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36"/>
  </p:notesMasterIdLst>
  <p:sldIdLst>
    <p:sldId id="256" r:id="rId2"/>
    <p:sldId id="433" r:id="rId3"/>
    <p:sldId id="257" r:id="rId4"/>
    <p:sldId id="258" r:id="rId5"/>
    <p:sldId id="260" r:id="rId6"/>
    <p:sldId id="309" r:id="rId7"/>
    <p:sldId id="261" r:id="rId8"/>
    <p:sldId id="262" r:id="rId9"/>
    <p:sldId id="445" r:id="rId10"/>
    <p:sldId id="446" r:id="rId11"/>
    <p:sldId id="447" r:id="rId12"/>
    <p:sldId id="448" r:id="rId13"/>
    <p:sldId id="449" r:id="rId14"/>
    <p:sldId id="263" r:id="rId15"/>
    <p:sldId id="411" r:id="rId16"/>
    <p:sldId id="414" r:id="rId17"/>
    <p:sldId id="415" r:id="rId18"/>
    <p:sldId id="416" r:id="rId19"/>
    <p:sldId id="417" r:id="rId20"/>
    <p:sldId id="418" r:id="rId21"/>
    <p:sldId id="419" r:id="rId22"/>
    <p:sldId id="420" r:id="rId23"/>
    <p:sldId id="421" r:id="rId24"/>
    <p:sldId id="422" r:id="rId25"/>
    <p:sldId id="423" r:id="rId26"/>
    <p:sldId id="424" r:id="rId27"/>
    <p:sldId id="425" r:id="rId28"/>
    <p:sldId id="426" r:id="rId29"/>
    <p:sldId id="427" r:id="rId30"/>
    <p:sldId id="428" r:id="rId31"/>
    <p:sldId id="429" r:id="rId32"/>
    <p:sldId id="430" r:id="rId33"/>
    <p:sldId id="431" r:id="rId34"/>
    <p:sldId id="432" r:id="rId35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920"/>
    <a:srgbClr val="0000FF"/>
    <a:srgbClr val="F0EEE4"/>
    <a:srgbClr val="F0EFE4"/>
    <a:srgbClr val="ECEADC"/>
    <a:srgbClr val="EDEBDF"/>
    <a:srgbClr val="E9E6D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1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D357FC8-9B53-4E94-8029-EDA3812D6723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B2B3A7C-F197-4425-8301-9CBDB7E57A39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B3A7C-F197-4425-8301-9CBDB7E57A39}" type="slidenum">
              <a:rPr lang="fa-IR" smtClean="0"/>
              <a:pPr/>
              <a:t>3</a:t>
            </a:fld>
            <a:endParaRPr lang="fa-I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95264" y="228600"/>
            <a:ext cx="8339137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EBC29-93CE-4784-9C64-D1AED8A0EE3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5143504" y="522106"/>
            <a:ext cx="3503358" cy="938145"/>
          </a:xfrm>
          <a:prstGeom prst="rect">
            <a:avLst/>
          </a:prstGeom>
          <a:solidFill>
            <a:srgbClr val="F0EEE4"/>
          </a:solidFill>
          <a:ln>
            <a:solidFill>
              <a:srgbClr val="F0EE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76222" y="501237"/>
            <a:ext cx="4762533" cy="99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486595"/>
            <a:ext cx="876300" cy="118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462775" y="1565800"/>
            <a:ext cx="8191557" cy="1191"/>
          </a:xfrm>
          <a:prstGeom prst="line">
            <a:avLst/>
          </a:prstGeom>
          <a:ln w="215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500043"/>
            <a:ext cx="2581012" cy="9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Connector 14"/>
          <p:cNvCxnSpPr/>
          <p:nvPr userDrawn="1"/>
        </p:nvCxnSpPr>
        <p:spPr>
          <a:xfrm>
            <a:off x="476222" y="6241204"/>
            <a:ext cx="8191557" cy="1191"/>
          </a:xfrm>
          <a:prstGeom prst="line">
            <a:avLst/>
          </a:prstGeom>
          <a:ln w="215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F1766-9DF2-44BA-8F87-9B5A57BD3137}" type="datetimeFigureOut">
              <a:rPr lang="fa-IR" smtClean="0"/>
              <a:pPr/>
              <a:t>1431/10/28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4C6A2-2F43-4696-9F98-E27D0311B5A0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lab%20safety/colombia%20university%20lab%20safety2.ppt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lab%20safety/colombia%20university%20lab%20safety%203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lab%20safety/lab%20safety.pp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lab%20safety/colombia%20university%20lab%20safety.ppt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lab%20safety/colombia%20university%20lab%20safety%201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a-IR" dirty="0" smtClean="0">
              <a:solidFill>
                <a:srgbClr val="0000FF"/>
              </a:solidFill>
            </a:endParaRPr>
          </a:p>
          <a:p>
            <a:pPr algn="ctr" defTabSz="900113">
              <a:lnSpc>
                <a:spcPts val="2200"/>
              </a:lnSpc>
              <a:buNone/>
              <a:defRPr/>
            </a:pPr>
            <a:endParaRPr lang="fa-IR" sz="5400" i="1" u="sng" dirty="0" smtClean="0">
              <a:solidFill>
                <a:srgbClr val="0000FF"/>
              </a:solidFill>
            </a:endParaRPr>
          </a:p>
          <a:p>
            <a:pPr algn="ctr" defTabSz="900113">
              <a:lnSpc>
                <a:spcPts val="2200"/>
              </a:lnSpc>
              <a:buNone/>
              <a:defRPr/>
            </a:pPr>
            <a:endParaRPr lang="fa-IR" sz="5400" i="1" u="sng" dirty="0">
              <a:solidFill>
                <a:srgbClr val="0000FF"/>
              </a:solidFill>
            </a:endParaRPr>
          </a:p>
          <a:p>
            <a:pPr algn="ctr" defTabSz="900113">
              <a:lnSpc>
                <a:spcPts val="2200"/>
              </a:lnSpc>
              <a:buNone/>
              <a:defRPr/>
            </a:pPr>
            <a:r>
              <a:rPr lang="en-GB" sz="5400" b="1" i="1" u="sng" dirty="0" smtClean="0">
                <a:solidFill>
                  <a:srgbClr val="0000FF"/>
                </a:solidFill>
              </a:rPr>
              <a:t>Lab </a:t>
            </a:r>
            <a:r>
              <a:rPr lang="en-GB" sz="5400" b="1" i="1" u="sng" dirty="0">
                <a:solidFill>
                  <a:srgbClr val="0000FF"/>
                </a:solidFill>
              </a:rPr>
              <a:t>Safety </a:t>
            </a:r>
            <a:r>
              <a:rPr lang="en-GB" sz="5400" b="1" i="1" u="sng" dirty="0" smtClean="0">
                <a:solidFill>
                  <a:srgbClr val="0000FF"/>
                </a:solidFill>
              </a:rPr>
              <a:t>Management</a:t>
            </a:r>
            <a:endParaRPr lang="en-GB" sz="5400" b="1" i="1" u="sng" dirty="0">
              <a:solidFill>
                <a:srgbClr val="0000FF"/>
              </a:solidFill>
            </a:endParaRPr>
          </a:p>
          <a:p>
            <a:pPr algn="ctr" defTabSz="900113">
              <a:lnSpc>
                <a:spcPts val="2200"/>
              </a:lnSpc>
              <a:buNone/>
              <a:defRPr/>
            </a:pPr>
            <a:endParaRPr lang="en-GB" sz="5400" i="1" u="sng" dirty="0">
              <a:solidFill>
                <a:srgbClr val="0000FF"/>
              </a:solidFill>
            </a:endParaRPr>
          </a:p>
          <a:p>
            <a:pPr algn="ctr" defTabSz="900113">
              <a:lnSpc>
                <a:spcPct val="150000"/>
              </a:lnSpc>
              <a:buNone/>
              <a:defRPr/>
            </a:pPr>
            <a:r>
              <a:rPr lang="en-GB" i="1" dirty="0" smtClean="0">
                <a:solidFill>
                  <a:srgbClr val="0000FF"/>
                </a:solidFill>
              </a:rPr>
              <a:t>Dr</a:t>
            </a:r>
            <a:r>
              <a:rPr lang="en-US" i="1" dirty="0" smtClean="0">
                <a:solidFill>
                  <a:srgbClr val="0000FF"/>
                </a:solidFill>
              </a:rPr>
              <a:t>.</a:t>
            </a:r>
            <a:r>
              <a:rPr lang="en-GB" i="1" dirty="0" smtClean="0">
                <a:solidFill>
                  <a:srgbClr val="0000FF"/>
                </a:solidFill>
              </a:rPr>
              <a:t>S</a:t>
            </a:r>
            <a:r>
              <a:rPr lang="en-GB" i="1" dirty="0">
                <a:solidFill>
                  <a:srgbClr val="0000FF"/>
                </a:solidFill>
              </a:rPr>
              <a:t>. B. </a:t>
            </a:r>
            <a:r>
              <a:rPr lang="en-GB" i="1" dirty="0" err="1">
                <a:solidFill>
                  <a:srgbClr val="0000FF"/>
                </a:solidFill>
              </a:rPr>
              <a:t>Mortazavi</a:t>
            </a:r>
            <a:endParaRPr lang="en-GB" i="1" dirty="0">
              <a:solidFill>
                <a:srgbClr val="0000FF"/>
              </a:solidFill>
            </a:endParaRPr>
          </a:p>
          <a:p>
            <a:pPr algn="ctr" defTabSz="900113">
              <a:lnSpc>
                <a:spcPct val="150000"/>
              </a:lnSpc>
              <a:buNone/>
              <a:defRPr/>
            </a:pPr>
            <a:endParaRPr lang="en-GB" i="1" dirty="0">
              <a:solidFill>
                <a:srgbClr val="0000FF"/>
              </a:solidFill>
            </a:endParaRPr>
          </a:p>
          <a:p>
            <a:pPr algn="ctr" defTabSz="900113">
              <a:lnSpc>
                <a:spcPct val="150000"/>
              </a:lnSpc>
              <a:buNone/>
              <a:defRPr/>
            </a:pPr>
            <a:endParaRPr lang="en-GB" i="1" dirty="0">
              <a:solidFill>
                <a:srgbClr val="0000FF"/>
              </a:solidFill>
            </a:endParaRPr>
          </a:p>
          <a:p>
            <a:pPr defTabSz="900113">
              <a:lnSpc>
                <a:spcPts val="2200"/>
              </a:lnSpc>
              <a:buNone/>
              <a:defRPr/>
            </a:pPr>
            <a:endParaRPr lang="en-GB" dirty="0">
              <a:solidFill>
                <a:srgbClr val="0000FF"/>
              </a:solidFill>
            </a:endParaRPr>
          </a:p>
          <a:p>
            <a:pPr defTabSz="900113">
              <a:lnSpc>
                <a:spcPts val="2200"/>
              </a:lnSpc>
              <a:buNone/>
              <a:defRPr/>
            </a:pPr>
            <a:endParaRPr lang="en-GB" dirty="0">
              <a:solidFill>
                <a:srgbClr val="0000FF"/>
              </a:solidFill>
            </a:endParaRPr>
          </a:p>
          <a:p>
            <a:pPr defTabSz="900113">
              <a:lnSpc>
                <a:spcPts val="2200"/>
              </a:lnSpc>
              <a:buNone/>
              <a:defRPr/>
            </a:pPr>
            <a:endParaRPr lang="en-GB" dirty="0">
              <a:solidFill>
                <a:srgbClr val="0000FF"/>
              </a:solidFill>
            </a:endParaRPr>
          </a:p>
          <a:p>
            <a:pPr defTabSz="900113">
              <a:lnSpc>
                <a:spcPts val="2200"/>
              </a:lnSpc>
              <a:buNone/>
              <a:defRPr/>
            </a:pPr>
            <a:endParaRPr lang="en-GB" dirty="0">
              <a:solidFill>
                <a:srgbClr val="0000FF"/>
              </a:solidFill>
            </a:endParaRPr>
          </a:p>
          <a:p>
            <a:pPr>
              <a:buNone/>
            </a:pPr>
            <a:endParaRPr lang="fa-IR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28926" y="1785926"/>
            <a:ext cx="571504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dirty="0" smtClean="0">
                <a:solidFill>
                  <a:srgbClr val="FF0000"/>
                </a:solidFill>
              </a:rPr>
              <a:t>Chemical </a:t>
            </a:r>
            <a:r>
              <a:rPr lang="en-US" sz="2800" dirty="0" smtClean="0">
                <a:solidFill>
                  <a:srgbClr val="FF0000"/>
                </a:solidFill>
              </a:rPr>
              <a:t>Hazard </a:t>
            </a:r>
            <a:r>
              <a:rPr lang="en-US" sz="2800" dirty="0" smtClean="0">
                <a:solidFill>
                  <a:srgbClr val="FF0000"/>
                </a:solidFill>
              </a:rPr>
              <a:t>Information</a:t>
            </a:r>
          </a:p>
          <a:p>
            <a:pPr algn="l" rtl="0"/>
            <a:endParaRPr lang="en-US" sz="2400" dirty="0" smtClean="0"/>
          </a:p>
          <a:p>
            <a:pPr algn="l" rtl="0">
              <a:buFont typeface="Arial" charset="0"/>
              <a:buChar char="•"/>
            </a:pPr>
            <a:r>
              <a:rPr lang="en-US" sz="2400" dirty="0" smtClean="0"/>
              <a:t> Container </a:t>
            </a:r>
            <a:r>
              <a:rPr lang="en-US" sz="2400" dirty="0" smtClean="0"/>
              <a:t>Label</a:t>
            </a:r>
          </a:p>
          <a:p>
            <a:pPr algn="l" rtl="0">
              <a:buFont typeface="Arial" charset="0"/>
              <a:buChar char="•"/>
            </a:pPr>
            <a:endParaRPr lang="en-US" sz="2400" dirty="0" smtClean="0"/>
          </a:p>
          <a:p>
            <a:pPr algn="l" rtl="0">
              <a:buFont typeface="Arial" charset="0"/>
              <a:buChar char="•"/>
            </a:pPr>
            <a:r>
              <a:rPr lang="en-US" sz="2400" dirty="0" smtClean="0"/>
              <a:t> Material Safety Data Sheets (MSDS)</a:t>
            </a:r>
          </a:p>
          <a:p>
            <a:pPr algn="l" rtl="0">
              <a:buFont typeface="Arial" charset="0"/>
              <a:buChar char="•"/>
            </a:pPr>
            <a:endParaRPr lang="en-US" sz="2400" dirty="0" smtClean="0"/>
          </a:p>
          <a:p>
            <a:pPr algn="l" rtl="0">
              <a:buFont typeface="Arial" charset="0"/>
              <a:buChar char="•"/>
            </a:pPr>
            <a:r>
              <a:rPr lang="en-US" sz="2400" dirty="0" smtClean="0"/>
              <a:t> Chemical Handbooks or Internet Resources</a:t>
            </a:r>
          </a:p>
          <a:p>
            <a:pPr algn="l" rtl="0">
              <a:buFont typeface="Arial" charset="0"/>
              <a:buChar char="•"/>
            </a:pPr>
            <a:endParaRPr lang="en-US" sz="2400" dirty="0" smtClean="0"/>
          </a:p>
          <a:p>
            <a:pPr algn="l" rtl="0">
              <a:buFont typeface="Arial" charset="0"/>
              <a:buChar char="•"/>
            </a:pPr>
            <a:r>
              <a:rPr lang="en-US" sz="2400" dirty="0" smtClean="0"/>
              <a:t> Lab Supervisor </a:t>
            </a:r>
          </a:p>
          <a:p>
            <a:pPr algn="ctr" rtl="0"/>
            <a:endParaRPr lang="en-US" sz="2800" dirty="0" smtClean="0">
              <a:solidFill>
                <a:srgbClr val="FF0000"/>
              </a:solidFill>
            </a:endParaRPr>
          </a:p>
          <a:p>
            <a:pPr algn="ctr"/>
            <a:endParaRPr lang="en-US" sz="2800" dirty="0" smtClean="0">
              <a:solidFill>
                <a:srgbClr val="FF0000"/>
              </a:solidFill>
            </a:endParaRPr>
          </a:p>
          <a:p>
            <a:pPr algn="ctr"/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57488" y="2136339"/>
            <a:ext cx="52149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As a research scientist, you are responsible for assessing the potential Safety and Environmental hazards presented by your work</a:t>
            </a:r>
          </a:p>
          <a:p>
            <a:pPr algn="just" rtl="0">
              <a:buClr>
                <a:srgbClr val="FF0000"/>
              </a:buClr>
            </a:pPr>
            <a:endParaRPr lang="en-US" sz="2000" b="1" dirty="0" smtClean="0"/>
          </a:p>
          <a:p>
            <a:pPr algn="just" rtl="0">
              <a:buClr>
                <a:srgbClr val="FF0000"/>
              </a:buClr>
            </a:pPr>
            <a:r>
              <a:rPr lang="en-US" sz="2000" b="1" dirty="0" smtClean="0"/>
              <a:t> </a:t>
            </a:r>
          </a:p>
          <a:p>
            <a:pPr algn="just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 When unusual or uncontrolled hazards may be predicted, you should consult with your supervisor and the responsible persons </a:t>
            </a:r>
            <a:endParaRPr lang="en-US" sz="20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3" name="Rounded Rectangle 22">
            <a:hlinkClick r:id="rId2" action="ppaction://hlinkpres?slideindex=1&amp;slidetitle="/>
          </p:cNvPr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000" b="1" i="1" dirty="0" smtClean="0">
                <a:solidFill>
                  <a:srgbClr val="FF0000"/>
                </a:solidFill>
              </a:rPr>
              <a:t>                                         </a:t>
            </a:r>
          </a:p>
          <a:p>
            <a:pPr algn="l" rtl="0">
              <a:buNone/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000" b="1" i="1" dirty="0" smtClean="0"/>
          </a:p>
          <a:p>
            <a:pPr algn="l" rtl="0">
              <a:buNone/>
            </a:pPr>
            <a:r>
              <a:rPr lang="en-US" sz="2000" b="1" i="1" dirty="0" smtClean="0"/>
              <a:t> </a:t>
            </a:r>
            <a:endParaRPr lang="en-US" sz="2000" b="1" i="1" dirty="0"/>
          </a:p>
        </p:txBody>
      </p:sp>
      <p:sp>
        <p:nvSpPr>
          <p:cNvPr id="10" name="Rectangle 9"/>
          <p:cNvSpPr/>
          <p:nvPr/>
        </p:nvSpPr>
        <p:spPr>
          <a:xfrm>
            <a:off x="2786050" y="1857364"/>
            <a:ext cx="4572032" cy="292895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en-US" b="1" i="1" dirty="0" smtClean="0">
              <a:solidFill>
                <a:schemeClr val="tx1"/>
              </a:solidFill>
            </a:endParaRP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b="1" i="1" dirty="0" smtClean="0">
                <a:solidFill>
                  <a:schemeClr val="tx1"/>
                </a:solidFill>
              </a:rPr>
              <a:t> Engineering Controls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b="1" i="1" dirty="0" smtClean="0">
              <a:solidFill>
                <a:schemeClr val="tx1"/>
              </a:solidFill>
            </a:endParaRP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b="1" i="1" dirty="0" smtClean="0">
              <a:solidFill>
                <a:schemeClr val="tx1"/>
              </a:solidFill>
            </a:endParaRP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b="1" i="1" dirty="0" smtClean="0">
                <a:solidFill>
                  <a:schemeClr val="tx1"/>
                </a:solidFill>
              </a:rPr>
              <a:t> Chemical </a:t>
            </a:r>
            <a:r>
              <a:rPr lang="en-US" b="1" i="1" dirty="0" smtClean="0">
                <a:solidFill>
                  <a:schemeClr val="tx1"/>
                </a:solidFill>
              </a:rPr>
              <a:t>Hazard Information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b="1" i="1" dirty="0" smtClean="0">
              <a:solidFill>
                <a:schemeClr val="tx1"/>
              </a:solidFill>
            </a:endParaRP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b="1" i="1" dirty="0" smtClean="0">
              <a:solidFill>
                <a:schemeClr val="tx1"/>
              </a:solidFill>
            </a:endParaRP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b="1" i="1" dirty="0" smtClean="0">
                <a:solidFill>
                  <a:schemeClr val="tx1"/>
                </a:solidFill>
              </a:rPr>
              <a:t> Personal </a:t>
            </a:r>
            <a:r>
              <a:rPr lang="en-US" b="1" i="1" dirty="0" smtClean="0">
                <a:solidFill>
                  <a:schemeClr val="tx1"/>
                </a:solidFill>
              </a:rPr>
              <a:t>Protective Equipment</a:t>
            </a:r>
          </a:p>
          <a:p>
            <a:pPr algn="ctr" rtl="0">
              <a:buFont typeface="Arial" pitchFamily="34" charset="0"/>
              <a:buChar char="•"/>
            </a:pPr>
            <a:endParaRPr lang="en-US" b="1" i="1" dirty="0">
              <a:ln>
                <a:solidFill>
                  <a:schemeClr val="bg2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3" name="Rounded Rectangle 22">
            <a:hlinkClick r:id="rId2" action="ppaction://hlinkpres?slideindex=1&amp;slidetitle="/>
          </p:cNvPr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14612" y="1643050"/>
            <a:ext cx="61436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1600" b="1" dirty="0" smtClean="0"/>
              <a:t> Ensuring Appropriate Laboratory Conduct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16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1600" b="1" dirty="0" smtClean="0"/>
              <a:t>Maintenance of Chemicals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16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1600" b="1" dirty="0" smtClean="0"/>
              <a:t>Upkeep of Laboratory and Equipment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16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1600" b="1" dirty="0" smtClean="0"/>
              <a:t>Safety and Emergency Procedures </a:t>
            </a:r>
            <a:endParaRPr lang="en-US" sz="1600" b="1" dirty="0" smtClean="0"/>
          </a:p>
          <a:p>
            <a:pPr algn="l" rtl="0">
              <a:buClr>
                <a:srgbClr val="FF0000"/>
              </a:buClr>
            </a:pPr>
            <a:endParaRPr lang="en-US" sz="16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1600" b="1" dirty="0" smtClean="0"/>
              <a:t>Preparing for Laboratory Activities</a:t>
            </a:r>
          </a:p>
          <a:p>
            <a:pPr algn="l" rtl="0">
              <a:buClr>
                <a:srgbClr val="FF0000"/>
              </a:buClr>
            </a:pPr>
            <a:endParaRPr lang="en-US" sz="16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1400" b="1" dirty="0" smtClean="0"/>
              <a:t>Keep </a:t>
            </a:r>
            <a:r>
              <a:rPr lang="en-US" sz="1400" b="1" dirty="0" smtClean="0"/>
              <a:t>records of employee exposures to regulated hazardous chemicals 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16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1600" b="1" dirty="0" smtClean="0"/>
              <a:t> Provide Information and Training </a:t>
            </a:r>
          </a:p>
          <a:p>
            <a:pPr algn="l" rtl="0">
              <a:buClr>
                <a:srgbClr val="FF0000"/>
              </a:buClr>
            </a:pPr>
            <a:endParaRPr lang="en-US" sz="16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1600" b="1" dirty="0" smtClean="0"/>
              <a:t> Provide Personal Protective Equipment (PPE) </a:t>
            </a:r>
          </a:p>
          <a:p>
            <a:pPr algn="l" rtl="0">
              <a:buClr>
                <a:srgbClr val="FF0000"/>
              </a:buClr>
            </a:pPr>
            <a:endParaRPr lang="en-US" sz="16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1600" b="1" dirty="0" smtClean="0"/>
              <a:t> Recordkeeping</a:t>
            </a:r>
            <a:endParaRPr lang="en-US" sz="16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19" name="Rounded Rectangle 18">
            <a:hlinkClick r:id="rId2" action="ppaction://hlinkpres?slideindex=1&amp;slidetitle="/>
          </p:cNvPr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71834" y="2004191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Permissible </a:t>
            </a:r>
            <a:r>
              <a:rPr lang="en-US" sz="2000" b="1" dirty="0" smtClean="0"/>
              <a:t>Exposure </a:t>
            </a:r>
            <a:r>
              <a:rPr lang="en-US" sz="2000" b="1" dirty="0" smtClean="0"/>
              <a:t>Determination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 </a:t>
            </a:r>
            <a:endParaRPr lang="en-US" sz="20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 Chemical Hygiene Plan </a:t>
            </a:r>
            <a:endParaRPr lang="en-US" sz="20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20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 Employee Information and </a:t>
            </a:r>
            <a:r>
              <a:rPr lang="en-US" sz="2000" b="1" dirty="0" smtClean="0"/>
              <a:t>Training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 </a:t>
            </a:r>
            <a:endParaRPr lang="en-US" sz="20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 Medical Consultation/Examinations </a:t>
            </a:r>
            <a:endParaRPr lang="en-US" sz="20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20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 Hazard Identification </a:t>
            </a:r>
            <a:endParaRPr lang="en-US" sz="20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2000" b="1" dirty="0" smtClean="0"/>
          </a:p>
          <a:p>
            <a:pPr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b="1" dirty="0" smtClean="0"/>
              <a:t>Recordkeeping </a:t>
            </a:r>
            <a:endParaRPr lang="en-US" sz="2000" b="1" dirty="0" smtClean="0"/>
          </a:p>
        </p:txBody>
      </p:sp>
      <p:sp>
        <p:nvSpPr>
          <p:cNvPr id="16" name="Rounded Rectangle 15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9" name="Rounded Rectangle 18">
            <a:hlinkClick r:id="rId2" action="ppaction://hlinkpres?slideindex=1&amp;slidetitle="/>
          </p:cNvPr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71752" y="2209752"/>
            <a:ext cx="59293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AutoNum type="arabicPeriod"/>
            </a:pPr>
            <a:r>
              <a:rPr lang="en-US" b="1" dirty="0" smtClean="0"/>
              <a:t>Comply with Emergency Evacuation procedures. </a:t>
            </a:r>
          </a:p>
          <a:p>
            <a:pPr marL="342900" indent="-342900" algn="l" rtl="0">
              <a:buAutoNum type="arabicPeriod"/>
            </a:pPr>
            <a:endParaRPr lang="en-US" b="1" dirty="0" smtClean="0"/>
          </a:p>
          <a:p>
            <a:pPr algn="l" rtl="0"/>
            <a:r>
              <a:rPr lang="en-US" b="1" dirty="0" smtClean="0"/>
              <a:t>2. Access to eyewash/drench hoses, safety showers, and fire extinguishers must be kept clear.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3. Eating and drinking in the laboratories and animal rooms is forbidden.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4. Adequate eye protection must be worn in areas where there is the potential for eye injury.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71752" y="2406560"/>
            <a:ext cx="5929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/>
              <a:t>5. Open toed shoes and sandals are not acceptable footwear in laboratories or animal rooms.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6. All fires that cannot be extinguished with a fire extinguisher must be reported immediately.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7. Fires that have been extinguished must be reported to your area supervisor</a:t>
            </a:r>
            <a:endParaRPr lang="en-US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71736" y="2281190"/>
            <a:ext cx="59293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/>
              <a:t>8. Immediately report any work related illness or injury to your Supervisor and the Occupational Health Department.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9. Tasks that present unusual hazards must be reviewed with the appropriate supervisor before they are conducted.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10. Labels on containers must not be defaced, and all containers of chemicals stored in common areas must be labeled as to the contents, hazards, name of owner and date.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71736" y="2192246"/>
            <a:ext cx="5929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/>
              <a:t>11. Any chemicals, biological materials experimental compounds, or other hazardous materials must be shipped by CBI or Shipping and Receiving.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12. When working with select carcinogens, comply with all safety procedures.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13. Pipe ting by mouth is forbidden. </a:t>
            </a:r>
            <a:endParaRPr lang="en-US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71736" y="1928802"/>
            <a:ext cx="59293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14. </a:t>
            </a:r>
            <a:r>
              <a:rPr lang="en-US" b="1" dirty="0" smtClean="0"/>
              <a:t>Gas cylinders must be secured whether in use or stored. Regulators must be removed and caps used when moving cylinders.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15. </a:t>
            </a:r>
            <a:r>
              <a:rPr lang="en-US" b="1" dirty="0" smtClean="0"/>
              <a:t>Materials with offensive odors must be decontaminated before disposal.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16. </a:t>
            </a:r>
            <a:r>
              <a:rPr lang="en-US" b="1" dirty="0" smtClean="0"/>
              <a:t>Do not modify electrical equipment yourself! The electrical shop will modify or fix electrical equipment for you SAFELY.</a:t>
            </a:r>
            <a:endParaRPr lang="en-US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rgbClr val="EC6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 defTabSz="900113">
              <a:lnSpc>
                <a:spcPts val="2200"/>
              </a:lnSpc>
              <a:buNone/>
              <a:defRPr/>
            </a:pPr>
            <a:endParaRPr lang="en-US" sz="3600" i="1" u="sng" dirty="0" smtClean="0">
              <a:solidFill>
                <a:srgbClr val="0000FF"/>
              </a:solidFill>
            </a:endParaRPr>
          </a:p>
          <a:p>
            <a:pPr algn="ctr" defTabSz="900113" rtl="0">
              <a:lnSpc>
                <a:spcPts val="2200"/>
              </a:lnSpc>
              <a:buNone/>
              <a:defRPr/>
            </a:pPr>
            <a:r>
              <a:rPr lang="en-US" sz="19200" i="1" u="sng" dirty="0" smtClean="0">
                <a:solidFill>
                  <a:srgbClr val="0000FF"/>
                </a:solidFill>
              </a:rPr>
              <a:t>Content</a:t>
            </a:r>
          </a:p>
          <a:p>
            <a:pPr algn="ctr" defTabSz="900113" rtl="0">
              <a:lnSpc>
                <a:spcPts val="2200"/>
              </a:lnSpc>
              <a:buNone/>
              <a:defRPr/>
            </a:pPr>
            <a:endParaRPr lang="en-US" sz="3600" i="1" u="sng" dirty="0" smtClean="0">
              <a:solidFill>
                <a:srgbClr val="0000FF"/>
              </a:solidFill>
            </a:endParaRPr>
          </a:p>
          <a:p>
            <a:pPr algn="l" defTabSz="900113" rtl="0">
              <a:lnSpc>
                <a:spcPts val="22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sz="11200" b="1" i="1" dirty="0" smtClean="0">
                <a:solidFill>
                  <a:srgbClr val="0000FF"/>
                </a:solidFill>
              </a:rPr>
              <a:t>HSE </a:t>
            </a:r>
            <a:r>
              <a:rPr lang="en-US" sz="11200" b="1" i="1" dirty="0" smtClean="0">
                <a:solidFill>
                  <a:srgbClr val="0000FF"/>
                </a:solidFill>
              </a:rPr>
              <a:t>Role</a:t>
            </a:r>
          </a:p>
          <a:p>
            <a:pPr algn="l" defTabSz="900113" rtl="0">
              <a:lnSpc>
                <a:spcPts val="22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sz="11200" b="1" i="1" dirty="0" smtClean="0">
                <a:solidFill>
                  <a:srgbClr val="0000FF"/>
                </a:solidFill>
              </a:rPr>
              <a:t>Why lab safety</a:t>
            </a:r>
            <a:r>
              <a:rPr lang="en-US" sz="11200" b="1" i="1" dirty="0" smtClean="0">
                <a:solidFill>
                  <a:srgbClr val="0000FF"/>
                </a:solidFill>
              </a:rPr>
              <a:t>?</a:t>
            </a:r>
          </a:p>
          <a:p>
            <a:pPr algn="l" defTabSz="900113" rtl="0">
              <a:lnSpc>
                <a:spcPts val="22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sz="11200" b="1" dirty="0" smtClean="0">
                <a:solidFill>
                  <a:srgbClr val="0000FF"/>
                </a:solidFill>
              </a:rPr>
              <a:t>Hazards</a:t>
            </a:r>
          </a:p>
          <a:p>
            <a:pPr algn="l" defTabSz="900113" rtl="0">
              <a:lnSpc>
                <a:spcPts val="22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sz="11200" b="1" i="1" dirty="0" smtClean="0">
                <a:solidFill>
                  <a:srgbClr val="0000FF"/>
                </a:solidFill>
              </a:rPr>
              <a:t>Risk </a:t>
            </a:r>
            <a:r>
              <a:rPr lang="en-US" sz="11200" b="1" i="1" dirty="0" smtClean="0">
                <a:solidFill>
                  <a:srgbClr val="0000FF"/>
                </a:solidFill>
              </a:rPr>
              <a:t>assessment</a:t>
            </a:r>
          </a:p>
          <a:p>
            <a:pPr algn="l" defTabSz="900113" rtl="0">
              <a:lnSpc>
                <a:spcPts val="22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sz="11200" b="1" dirty="0" smtClean="0">
                <a:solidFill>
                  <a:srgbClr val="0000FF"/>
                </a:solidFill>
              </a:rPr>
              <a:t>Hazards control</a:t>
            </a:r>
          </a:p>
          <a:p>
            <a:pPr algn="l" defTabSz="900113" rtl="0">
              <a:lnSpc>
                <a:spcPts val="22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sz="11200" b="1" i="1" dirty="0" smtClean="0">
                <a:solidFill>
                  <a:srgbClr val="0000FF"/>
                </a:solidFill>
              </a:rPr>
              <a:t>Supervisor </a:t>
            </a:r>
            <a:r>
              <a:rPr lang="en-US" sz="11200" b="1" i="1" dirty="0" smtClean="0">
                <a:solidFill>
                  <a:srgbClr val="0000FF"/>
                </a:solidFill>
              </a:rPr>
              <a:t>Responsibilities</a:t>
            </a:r>
          </a:p>
          <a:p>
            <a:pPr algn="l" defTabSz="900113" rtl="0">
              <a:lnSpc>
                <a:spcPts val="22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sz="11200" b="1" dirty="0" smtClean="0">
                <a:solidFill>
                  <a:srgbClr val="0000FF"/>
                </a:solidFill>
              </a:rPr>
              <a:t>Minimum Requirement </a:t>
            </a:r>
            <a:endParaRPr lang="en-US" sz="11200" b="1" dirty="0" smtClean="0">
              <a:solidFill>
                <a:srgbClr val="0000FF"/>
              </a:solidFill>
            </a:endParaRPr>
          </a:p>
          <a:p>
            <a:pPr algn="l" defTabSz="900113" rtl="0">
              <a:lnSpc>
                <a:spcPts val="22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sz="11200" b="1" dirty="0" smtClean="0">
                <a:solidFill>
                  <a:srgbClr val="0000FF"/>
                </a:solidFill>
              </a:rPr>
              <a:t>Mandatory Safety Rules</a:t>
            </a:r>
            <a:endParaRPr lang="en-US" sz="8000" b="1" dirty="0" smtClean="0">
              <a:solidFill>
                <a:srgbClr val="0000FF"/>
              </a:solidFill>
            </a:endParaRPr>
          </a:p>
          <a:p>
            <a:pPr algn="l" defTabSz="900113" rtl="0">
              <a:lnSpc>
                <a:spcPts val="2200"/>
              </a:lnSpc>
              <a:buNone/>
              <a:defRPr/>
            </a:pPr>
            <a:endParaRPr lang="en-US" sz="8000" b="1" dirty="0" smtClean="0"/>
          </a:p>
          <a:p>
            <a:pPr algn="l" defTabSz="900113" rtl="0">
              <a:lnSpc>
                <a:spcPts val="2200"/>
              </a:lnSpc>
              <a:buNone/>
              <a:defRPr/>
            </a:pPr>
            <a:endParaRPr lang="en-US" sz="8000" b="1" dirty="0" smtClean="0"/>
          </a:p>
          <a:p>
            <a:pPr algn="l" defTabSz="900113" rtl="0">
              <a:lnSpc>
                <a:spcPts val="2200"/>
              </a:lnSpc>
              <a:buNone/>
              <a:defRPr/>
            </a:pPr>
            <a:endParaRPr lang="en-US" sz="3600" b="1" i="1" dirty="0" smtClean="0"/>
          </a:p>
          <a:p>
            <a:pPr algn="l" defTabSz="900113" rtl="0">
              <a:lnSpc>
                <a:spcPts val="2200"/>
              </a:lnSpc>
              <a:buNone/>
              <a:defRPr/>
            </a:pPr>
            <a:endParaRPr lang="en-US" sz="3600" b="1" dirty="0" smtClean="0"/>
          </a:p>
          <a:p>
            <a:pPr algn="l" defTabSz="900113" rtl="0">
              <a:lnSpc>
                <a:spcPts val="2200"/>
              </a:lnSpc>
              <a:buNone/>
              <a:defRPr/>
            </a:pPr>
            <a:endParaRPr lang="en-US" sz="3600" b="1" dirty="0" smtClean="0"/>
          </a:p>
          <a:p>
            <a:pPr algn="l" defTabSz="900113" rtl="0">
              <a:lnSpc>
                <a:spcPts val="2200"/>
              </a:lnSpc>
              <a:buNone/>
              <a:defRPr/>
            </a:pPr>
            <a:endParaRPr lang="fa-IR" sz="3600" b="1" i="1" dirty="0" smtClean="0"/>
          </a:p>
          <a:p>
            <a:pPr algn="l" defTabSz="900113" rtl="0">
              <a:lnSpc>
                <a:spcPts val="2200"/>
              </a:lnSpc>
              <a:buNone/>
              <a:defRPr/>
            </a:pPr>
            <a:endParaRPr lang="en-US" sz="3600" b="1" dirty="0" smtClean="0"/>
          </a:p>
          <a:p>
            <a:pPr algn="l" defTabSz="900113" rtl="0">
              <a:lnSpc>
                <a:spcPts val="2200"/>
              </a:lnSpc>
              <a:buNone/>
              <a:defRPr/>
            </a:pPr>
            <a:r>
              <a:rPr lang="en-US" sz="3600" b="1" i="1" dirty="0" smtClean="0"/>
              <a:t> </a:t>
            </a:r>
            <a:endParaRPr lang="fa-IR" sz="3600" b="1" i="1" dirty="0" smtClean="0"/>
          </a:p>
          <a:p>
            <a:pPr algn="l" defTabSz="900113" rtl="0">
              <a:lnSpc>
                <a:spcPts val="2200"/>
              </a:lnSpc>
              <a:buNone/>
              <a:defRPr/>
            </a:pPr>
            <a:endParaRPr lang="en-US" sz="3600" b="1" i="1" dirty="0" smtClean="0"/>
          </a:p>
          <a:p>
            <a:pPr algn="l" defTabSz="900113" rtl="0">
              <a:lnSpc>
                <a:spcPts val="2200"/>
              </a:lnSpc>
              <a:buNone/>
              <a:defRPr/>
            </a:pPr>
            <a:endParaRPr lang="fa-IR" sz="3600" b="1" i="1" dirty="0" smtClean="0"/>
          </a:p>
          <a:p>
            <a:pPr algn="ctr" defTabSz="900113" rtl="0">
              <a:lnSpc>
                <a:spcPts val="2200"/>
              </a:lnSpc>
              <a:buNone/>
              <a:defRPr/>
            </a:pPr>
            <a:endParaRPr lang="en-US" sz="3600" i="1" u="sng" dirty="0" smtClean="0">
              <a:solidFill>
                <a:srgbClr val="0000FF"/>
              </a:solidFill>
            </a:endParaRPr>
          </a:p>
          <a:p>
            <a:pPr algn="ctr" defTabSz="900113">
              <a:lnSpc>
                <a:spcPts val="2200"/>
              </a:lnSpc>
              <a:buNone/>
              <a:defRPr/>
            </a:pPr>
            <a:endParaRPr lang="fa-IR" sz="5400" i="1" u="sng" dirty="0" smtClean="0">
              <a:solidFill>
                <a:srgbClr val="0000FF"/>
              </a:solidFill>
            </a:endParaRPr>
          </a:p>
          <a:p>
            <a:pPr algn="l" defTabSz="900113">
              <a:lnSpc>
                <a:spcPts val="2200"/>
              </a:lnSpc>
              <a:buNone/>
              <a:defRPr/>
            </a:pPr>
            <a:endParaRPr lang="fa-IR" sz="5400" i="1" u="sng" dirty="0">
              <a:solidFill>
                <a:srgbClr val="0000FF"/>
              </a:solidFill>
            </a:endParaRPr>
          </a:p>
          <a:p>
            <a:pPr algn="ctr" defTabSz="900113">
              <a:lnSpc>
                <a:spcPts val="2200"/>
              </a:lnSpc>
              <a:buNone/>
              <a:defRPr/>
            </a:pPr>
            <a:endParaRPr lang="en-GB" sz="5400" i="1" u="sng" dirty="0">
              <a:solidFill>
                <a:srgbClr val="0000FF"/>
              </a:solidFill>
            </a:endParaRPr>
          </a:p>
          <a:p>
            <a:pPr algn="ctr" defTabSz="900113">
              <a:lnSpc>
                <a:spcPct val="150000"/>
              </a:lnSpc>
              <a:buNone/>
              <a:defRPr/>
            </a:pPr>
            <a:endParaRPr lang="en-GB" i="1" dirty="0">
              <a:solidFill>
                <a:srgbClr val="0000FF"/>
              </a:solidFill>
            </a:endParaRPr>
          </a:p>
          <a:p>
            <a:pPr algn="ctr" defTabSz="900113">
              <a:lnSpc>
                <a:spcPct val="150000"/>
              </a:lnSpc>
              <a:buNone/>
              <a:defRPr/>
            </a:pPr>
            <a:endParaRPr lang="en-GB" i="1" dirty="0">
              <a:solidFill>
                <a:srgbClr val="0000FF"/>
              </a:solidFill>
            </a:endParaRPr>
          </a:p>
          <a:p>
            <a:pPr defTabSz="900113">
              <a:lnSpc>
                <a:spcPts val="2200"/>
              </a:lnSpc>
              <a:buNone/>
              <a:defRPr/>
            </a:pPr>
            <a:endParaRPr lang="en-GB" dirty="0">
              <a:solidFill>
                <a:srgbClr val="0000FF"/>
              </a:solidFill>
            </a:endParaRPr>
          </a:p>
          <a:p>
            <a:pPr defTabSz="900113">
              <a:lnSpc>
                <a:spcPts val="2200"/>
              </a:lnSpc>
              <a:buNone/>
              <a:defRPr/>
            </a:pPr>
            <a:endParaRPr lang="en-GB" dirty="0">
              <a:solidFill>
                <a:srgbClr val="0000FF"/>
              </a:solidFill>
            </a:endParaRPr>
          </a:p>
          <a:p>
            <a:pPr defTabSz="900113">
              <a:lnSpc>
                <a:spcPts val="2200"/>
              </a:lnSpc>
              <a:buNone/>
              <a:defRPr/>
            </a:pPr>
            <a:endParaRPr lang="en-GB" dirty="0">
              <a:solidFill>
                <a:srgbClr val="0000FF"/>
              </a:solidFill>
            </a:endParaRPr>
          </a:p>
          <a:p>
            <a:pPr defTabSz="900113">
              <a:lnSpc>
                <a:spcPts val="2200"/>
              </a:lnSpc>
              <a:buNone/>
              <a:defRPr/>
            </a:pPr>
            <a:endParaRPr lang="en-GB" dirty="0">
              <a:solidFill>
                <a:srgbClr val="0000FF"/>
              </a:solidFill>
            </a:endParaRPr>
          </a:p>
          <a:p>
            <a:pPr>
              <a:buNone/>
            </a:pPr>
            <a:endParaRPr lang="fa-IR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18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7992" y="1714488"/>
            <a:ext cx="7039708" cy="4298966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42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5405" y="1662114"/>
            <a:ext cx="5161085" cy="3741737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  <p:sp>
        <p:nvSpPr>
          <p:cNvPr id="21507" name="Rectangle 12"/>
          <p:cNvSpPr>
            <a:spLocks noChangeArrowheads="1"/>
          </p:cNvSpPr>
          <p:nvPr/>
        </p:nvSpPr>
        <p:spPr bwMode="auto">
          <a:xfrm>
            <a:off x="7072330" y="1908175"/>
            <a:ext cx="18126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0" i="1" dirty="0">
                <a:solidFill>
                  <a:srgbClr val="2841AA"/>
                </a:solidFill>
              </a:rPr>
              <a:t>Waste</a:t>
            </a:r>
          </a:p>
          <a:p>
            <a:pPr algn="ctr"/>
            <a:r>
              <a:rPr lang="en-US" sz="1800" b="0" i="1" dirty="0">
                <a:solidFill>
                  <a:srgbClr val="2841AA"/>
                </a:solidFill>
              </a:rPr>
              <a:t>container</a:t>
            </a:r>
          </a:p>
          <a:p>
            <a:pPr algn="ctr"/>
            <a:r>
              <a:rPr lang="en-US" sz="1800" b="0" i="1" dirty="0">
                <a:solidFill>
                  <a:srgbClr val="2841AA"/>
                </a:solidFill>
              </a:rPr>
              <a:t>top left open</a:t>
            </a:r>
          </a:p>
        </p:txBody>
      </p:sp>
      <p:sp>
        <p:nvSpPr>
          <p:cNvPr id="21508" name="Rectangle 13"/>
          <p:cNvSpPr>
            <a:spLocks noChangeArrowheads="1"/>
          </p:cNvSpPr>
          <p:nvPr/>
        </p:nvSpPr>
        <p:spPr bwMode="auto">
          <a:xfrm>
            <a:off x="7369420" y="4484689"/>
            <a:ext cx="141702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0" i="1" dirty="0">
                <a:solidFill>
                  <a:srgbClr val="2841AA"/>
                </a:solidFill>
              </a:rPr>
              <a:t>Failure to</a:t>
            </a:r>
          </a:p>
          <a:p>
            <a:pPr algn="ctr"/>
            <a:r>
              <a:rPr lang="en-US" sz="1800" b="0" i="1" dirty="0">
                <a:solidFill>
                  <a:srgbClr val="2841AA"/>
                </a:solidFill>
              </a:rPr>
              <a:t>remove old</a:t>
            </a:r>
          </a:p>
          <a:p>
            <a:pPr algn="ctr"/>
            <a:r>
              <a:rPr lang="en-US" sz="1800" b="0" i="1" dirty="0">
                <a:solidFill>
                  <a:srgbClr val="2841AA"/>
                </a:solidFill>
              </a:rPr>
              <a:t>Chemical label </a:t>
            </a:r>
          </a:p>
        </p:txBody>
      </p:sp>
      <p:sp>
        <p:nvSpPr>
          <p:cNvPr id="21509" name="Rectangle 16"/>
          <p:cNvSpPr>
            <a:spLocks noChangeArrowheads="1"/>
          </p:cNvSpPr>
          <p:nvPr/>
        </p:nvSpPr>
        <p:spPr bwMode="auto">
          <a:xfrm>
            <a:off x="4894385" y="5424489"/>
            <a:ext cx="23182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0" i="1" dirty="0"/>
              <a:t>Are there issues with</a:t>
            </a:r>
          </a:p>
          <a:p>
            <a:pPr algn="ctr"/>
            <a:r>
              <a:rPr lang="en-US" sz="1800" b="0" i="1" dirty="0"/>
              <a:t>secondary containment</a:t>
            </a:r>
            <a:r>
              <a:rPr lang="en-US" dirty="0"/>
              <a:t>?</a:t>
            </a:r>
          </a:p>
        </p:txBody>
      </p:sp>
      <p:sp>
        <p:nvSpPr>
          <p:cNvPr id="21510" name="Rectangle 17"/>
          <p:cNvSpPr>
            <a:spLocks noChangeArrowheads="1"/>
          </p:cNvSpPr>
          <p:nvPr/>
        </p:nvSpPr>
        <p:spPr bwMode="auto">
          <a:xfrm>
            <a:off x="1714480" y="5363190"/>
            <a:ext cx="249115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0" i="1" dirty="0"/>
              <a:t>Frayed electrical</a:t>
            </a:r>
          </a:p>
          <a:p>
            <a:pPr algn="ctr"/>
            <a:r>
              <a:rPr lang="en-US" sz="1800" b="0" i="1" dirty="0"/>
              <a:t>cord and/or use of</a:t>
            </a:r>
          </a:p>
          <a:p>
            <a:pPr algn="ctr"/>
            <a:r>
              <a:rPr lang="en-US" sz="1800" b="0" i="1" dirty="0"/>
              <a:t>electrical tape</a:t>
            </a:r>
          </a:p>
        </p:txBody>
      </p:sp>
      <p:sp>
        <p:nvSpPr>
          <p:cNvPr id="21511" name="Rectangle 18"/>
          <p:cNvSpPr>
            <a:spLocks noChangeArrowheads="1"/>
          </p:cNvSpPr>
          <p:nvPr/>
        </p:nvSpPr>
        <p:spPr bwMode="auto">
          <a:xfrm>
            <a:off x="500034" y="2306638"/>
            <a:ext cx="16661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0" i="1" dirty="0">
                <a:solidFill>
                  <a:srgbClr val="2841AA"/>
                </a:solidFill>
              </a:rPr>
              <a:t>Sash above</a:t>
            </a:r>
          </a:p>
          <a:p>
            <a:r>
              <a:rPr lang="en-US" sz="1800" b="0" i="1" dirty="0">
                <a:solidFill>
                  <a:srgbClr val="2841AA"/>
                </a:solidFill>
              </a:rPr>
              <a:t>allowed height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396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8123" y="1730375"/>
            <a:ext cx="6292362" cy="4254500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7076" name="Picture 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2874" y="1838325"/>
            <a:ext cx="5773615" cy="3773488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  <p:sp>
        <p:nvSpPr>
          <p:cNvPr id="29" name="Rectangle 28"/>
          <p:cNvSpPr/>
          <p:nvPr/>
        </p:nvSpPr>
        <p:spPr>
          <a:xfrm>
            <a:off x="7063919" y="2643182"/>
            <a:ext cx="2222989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/>
              <a:t>Original label</a:t>
            </a:r>
          </a:p>
          <a:p>
            <a:pPr algn="ctr">
              <a:defRPr/>
            </a:pPr>
            <a:r>
              <a:rPr lang="en-US" sz="1800" dirty="0"/>
              <a:t>not removed &amp;</a:t>
            </a:r>
          </a:p>
          <a:p>
            <a:pPr algn="ctr">
              <a:defRPr/>
            </a:pPr>
            <a:r>
              <a:rPr lang="en-US" sz="1800" dirty="0"/>
              <a:t>incompatibility</a:t>
            </a:r>
          </a:p>
        </p:txBody>
      </p:sp>
      <p:sp>
        <p:nvSpPr>
          <p:cNvPr id="30" name="Rectangle 29"/>
          <p:cNvSpPr/>
          <p:nvPr/>
        </p:nvSpPr>
        <p:spPr>
          <a:xfrm>
            <a:off x="0" y="3214686"/>
            <a:ext cx="1519604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No Start Date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06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3177" y="1843088"/>
            <a:ext cx="6963508" cy="4014804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16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2359" y="1671639"/>
            <a:ext cx="6005146" cy="4114815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  <p:sp>
        <p:nvSpPr>
          <p:cNvPr id="6" name="Rectangle 5"/>
          <p:cNvSpPr/>
          <p:nvPr/>
        </p:nvSpPr>
        <p:spPr>
          <a:xfrm>
            <a:off x="-285784" y="2571744"/>
            <a:ext cx="2453054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Fire</a:t>
            </a:r>
          </a:p>
          <a:p>
            <a:pPr algn="ctr">
              <a:defRPr/>
            </a:pPr>
            <a:r>
              <a:rPr lang="en-US" sz="2000" dirty="0"/>
              <a:t>Extinguisher</a:t>
            </a:r>
          </a:p>
          <a:p>
            <a:pPr algn="ctr">
              <a:defRPr/>
            </a:pPr>
            <a:r>
              <a:rPr lang="en-US" sz="2000" dirty="0"/>
              <a:t>blocked</a:t>
            </a:r>
          </a:p>
        </p:txBody>
      </p:sp>
      <p:sp>
        <p:nvSpPr>
          <p:cNvPr id="7" name="Rectangle 6"/>
          <p:cNvSpPr/>
          <p:nvPr/>
        </p:nvSpPr>
        <p:spPr>
          <a:xfrm>
            <a:off x="7572396" y="1857364"/>
            <a:ext cx="15716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sz="1800" dirty="0"/>
          </a:p>
          <a:p>
            <a:pPr algn="ctr">
              <a:defRPr/>
            </a:pPr>
            <a:r>
              <a:rPr lang="en-US" sz="1800" dirty="0"/>
              <a:t> Safety shower</a:t>
            </a:r>
          </a:p>
          <a:p>
            <a:pPr algn="ctr">
              <a:defRPr/>
            </a:pPr>
            <a:r>
              <a:rPr lang="en-US" sz="1800" dirty="0"/>
              <a:t>and eyewash</a:t>
            </a:r>
          </a:p>
          <a:p>
            <a:pPr algn="ctr">
              <a:defRPr/>
            </a:pPr>
            <a:r>
              <a:rPr lang="en-US" sz="1800" dirty="0"/>
              <a:t>are blocked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5286388"/>
            <a:ext cx="1630974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/>
              <a:t>Glass chemical</a:t>
            </a:r>
          </a:p>
          <a:p>
            <a:pPr algn="ctr">
              <a:defRPr/>
            </a:pPr>
            <a:r>
              <a:rPr lang="en-US" sz="1600" dirty="0"/>
              <a:t>containers</a:t>
            </a:r>
          </a:p>
          <a:p>
            <a:pPr algn="ctr">
              <a:defRPr/>
            </a:pPr>
            <a:r>
              <a:rPr lang="en-US" sz="1600" dirty="0"/>
              <a:t>stored on floor</a:t>
            </a:r>
          </a:p>
        </p:txBody>
      </p:sp>
      <p:sp>
        <p:nvSpPr>
          <p:cNvPr id="9" name="Rectangle 8"/>
          <p:cNvSpPr/>
          <p:nvPr/>
        </p:nvSpPr>
        <p:spPr>
          <a:xfrm>
            <a:off x="2143108" y="5786454"/>
            <a:ext cx="1915257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/>
              <a:t>Exit/entrance door</a:t>
            </a:r>
          </a:p>
          <a:p>
            <a:pPr algn="ctr">
              <a:defRPr/>
            </a:pPr>
            <a:r>
              <a:rPr lang="en-US" sz="1600" dirty="0"/>
              <a:t>blocked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25182" y="6432551"/>
            <a:ext cx="24343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/>
              <a:t>Overall Poor Housekeeping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Rectangle 22"/>
          <p:cNvSpPr>
            <a:spLocks noChangeArrowheads="1"/>
          </p:cNvSpPr>
          <p:nvPr/>
        </p:nvSpPr>
        <p:spPr bwMode="auto">
          <a:xfrm>
            <a:off x="3830516" y="1071546"/>
            <a:ext cx="27109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What’s Wrong Here?</a:t>
            </a:r>
          </a:p>
        </p:txBody>
      </p:sp>
      <p:pic>
        <p:nvPicPr>
          <p:cNvPr id="2426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714488"/>
            <a:ext cx="7060223" cy="4387849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37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2874" y="1916113"/>
            <a:ext cx="5927480" cy="3924300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  <p:sp>
        <p:nvSpPr>
          <p:cNvPr id="6" name="Rectangle 5"/>
          <p:cNvSpPr/>
          <p:nvPr/>
        </p:nvSpPr>
        <p:spPr>
          <a:xfrm>
            <a:off x="7358082" y="1824038"/>
            <a:ext cx="19779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/>
              <a:t>Ceiling tile</a:t>
            </a:r>
          </a:p>
          <a:p>
            <a:pPr algn="ctr">
              <a:defRPr/>
            </a:pPr>
            <a:r>
              <a:rPr lang="en-US" sz="2000" dirty="0"/>
              <a:t>is missing.</a:t>
            </a:r>
          </a:p>
        </p:txBody>
      </p:sp>
      <p:sp>
        <p:nvSpPr>
          <p:cNvPr id="7" name="Rectangle 6"/>
          <p:cNvSpPr/>
          <p:nvPr/>
        </p:nvSpPr>
        <p:spPr>
          <a:xfrm>
            <a:off x="7215206" y="2884489"/>
            <a:ext cx="203032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/>
              <a:t>Overhead</a:t>
            </a:r>
          </a:p>
          <a:p>
            <a:pPr algn="ctr">
              <a:defRPr/>
            </a:pPr>
            <a:r>
              <a:rPr lang="en-US" sz="2000" dirty="0"/>
              <a:t>storage is a</a:t>
            </a:r>
          </a:p>
          <a:p>
            <a:pPr algn="ctr">
              <a:defRPr/>
            </a:pPr>
            <a:r>
              <a:rPr lang="en-US" sz="2000" dirty="0"/>
              <a:t>hazard to</a:t>
            </a:r>
          </a:p>
          <a:p>
            <a:pPr algn="ctr">
              <a:defRPr/>
            </a:pPr>
            <a:r>
              <a:rPr lang="en-US" sz="2000" dirty="0"/>
              <a:t> room</a:t>
            </a:r>
          </a:p>
          <a:p>
            <a:pPr algn="ctr">
              <a:defRPr/>
            </a:pPr>
            <a:r>
              <a:rPr lang="en-US" sz="2000" dirty="0"/>
              <a:t>occupants.</a:t>
            </a:r>
          </a:p>
        </p:txBody>
      </p:sp>
      <p:sp>
        <p:nvSpPr>
          <p:cNvPr id="8" name="Rectangle 7"/>
          <p:cNvSpPr/>
          <p:nvPr/>
        </p:nvSpPr>
        <p:spPr>
          <a:xfrm>
            <a:off x="-285784" y="2239963"/>
            <a:ext cx="2434003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Fume hoods</a:t>
            </a:r>
          </a:p>
          <a:p>
            <a:pPr algn="ctr">
              <a:defRPr/>
            </a:pPr>
            <a:r>
              <a:rPr lang="en-US" sz="2000" dirty="0"/>
              <a:t>are above</a:t>
            </a:r>
          </a:p>
          <a:p>
            <a:pPr algn="ctr">
              <a:defRPr/>
            </a:pPr>
            <a:r>
              <a:rPr lang="en-US" sz="2000" dirty="0"/>
              <a:t>allowable</a:t>
            </a:r>
          </a:p>
          <a:p>
            <a:pPr algn="ctr">
              <a:defRPr/>
            </a:pPr>
            <a:r>
              <a:rPr lang="en-US" sz="2000" dirty="0"/>
              <a:t>sash height </a:t>
            </a:r>
          </a:p>
          <a:p>
            <a:pPr algn="ctr">
              <a:defRPr/>
            </a:pPr>
            <a:r>
              <a:rPr lang="en-US" sz="2000" dirty="0"/>
              <a:t>Limit.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47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2358" y="1712913"/>
            <a:ext cx="6330462" cy="4287855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57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6027" y="1819276"/>
            <a:ext cx="5562600" cy="4144963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  <p:sp>
        <p:nvSpPr>
          <p:cNvPr id="6" name="Rectangle 5"/>
          <p:cNvSpPr/>
          <p:nvPr/>
        </p:nvSpPr>
        <p:spPr>
          <a:xfrm>
            <a:off x="5564466" y="2000240"/>
            <a:ext cx="379388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Containers are</a:t>
            </a:r>
          </a:p>
          <a:p>
            <a:pPr algn="ctr">
              <a:defRPr/>
            </a:pPr>
            <a:r>
              <a:rPr lang="en-US" sz="2000" dirty="0"/>
              <a:t>not sealed when</a:t>
            </a:r>
          </a:p>
          <a:p>
            <a:pPr algn="ctr">
              <a:defRPr/>
            </a:pPr>
            <a:r>
              <a:rPr lang="en-US" sz="2000" dirty="0"/>
              <a:t>not in use.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a-IR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857356" y="2143120"/>
          <a:ext cx="6080760" cy="4000524"/>
        </p:xfrm>
        <a:graphic>
          <a:graphicData uri="http://schemas.openxmlformats.org/drawingml/2006/table">
            <a:tbl>
              <a:tblPr/>
              <a:tblGrid>
                <a:gridCol w="3040380"/>
                <a:gridCol w="3040380"/>
              </a:tblGrid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FF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Managing HSE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FF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HSE Leadership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Push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Pull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Copy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Create and innovate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Control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Encourage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Enhance own authority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Encourage empowerment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Critical of mistakes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Learn from mistakes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Value individual efforts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Value teamwork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Reward and punish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Acknowledge and recognize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Mixed messages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Talk Simply, clearly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, directly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Take on a lot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Share the load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Reactive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Proactive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Delegate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TimesNewRoman"/>
                          <a:ea typeface="Calibri"/>
                          <a:cs typeface="TimesNewRoman"/>
                        </a:rPr>
                        <a:t>Can’t be delegated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3190505" y="1714488"/>
            <a:ext cx="3381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 HSE Leadership is key to success  </a:t>
            </a:r>
            <a:endParaRPr lang="fa-IR" dirty="0"/>
          </a:p>
        </p:txBody>
      </p:sp>
      <p:sp>
        <p:nvSpPr>
          <p:cNvPr id="20" name="Rounded Rectangle 19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7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7992" y="1833564"/>
            <a:ext cx="6560527" cy="4276725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78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2162" y="1833563"/>
            <a:ext cx="6190168" cy="4095767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  <p:sp>
        <p:nvSpPr>
          <p:cNvPr id="6" name="Rectangle 5"/>
          <p:cNvSpPr/>
          <p:nvPr/>
        </p:nvSpPr>
        <p:spPr>
          <a:xfrm>
            <a:off x="6601558" y="1803400"/>
            <a:ext cx="279888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Food and drink</a:t>
            </a:r>
          </a:p>
          <a:p>
            <a:pPr algn="ctr">
              <a:defRPr/>
            </a:pPr>
            <a:r>
              <a:rPr lang="en-US" sz="2000" dirty="0"/>
              <a:t>consumables are</a:t>
            </a:r>
          </a:p>
          <a:p>
            <a:pPr algn="ctr">
              <a:defRPr/>
            </a:pPr>
            <a:r>
              <a:rPr lang="en-US" sz="2000" dirty="0"/>
              <a:t>open to cross contamination</a:t>
            </a:r>
          </a:p>
          <a:p>
            <a:pPr algn="ctr">
              <a:defRPr/>
            </a:pPr>
            <a:r>
              <a:rPr lang="en-US" sz="2000" dirty="0"/>
              <a:t>in a</a:t>
            </a:r>
          </a:p>
          <a:p>
            <a:pPr algn="ctr">
              <a:defRPr/>
            </a:pPr>
            <a:r>
              <a:rPr lang="en-US" sz="2000" dirty="0"/>
              <a:t>laboratory</a:t>
            </a:r>
          </a:p>
          <a:p>
            <a:pPr algn="ctr">
              <a:defRPr/>
            </a:pPr>
            <a:r>
              <a:rPr lang="en-US" sz="2000" dirty="0"/>
              <a:t>environment.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ChangeArrowheads="1"/>
          </p:cNvSpPr>
          <p:nvPr/>
        </p:nvSpPr>
        <p:spPr bwMode="auto">
          <a:xfrm>
            <a:off x="2652346" y="2600326"/>
            <a:ext cx="1818543" cy="695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88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4127" y="1672078"/>
            <a:ext cx="7039708" cy="4416425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6158" y="1801814"/>
            <a:ext cx="6119446" cy="4473575"/>
          </a:xfrm>
          <a:prstGeom prst="rect">
            <a:avLst/>
          </a:prstGeom>
          <a:noFill/>
          <a:ln w="6350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</p:pic>
      <p:sp>
        <p:nvSpPr>
          <p:cNvPr id="6" name="Rectangle 5"/>
          <p:cNvSpPr/>
          <p:nvPr/>
        </p:nvSpPr>
        <p:spPr>
          <a:xfrm>
            <a:off x="7599485" y="2489201"/>
            <a:ext cx="15445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800" dirty="0"/>
              <a:t>Fire rated</a:t>
            </a:r>
          </a:p>
          <a:p>
            <a:pPr algn="ctr">
              <a:defRPr/>
            </a:pPr>
            <a:r>
              <a:rPr lang="en-US" sz="1800" dirty="0"/>
              <a:t>door blocked</a:t>
            </a:r>
          </a:p>
          <a:p>
            <a:pPr algn="ctr">
              <a:defRPr/>
            </a:pPr>
            <a:r>
              <a:rPr lang="en-US" sz="1800" dirty="0"/>
              <a:t>open &amp; Lab</a:t>
            </a:r>
          </a:p>
          <a:p>
            <a:pPr algn="ctr">
              <a:defRPr/>
            </a:pPr>
            <a:r>
              <a:rPr lang="en-US" sz="1800" dirty="0"/>
              <a:t>Security</a:t>
            </a:r>
          </a:p>
          <a:p>
            <a:pPr algn="ctr">
              <a:defRPr/>
            </a:pPr>
            <a:r>
              <a:rPr lang="en-US" sz="1800" dirty="0"/>
              <a:t>compromised</a:t>
            </a:r>
          </a:p>
        </p:txBody>
      </p:sp>
      <p:sp>
        <p:nvSpPr>
          <p:cNvPr id="7" name="Rectangle 6"/>
          <p:cNvSpPr/>
          <p:nvPr/>
        </p:nvSpPr>
        <p:spPr>
          <a:xfrm>
            <a:off x="-142908" y="2779713"/>
            <a:ext cx="19068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800" dirty="0"/>
              <a:t>Fire</a:t>
            </a:r>
          </a:p>
          <a:p>
            <a:pPr algn="ctr">
              <a:defRPr/>
            </a:pPr>
            <a:r>
              <a:rPr lang="en-US" sz="1800" dirty="0"/>
              <a:t>Extinguisher</a:t>
            </a:r>
          </a:p>
          <a:p>
            <a:pPr algn="ctr">
              <a:defRPr/>
            </a:pPr>
            <a:r>
              <a:rPr lang="en-US" sz="1800" dirty="0"/>
              <a:t>and hose are</a:t>
            </a:r>
          </a:p>
          <a:p>
            <a:pPr algn="ctr">
              <a:defRPr/>
            </a:pPr>
            <a:r>
              <a:rPr lang="en-US" sz="1800" dirty="0"/>
              <a:t>blocked by </a:t>
            </a:r>
          </a:p>
          <a:p>
            <a:pPr algn="ctr">
              <a:defRPr/>
            </a:pPr>
            <a:r>
              <a:rPr lang="en-US" sz="1800" dirty="0"/>
              <a:t>chair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KINGC059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457451" y="1966913"/>
            <a:ext cx="53530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dirty="0">
                <a:solidFill>
                  <a:srgbClr val="FF0000"/>
                </a:solidFill>
                <a:cs typeface="B Zar" pitchFamily="2" charset="-78"/>
              </a:rPr>
              <a:t>THANKS FOR YOUY ATTENTION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fa-IR" sz="2000" i="1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r>
              <a:rPr lang="fa-IR" sz="20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                       Live Ware </a:t>
            </a:r>
          </a:p>
          <a:p>
            <a:pPr algn="ctr" rtl="0">
              <a:buNone/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r>
              <a:rPr lang="en-US" sz="2000" b="1" i="1" dirty="0" smtClean="0"/>
              <a:t>                          HSE  Culture</a:t>
            </a:r>
          </a:p>
          <a:p>
            <a:pPr algn="ctr" rtl="0">
              <a:buNone/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000" b="1" i="1" dirty="0" smtClean="0">
                <a:solidFill>
                  <a:srgbClr val="FF0000"/>
                </a:solidFill>
              </a:rPr>
              <a:t>                                            Hardware                                       Software</a:t>
            </a:r>
          </a:p>
          <a:p>
            <a:pPr algn="ctr" rtl="0">
              <a:buNone/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r>
              <a:rPr lang="en-US" sz="2000" b="1" dirty="0" smtClean="0"/>
              <a:t>                        Acts-Practice-Habit-Behavior-Culture</a:t>
            </a:r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43306" y="1714488"/>
            <a:ext cx="26432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0000FF"/>
                </a:solidFill>
              </a:rPr>
              <a:t> HSE Culture</a:t>
            </a:r>
            <a:endParaRPr lang="fa-IR" sz="3200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3428992" y="3214686"/>
            <a:ext cx="1714512" cy="128588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5429256" y="3286124"/>
            <a:ext cx="1785950" cy="1214446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357686" y="4929198"/>
            <a:ext cx="1857388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38180" y="1622426"/>
            <a:ext cx="6148412" cy="9206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NewRoman" charset="0"/>
                <a:ea typeface="Arial" pitchFamily="34" charset="0"/>
                <a:cs typeface="TimesNewRoman" charset="0"/>
              </a:rPr>
              <a:t>Coincident or Not 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NewRoman" charset="0"/>
              <a:ea typeface="Arial" pitchFamily="34" charset="0"/>
              <a:cs typeface="TimesNew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If,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A B C D E F G H I J K L M N O P Q R S T U V W X Y 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Equals,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NewRoman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1 2 3 4 5 6 7 8 9 10 11 12 13 14 15 16 17 18 19 20 21 22 23 24 25 26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NewRoman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Then,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0000FF"/>
                </a:solidFill>
                <a:latin typeface="TimesNewRoman" charset="0"/>
                <a:ea typeface="Arial" pitchFamily="34" charset="0"/>
                <a:cs typeface="Arial" pitchFamily="34" charset="0"/>
              </a:rPr>
              <a:t>                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K + N + O + W + L + E +D + G+ 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         11 +14 +15+ 23 +12 + 5 + 4 + 7 + 5 = 96%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                        H + A + R + D + W + O + R + 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                        8 + 1 + 18+ 4 + 23 + 15 + 18 + 11=98%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NewRoman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NewRoman" charset="0"/>
              <a:ea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38180" y="1622426"/>
            <a:ext cx="6148412" cy="9206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NewRoman" charset="0"/>
                <a:ea typeface="Arial" pitchFamily="34" charset="0"/>
                <a:cs typeface="TimesNewRoman" charset="0"/>
              </a:rPr>
              <a:t>Coincident or Not 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NewRoman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Both are important ,but the total falls just short of 100%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But,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NewRoman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A +T + T + I + T + U + D + 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1 + 20 + 20 + 9 + 20 + 21 + 4 + 5=100%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NewRoman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HSE really is about attitude. Make 100% safe behavior your choice: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NewRoman" charset="0"/>
                <a:ea typeface="Arial" pitchFamily="34" charset="0"/>
                <a:cs typeface="Arial" pitchFamily="34" charset="0"/>
              </a:rPr>
              <a:t>Both ON and OFF the job.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NewRoman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sz="2000" b="1" i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HSE and Incident Prevention</a:t>
            </a:r>
          </a:p>
          <a:p>
            <a:pPr algn="ctr" rtl="0">
              <a:buNone/>
            </a:pPr>
            <a:endParaRPr lang="en-US" sz="2000" b="1" dirty="0" smtClean="0">
              <a:solidFill>
                <a:srgbClr val="0000FF"/>
              </a:solidFill>
            </a:endParaRPr>
          </a:p>
          <a:p>
            <a:pPr algn="ctr" rtl="0">
              <a:buNone/>
            </a:pPr>
            <a:r>
              <a:rPr lang="en-US" sz="2000" b="1" dirty="0" smtClean="0"/>
              <a:t>Depends how much on ATTITUDE?</a:t>
            </a:r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86050" y="3286124"/>
            <a:ext cx="32861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/>
              <a:t>A = 1</a:t>
            </a:r>
          </a:p>
          <a:p>
            <a:pPr algn="l" rtl="0"/>
            <a:r>
              <a:rPr lang="en-US" b="1" dirty="0" smtClean="0"/>
              <a:t>T = 20</a:t>
            </a:r>
          </a:p>
          <a:p>
            <a:pPr algn="l" rtl="0"/>
            <a:r>
              <a:rPr lang="en-US" b="1" dirty="0" smtClean="0"/>
              <a:t>T =20</a:t>
            </a:r>
          </a:p>
          <a:p>
            <a:pPr algn="l" rtl="0"/>
            <a:r>
              <a:rPr lang="en-US" b="1" dirty="0" smtClean="0"/>
              <a:t>I = 9</a:t>
            </a:r>
          </a:p>
          <a:p>
            <a:pPr algn="l" rtl="0"/>
            <a:r>
              <a:rPr lang="en-US" b="1" dirty="0" smtClean="0"/>
              <a:t>T =20</a:t>
            </a:r>
          </a:p>
          <a:p>
            <a:pPr algn="l" rtl="0"/>
            <a:r>
              <a:rPr lang="en-US" b="1" dirty="0" smtClean="0"/>
              <a:t>U =21</a:t>
            </a:r>
          </a:p>
          <a:p>
            <a:pPr algn="l" rtl="0"/>
            <a:r>
              <a:rPr lang="en-US" b="1" dirty="0" smtClean="0"/>
              <a:t>D =4</a:t>
            </a:r>
          </a:p>
          <a:p>
            <a:pPr algn="l" rtl="0"/>
            <a:r>
              <a:rPr lang="en-US" b="1" dirty="0" smtClean="0"/>
              <a:t>E =5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3500438"/>
            <a:ext cx="857256" cy="153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ounded Rectangle 12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000" b="1" i="1" dirty="0" smtClean="0">
                <a:solidFill>
                  <a:srgbClr val="FF0000"/>
                </a:solidFill>
              </a:rPr>
              <a:t>                                         </a:t>
            </a:r>
          </a:p>
          <a:p>
            <a:pPr algn="l" rtl="0">
              <a:buNone/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r>
              <a:rPr lang="en-US" sz="2000" b="1" i="1" dirty="0" smtClean="0"/>
              <a:t>                                - A </a:t>
            </a:r>
            <a:r>
              <a:rPr lang="en-US" sz="2000" b="1" i="1" dirty="0" smtClean="0"/>
              <a:t>science program has certain potential </a:t>
            </a:r>
            <a:r>
              <a:rPr lang="en-US" sz="2000" b="1" i="1" dirty="0" smtClean="0"/>
              <a:t>hazards</a:t>
            </a:r>
            <a:endParaRPr lang="en-GB" sz="2000" b="1" i="1" dirty="0" smtClean="0"/>
          </a:p>
          <a:p>
            <a:pPr algn="l" rtl="0">
              <a:buNone/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 algn="ctr" rtl="0">
              <a:lnSpc>
                <a:spcPts val="1600"/>
              </a:lnSpc>
              <a:buNone/>
            </a:pPr>
            <a:r>
              <a:rPr lang="en-US" sz="2100" b="1" i="1" dirty="0" smtClean="0"/>
              <a:t>                                    - </a:t>
            </a:r>
            <a:r>
              <a:rPr lang="en-GB" sz="2100" b="1" i="1" dirty="0" smtClean="0"/>
              <a:t>Reduce employee and student exposure hazards</a:t>
            </a:r>
          </a:p>
          <a:p>
            <a:pPr algn="l" rtl="0">
              <a:buNone/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000" b="1" i="1" dirty="0" smtClean="0"/>
              <a:t>                                         </a:t>
            </a:r>
            <a:r>
              <a:rPr lang="en-US" sz="2000" b="1" i="1" dirty="0" smtClean="0"/>
              <a:t>- </a:t>
            </a:r>
            <a:r>
              <a:rPr lang="en-US" sz="2000" b="1" i="1" dirty="0" smtClean="0"/>
              <a:t>Protect yourself from laboratory hazards</a:t>
            </a:r>
          </a:p>
          <a:p>
            <a:pPr algn="l" rtl="0">
              <a:buNone/>
            </a:pPr>
            <a:r>
              <a:rPr lang="en-US" sz="2000" b="1" i="1" dirty="0" smtClean="0"/>
              <a:t>                                            </a:t>
            </a:r>
          </a:p>
          <a:p>
            <a:pPr algn="l" rtl="0">
              <a:buNone/>
            </a:pPr>
            <a:r>
              <a:rPr lang="en-US" sz="2000" b="1" i="1" dirty="0" smtClean="0"/>
              <a:t>                                         - Protect others from laboratory hazards</a:t>
            </a:r>
          </a:p>
          <a:p>
            <a:pPr algn="l" rtl="0">
              <a:buNone/>
            </a:pPr>
            <a:endParaRPr lang="en-US" sz="2000" b="1" i="1" dirty="0" smtClean="0"/>
          </a:p>
          <a:p>
            <a:pPr algn="l" rtl="0">
              <a:buNone/>
            </a:pPr>
            <a:r>
              <a:rPr lang="en-US" sz="2000" b="1" i="1" dirty="0" smtClean="0"/>
              <a:t>                                          - Comply with regulations</a:t>
            </a:r>
          </a:p>
          <a:p>
            <a:pPr algn="l" rtl="0">
              <a:buNone/>
            </a:pPr>
            <a:endParaRPr lang="en-US" sz="2000" b="1" i="1" dirty="0" smtClean="0"/>
          </a:p>
          <a:p>
            <a:pPr algn="l" rtl="0">
              <a:buNone/>
            </a:pPr>
            <a:r>
              <a:rPr lang="en-US" sz="2000" b="1" i="1" dirty="0" smtClean="0"/>
              <a:t> </a:t>
            </a:r>
            <a:endParaRPr lang="en-US" sz="2000" b="1" i="1" dirty="0"/>
          </a:p>
        </p:txBody>
      </p:sp>
      <p:sp>
        <p:nvSpPr>
          <p:cNvPr id="16" name="Rounded Rectangle 15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 rtl="0">
              <a:buNone/>
            </a:pPr>
            <a:endParaRPr lang="fa-IR" sz="2000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71900" y="1928802"/>
            <a:ext cx="52863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Toxicity </a:t>
            </a:r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2000" dirty="0" smtClean="0"/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Flammability </a:t>
            </a:r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2000" dirty="0" smtClean="0"/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Reactivity/Incompatibilities </a:t>
            </a:r>
            <a:endParaRPr lang="en-US" sz="2000" dirty="0" smtClean="0"/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2000" dirty="0" smtClean="0"/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Corrosive </a:t>
            </a:r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2000" dirty="0" smtClean="0"/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Unstable </a:t>
            </a:r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endParaRPr lang="en-US" sz="2000" dirty="0" smtClean="0"/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Radioactive </a:t>
            </a:r>
          </a:p>
          <a:p>
            <a:pPr lvl="1" algn="l" rtl="0">
              <a:buClr>
                <a:srgbClr val="FF0000"/>
              </a:buClr>
            </a:pPr>
            <a:endParaRPr lang="en-US" sz="2000" dirty="0" smtClean="0"/>
          </a:p>
          <a:p>
            <a:pPr lvl="1" algn="l" rtl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000" dirty="0" smtClean="0"/>
              <a:t>Clean up procedures</a:t>
            </a:r>
            <a:endParaRPr lang="en-US" sz="2000" dirty="0"/>
          </a:p>
        </p:txBody>
      </p:sp>
      <p:sp>
        <p:nvSpPr>
          <p:cNvPr id="20" name="Rounded Rectangle 19"/>
          <p:cNvSpPr/>
          <p:nvPr/>
        </p:nvSpPr>
        <p:spPr>
          <a:xfrm>
            <a:off x="476221" y="1875223"/>
            <a:ext cx="1952639" cy="35277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HSE Role</a:t>
            </a:r>
            <a:endParaRPr lang="fa-IR" b="1" i="1" dirty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7870" y="236184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Why lab safety? 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  <p:sp>
        <p:nvSpPr>
          <p:cNvPr id="23" name="Rounded Rectangle 22">
            <a:hlinkClick r:id="rId2" action="ppaction://hlinkpres?slideindex=1&amp;slidetitle="/>
          </p:cNvPr>
          <p:cNvSpPr/>
          <p:nvPr/>
        </p:nvSpPr>
        <p:spPr>
          <a:xfrm>
            <a:off x="457624" y="2848064"/>
            <a:ext cx="1952639" cy="3527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60616" y="486217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Minimum Requirements</a:t>
            </a:r>
            <a:endParaRPr lang="fa-IR" sz="1200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61707" y="5362238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Mandatory Safety Rules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60616" y="4362106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i="1" dirty="0" smtClean="0">
                <a:solidFill>
                  <a:schemeClr val="tx1"/>
                </a:solidFill>
              </a:rPr>
              <a:t>Supervisor </a:t>
            </a:r>
            <a:r>
              <a:rPr lang="en-US" sz="1200" b="1" i="1" dirty="0" smtClean="0">
                <a:solidFill>
                  <a:schemeClr val="tx1"/>
                </a:solidFill>
              </a:rPr>
              <a:t>Responsibilities</a:t>
            </a:r>
          </a:p>
          <a:p>
            <a:pPr algn="ctr"/>
            <a:endParaRPr lang="fa-IR" sz="1200" dirty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60616" y="3849530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Hazards control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428596" y="3357562"/>
            <a:ext cx="1952639" cy="352778"/>
          </a:xfrm>
          <a:prstGeom prst="roundRect">
            <a:avLst/>
          </a:prstGeom>
          <a:gradFill flip="none" rotWithShape="1">
            <a:gsLst>
              <a:gs pos="0">
                <a:srgbClr val="EC6920">
                  <a:shade val="30000"/>
                  <a:satMod val="115000"/>
                </a:srgbClr>
              </a:gs>
              <a:gs pos="50000">
                <a:srgbClr val="EC6920">
                  <a:shade val="67500"/>
                  <a:satMod val="115000"/>
                </a:srgbClr>
              </a:gs>
              <a:gs pos="100000">
                <a:srgbClr val="EC692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Risk assessment</a:t>
            </a:r>
            <a:endParaRPr lang="fa-IR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1260</Words>
  <Application>Microsoft Office PowerPoint</Application>
  <PresentationFormat>On-screen Show (4:3)</PresentationFormat>
  <Paragraphs>420</Paragraphs>
  <Slides>34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MRT www.Win2Farsi.com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MRT</dc:creator>
  <cp:lastModifiedBy>7</cp:lastModifiedBy>
  <cp:revision>40</cp:revision>
  <dcterms:created xsi:type="dcterms:W3CDTF">2010-10-05T18:20:37Z</dcterms:created>
  <dcterms:modified xsi:type="dcterms:W3CDTF">2010-10-06T20:18:53Z</dcterms:modified>
</cp:coreProperties>
</file>