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43"/>
  </p:notesMasterIdLst>
  <p:sldIdLst>
    <p:sldId id="256" r:id="rId2"/>
    <p:sldId id="433" r:id="rId3"/>
    <p:sldId id="500" r:id="rId4"/>
    <p:sldId id="502" r:id="rId5"/>
    <p:sldId id="507" r:id="rId6"/>
    <p:sldId id="503" r:id="rId7"/>
    <p:sldId id="504" r:id="rId8"/>
    <p:sldId id="506" r:id="rId9"/>
    <p:sldId id="508" r:id="rId10"/>
    <p:sldId id="528" r:id="rId11"/>
    <p:sldId id="529" r:id="rId12"/>
    <p:sldId id="530" r:id="rId13"/>
    <p:sldId id="590" r:id="rId14"/>
    <p:sldId id="591" r:id="rId15"/>
    <p:sldId id="592" r:id="rId16"/>
    <p:sldId id="593" r:id="rId17"/>
    <p:sldId id="594" r:id="rId18"/>
    <p:sldId id="595" r:id="rId19"/>
    <p:sldId id="596" r:id="rId20"/>
    <p:sldId id="598" r:id="rId21"/>
    <p:sldId id="601" r:id="rId22"/>
    <p:sldId id="602" r:id="rId23"/>
    <p:sldId id="603" r:id="rId24"/>
    <p:sldId id="604" r:id="rId25"/>
    <p:sldId id="600" r:id="rId26"/>
    <p:sldId id="605" r:id="rId27"/>
    <p:sldId id="622" r:id="rId28"/>
    <p:sldId id="606" r:id="rId29"/>
    <p:sldId id="607" r:id="rId30"/>
    <p:sldId id="615" r:id="rId31"/>
    <p:sldId id="616" r:id="rId32"/>
    <p:sldId id="617" r:id="rId33"/>
    <p:sldId id="618" r:id="rId34"/>
    <p:sldId id="619" r:id="rId35"/>
    <p:sldId id="621" r:id="rId36"/>
    <p:sldId id="608" r:id="rId37"/>
    <p:sldId id="560" r:id="rId38"/>
    <p:sldId id="562" r:id="rId39"/>
    <p:sldId id="563" r:id="rId40"/>
    <p:sldId id="588" r:id="rId41"/>
    <p:sldId id="481" r:id="rId4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6920"/>
    <a:srgbClr val="0000FF"/>
    <a:srgbClr val="F0EEE4"/>
    <a:srgbClr val="F0EFE4"/>
    <a:srgbClr val="ECEADC"/>
    <a:srgbClr val="EDEBDF"/>
    <a:srgbClr val="E9E6D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1" autoAdjust="0"/>
    <p:restoredTop sz="94709" autoAdjust="0"/>
  </p:normalViewPr>
  <p:slideViewPr>
    <p:cSldViewPr>
      <p:cViewPr varScale="1">
        <p:scale>
          <a:sx n="44" d="100"/>
          <a:sy n="44" d="100"/>
        </p:scale>
        <p:origin x="-61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D357FC8-9B53-4E94-8029-EDA3812D6723}" type="datetimeFigureOut">
              <a:rPr lang="fa-IR" smtClean="0"/>
              <a:pPr/>
              <a:t>1431/11/12</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B2B3A7C-F197-4425-8301-9CBDB7E57A39}"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B2B3A7C-F197-4425-8301-9CBDB7E57A39}" type="slidenum">
              <a:rPr lang="fa-IR" smtClean="0"/>
              <a:pPr/>
              <a:t>41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5143504" y="522106"/>
            <a:ext cx="3503358" cy="938145"/>
          </a:xfrm>
          <a:prstGeom prst="rect">
            <a:avLst/>
          </a:prstGeom>
          <a:solidFill>
            <a:srgbClr val="F0EEE4"/>
          </a:solidFill>
          <a:ln>
            <a:solidFill>
              <a:srgbClr val="F0EEE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a:solidFill>
            <a:schemeClr val="bg2"/>
          </a:solidFill>
        </p:spPr>
        <p:txBody>
          <a:bodyPr/>
          <a:lstStyle/>
          <a:p>
            <a:r>
              <a:rPr lang="en-US" dirty="0" smtClean="0"/>
              <a:t>Click to edit Master title style</a:t>
            </a:r>
            <a:endParaRPr lang="fa-IR" dirty="0"/>
          </a:p>
        </p:txBody>
      </p:sp>
      <p:sp>
        <p:nvSpPr>
          <p:cNvPr id="4" name="Date Placeholder 3"/>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3" name="Content Placeholder 2"/>
          <p:cNvSpPr>
            <a:spLocks noGrp="1"/>
          </p:cNvSpPr>
          <p:nvPr>
            <p:ph idx="1"/>
          </p:nvPr>
        </p:nvSpPr>
        <p:spPr>
          <a:solidFill>
            <a:schemeClr val="bg2"/>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pic>
        <p:nvPicPr>
          <p:cNvPr id="1027" name="Picture 3"/>
          <p:cNvPicPr>
            <a:picLocks noChangeAspect="1" noChangeArrowheads="1"/>
          </p:cNvPicPr>
          <p:nvPr userDrawn="1"/>
        </p:nvPicPr>
        <p:blipFill>
          <a:blip r:embed="rId2"/>
          <a:srcRect/>
          <a:stretch>
            <a:fillRect/>
          </a:stretch>
        </p:blipFill>
        <p:spPr bwMode="auto">
          <a:xfrm>
            <a:off x="7786710" y="486595"/>
            <a:ext cx="876300" cy="1183349"/>
          </a:xfrm>
          <a:prstGeom prst="rect">
            <a:avLst/>
          </a:prstGeom>
          <a:noFill/>
          <a:ln w="9525">
            <a:noFill/>
            <a:miter lim="800000"/>
            <a:headEnd/>
            <a:tailEnd/>
          </a:ln>
          <a:effectLst/>
        </p:spPr>
      </p:pic>
      <p:cxnSp>
        <p:nvCxnSpPr>
          <p:cNvPr id="13" name="Straight Connector 12"/>
          <p:cNvCxnSpPr/>
          <p:nvPr userDrawn="1"/>
        </p:nvCxnSpPr>
        <p:spPr>
          <a:xfrm>
            <a:off x="462775" y="1565800"/>
            <a:ext cx="8191557" cy="1191"/>
          </a:xfrm>
          <a:prstGeom prst="line">
            <a:avLst/>
          </a:prstGeom>
          <a:ln w="2159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userDrawn="1"/>
        </p:nvPicPr>
        <p:blipFill>
          <a:blip r:embed="rId3"/>
          <a:srcRect/>
          <a:stretch>
            <a:fillRect/>
          </a:stretch>
        </p:blipFill>
        <p:spPr bwMode="auto">
          <a:xfrm>
            <a:off x="5214942" y="500043"/>
            <a:ext cx="2581012" cy="955588"/>
          </a:xfrm>
          <a:prstGeom prst="rect">
            <a:avLst/>
          </a:prstGeom>
          <a:noFill/>
          <a:ln w="9525">
            <a:noFill/>
            <a:miter lim="800000"/>
            <a:headEnd/>
            <a:tailEnd/>
          </a:ln>
          <a:effectLst/>
        </p:spPr>
      </p:pic>
      <p:cxnSp>
        <p:nvCxnSpPr>
          <p:cNvPr id="15" name="Straight Connector 14"/>
          <p:cNvCxnSpPr/>
          <p:nvPr userDrawn="1"/>
        </p:nvCxnSpPr>
        <p:spPr>
          <a:xfrm>
            <a:off x="476222" y="6241204"/>
            <a:ext cx="8191557" cy="1191"/>
          </a:xfrm>
          <a:prstGeom prst="line">
            <a:avLst/>
          </a:prstGeom>
          <a:ln w="2159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Diagonal Stripe 19"/>
          <p:cNvSpPr/>
          <p:nvPr userDrawn="1"/>
        </p:nvSpPr>
        <p:spPr>
          <a:xfrm rot="1559148">
            <a:off x="714095" y="416612"/>
            <a:ext cx="4062171" cy="1961431"/>
          </a:xfrm>
          <a:prstGeom prst="diagStripe">
            <a:avLst/>
          </a:prstGeom>
          <a:solidFill>
            <a:srgbClr val="EC6920"/>
          </a:solidFill>
          <a:ln>
            <a:solidFill>
              <a:srgbClr val="EC69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rPr>
              <a:t>   P</a:t>
            </a:r>
            <a:r>
              <a:rPr lang="en-US" sz="1600" b="1" dirty="0" smtClean="0">
                <a:solidFill>
                  <a:schemeClr val="tx1"/>
                </a:solidFill>
              </a:rPr>
              <a:t>ersonal</a:t>
            </a:r>
            <a:r>
              <a:rPr lang="en-US" sz="1600" b="1" baseline="0" dirty="0" smtClean="0">
                <a:solidFill>
                  <a:schemeClr val="tx1"/>
                </a:solidFill>
              </a:rPr>
              <a:t>                   </a:t>
            </a:r>
          </a:p>
          <a:p>
            <a:pPr algn="ctr"/>
            <a:r>
              <a:rPr lang="en-US" sz="2000" b="1" baseline="0" dirty="0" smtClean="0">
                <a:solidFill>
                  <a:srgbClr val="0000FF"/>
                </a:solidFill>
              </a:rPr>
              <a:t>P</a:t>
            </a:r>
            <a:r>
              <a:rPr lang="en-US" sz="1600" b="1" baseline="0" dirty="0" smtClean="0">
                <a:solidFill>
                  <a:schemeClr val="tx1"/>
                </a:solidFill>
              </a:rPr>
              <a:t>rotective               </a:t>
            </a:r>
          </a:p>
          <a:p>
            <a:pPr algn="ctr"/>
            <a:r>
              <a:rPr lang="en-US" sz="1600" b="1" baseline="0" dirty="0" smtClean="0">
                <a:solidFill>
                  <a:schemeClr val="tx1"/>
                </a:solidFill>
              </a:rPr>
              <a:t> </a:t>
            </a:r>
            <a:r>
              <a:rPr lang="en-US" sz="2000" b="1" baseline="0" dirty="0" smtClean="0">
                <a:solidFill>
                  <a:srgbClr val="0000FF"/>
                </a:solidFill>
              </a:rPr>
              <a:t>E</a:t>
            </a:r>
            <a:r>
              <a:rPr lang="en-US" sz="1600" b="1" baseline="0" dirty="0" smtClean="0">
                <a:solidFill>
                  <a:schemeClr val="tx1"/>
                </a:solidFill>
              </a:rPr>
              <a:t>quipment              </a:t>
            </a:r>
            <a:endParaRPr lang="en-US" sz="1600" b="1" dirty="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F1766-9DF2-44BA-8F87-9B5A57BD3137}" type="datetimeFigureOut">
              <a:rPr lang="fa-IR" smtClean="0"/>
              <a:pPr/>
              <a:t>1431/11/12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1"/>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02F1766-9DF2-44BA-8F87-9B5A57BD3137}" type="datetimeFigureOut">
              <a:rPr lang="fa-IR" smtClean="0"/>
              <a:pPr/>
              <a:t>1431/11/12</a:t>
            </a:fld>
            <a:endParaRPr lang="fa-I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1"/>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704C6A2-2F43-4696-9F98-E27D0311B5A0}"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a:buNone/>
            </a:pPr>
            <a:endParaRPr lang="fa-IR" dirty="0" smtClean="0">
              <a:solidFill>
                <a:srgbClr val="0000FF"/>
              </a:solidFill>
            </a:endParaRPr>
          </a:p>
          <a:p>
            <a:pPr algn="ctr" defTabSz="900113">
              <a:lnSpc>
                <a:spcPts val="2200"/>
              </a:lnSpc>
              <a:buNone/>
              <a:defRPr/>
            </a:pPr>
            <a:endParaRPr lang="fa-IR" sz="5400" i="1" u="sng" dirty="0" smtClean="0"/>
          </a:p>
          <a:p>
            <a:pPr algn="ctr" defTabSz="900113">
              <a:lnSpc>
                <a:spcPts val="2200"/>
              </a:lnSpc>
              <a:buNone/>
              <a:defRPr/>
            </a:pPr>
            <a:r>
              <a:rPr lang="fa-IR" sz="5400" b="1" i="1" dirty="0" smtClean="0">
                <a:cs typeface="B Nazanin" pitchFamily="2" charset="-78"/>
              </a:rPr>
              <a:t>وسایل حفاظت فردی</a:t>
            </a:r>
            <a:endParaRPr lang="fa-IR" sz="5400" i="1" u="sng" dirty="0">
              <a:cs typeface="B Nazanin" pitchFamily="2" charset="-78"/>
            </a:endParaRPr>
          </a:p>
          <a:p>
            <a:pPr algn="ctr" defTabSz="900113">
              <a:lnSpc>
                <a:spcPts val="2200"/>
              </a:lnSpc>
              <a:buNone/>
              <a:defRPr/>
            </a:pPr>
            <a:endParaRPr lang="en-GB" sz="5400" b="1" i="1" u="sng" dirty="0" smtClean="0">
              <a:solidFill>
                <a:srgbClr val="0000FF"/>
              </a:solidFill>
            </a:endParaRPr>
          </a:p>
          <a:p>
            <a:pPr algn="ctr" defTabSz="900113">
              <a:lnSpc>
                <a:spcPts val="2200"/>
              </a:lnSpc>
              <a:buNone/>
              <a:defRPr/>
            </a:pPr>
            <a:r>
              <a:rPr lang="en-GB" sz="5400" b="1" i="1" dirty="0" smtClean="0">
                <a:solidFill>
                  <a:srgbClr val="0000FF"/>
                </a:solidFill>
              </a:rPr>
              <a:t>(PPE)</a:t>
            </a:r>
            <a:endParaRPr lang="en-GB" sz="5400" b="1" i="1" dirty="0">
              <a:solidFill>
                <a:srgbClr val="0000FF"/>
              </a:solidFill>
            </a:endParaRPr>
          </a:p>
          <a:p>
            <a:pPr algn="ctr" defTabSz="900113">
              <a:lnSpc>
                <a:spcPts val="2200"/>
              </a:lnSpc>
              <a:buNone/>
              <a:defRPr/>
            </a:pPr>
            <a:endParaRPr lang="en-GB" sz="5400" i="1" u="sng" dirty="0">
              <a:solidFill>
                <a:srgbClr val="0000FF"/>
              </a:solidFill>
            </a:endParaRPr>
          </a:p>
          <a:p>
            <a:pPr algn="ctr" defTabSz="900113" rtl="0">
              <a:lnSpc>
                <a:spcPct val="150000"/>
              </a:lnSpc>
              <a:buNone/>
              <a:defRPr/>
            </a:pPr>
            <a:r>
              <a:rPr lang="en-US" i="1" smtClean="0">
                <a:solidFill>
                  <a:srgbClr val="0000FF"/>
                </a:solidFill>
              </a:rPr>
              <a:t>S.SH.</a:t>
            </a:r>
            <a:r>
              <a:rPr lang="en-US" i="1" smtClean="0">
                <a:solidFill>
                  <a:srgbClr val="0000FF"/>
                </a:solidFill>
              </a:rPr>
              <a:t>ALIZADEH</a:t>
            </a:r>
            <a:endParaRPr lang="en-GB" i="1" dirty="0">
              <a:solidFill>
                <a:srgbClr val="0000FF"/>
              </a:solidFill>
            </a:endParaRPr>
          </a:p>
          <a:p>
            <a:pPr algn="ctr" defTabSz="900113">
              <a:lnSpc>
                <a:spcPct val="150000"/>
              </a:lnSpc>
              <a:buNone/>
              <a:defRPr/>
            </a:pPr>
            <a:endParaRPr lang="en-GB" i="1" dirty="0">
              <a:solidFill>
                <a:srgbClr val="0000FF"/>
              </a:solidFill>
            </a:endParaRPr>
          </a:p>
          <a:p>
            <a:pPr algn="ctr" defTabSz="900113">
              <a:lnSpc>
                <a:spcPct val="150000"/>
              </a:lnSpc>
              <a:buNone/>
              <a:defRPr/>
            </a:pPr>
            <a:endParaRPr lang="en-GB" i="1" dirty="0">
              <a:solidFill>
                <a:srgbClr val="0000FF"/>
              </a:solidFill>
            </a:endParaRPr>
          </a:p>
          <a:p>
            <a:pPr defTabSz="900113">
              <a:lnSpc>
                <a:spcPts val="2200"/>
              </a:lnSpc>
              <a:buNone/>
              <a:defRPr/>
            </a:pPr>
            <a:endParaRPr lang="en-GB" dirty="0">
              <a:solidFill>
                <a:srgbClr val="0000FF"/>
              </a:solidFill>
            </a:endParaRPr>
          </a:p>
          <a:p>
            <a:pPr defTabSz="900113">
              <a:lnSpc>
                <a:spcPts val="2200"/>
              </a:lnSpc>
              <a:buNone/>
              <a:defRPr/>
            </a:pPr>
            <a:endParaRPr lang="en-GB" dirty="0">
              <a:solidFill>
                <a:srgbClr val="0000FF"/>
              </a:solidFill>
            </a:endParaRPr>
          </a:p>
          <a:p>
            <a:pPr defTabSz="900113">
              <a:lnSpc>
                <a:spcPts val="2200"/>
              </a:lnSpc>
              <a:buNone/>
              <a:defRPr/>
            </a:pPr>
            <a:endParaRPr lang="en-GB" dirty="0">
              <a:solidFill>
                <a:srgbClr val="0000FF"/>
              </a:solidFill>
            </a:endParaRPr>
          </a:p>
          <a:p>
            <a:pPr defTabSz="900113">
              <a:lnSpc>
                <a:spcPts val="2200"/>
              </a:lnSpc>
              <a:buNone/>
              <a:defRPr/>
            </a:pPr>
            <a:endParaRPr lang="en-GB" dirty="0">
              <a:solidFill>
                <a:srgbClr val="0000FF"/>
              </a:solidFill>
            </a:endParaRPr>
          </a:p>
          <a:p>
            <a:pPr>
              <a:buNone/>
            </a:pPr>
            <a:endParaRPr lang="fa-IR" dirty="0">
              <a:solidFill>
                <a:srgbClr val="0000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normAutofit/>
          </a:bodyPr>
          <a:lstStyle/>
          <a:p>
            <a:pPr>
              <a:buNone/>
            </a:pPr>
            <a:r>
              <a:rPr lang="ar-SA" dirty="0" smtClean="0">
                <a:cs typeface="Zar" pitchFamily="2" charset="-78"/>
              </a:rPr>
              <a:t>وسايل حفاظت فردي سر</a:t>
            </a:r>
            <a:endParaRPr lang="fa-IR" dirty="0" smtClean="0">
              <a:cs typeface="Zar" pitchFamily="2" charset="-78"/>
            </a:endParaRPr>
          </a:p>
          <a:p>
            <a:pPr>
              <a:buNone/>
            </a:pPr>
            <a:endParaRPr lang="fa-IR" dirty="0" smtClean="0">
              <a:cs typeface="Zar" pitchFamily="2" charset="-78"/>
            </a:endParaRPr>
          </a:p>
          <a:p>
            <a:pPr algn="just"/>
            <a:r>
              <a:rPr lang="ar-SA" dirty="0" smtClean="0">
                <a:cs typeface="Zar" pitchFamily="2" charset="-78"/>
              </a:rPr>
              <a:t>بدليل حياتي بودن اين اندام وارد شدن كوچكترين ضربه به آن مي تواند مرگ فرد يا جراحات و آسيبهاي شديد و دائمي را ايجاد </a:t>
            </a:r>
            <a:r>
              <a:rPr lang="fa-IR" dirty="0" smtClean="0">
                <a:cs typeface="Zar" pitchFamily="2" charset="-78"/>
              </a:rPr>
              <a:t>کن</a:t>
            </a:r>
            <a:r>
              <a:rPr lang="ar-SA" dirty="0" smtClean="0">
                <a:cs typeface="Zar" pitchFamily="2" charset="-78"/>
              </a:rPr>
              <a:t>د</a:t>
            </a:r>
            <a:r>
              <a:rPr lang="fa-IR" dirty="0" smtClean="0">
                <a:cs typeface="Zar" pitchFamily="2" charset="-78"/>
              </a:rPr>
              <a:t>.</a:t>
            </a:r>
            <a:r>
              <a:rPr lang="ar-SA" dirty="0" smtClean="0">
                <a:cs typeface="Zar" pitchFamily="2" charset="-78"/>
              </a:rPr>
              <a:t> حوادث سر 10 % حوادث شغلي را به خود اختصاص داده است از نظر شدت </a:t>
            </a:r>
            <a:r>
              <a:rPr lang="fa-IR" dirty="0" smtClean="0">
                <a:cs typeface="Zar" pitchFamily="2" charset="-78"/>
              </a:rPr>
              <a:t>حوادث</a:t>
            </a:r>
            <a:r>
              <a:rPr lang="ar-SA" dirty="0" smtClean="0">
                <a:cs typeface="Zar" pitchFamily="2" charset="-78"/>
              </a:rPr>
              <a:t> سر بيشترين اهميت را</a:t>
            </a:r>
            <a:r>
              <a:rPr lang="fa-IR" dirty="0" smtClean="0">
                <a:cs typeface="Zar" pitchFamily="2" charset="-78"/>
              </a:rPr>
              <a:t> </a:t>
            </a:r>
            <a:r>
              <a:rPr lang="ar-SA" dirty="0" smtClean="0">
                <a:cs typeface="Zar" pitchFamily="2" charset="-78"/>
              </a:rPr>
              <a:t>دارد.</a:t>
            </a:r>
            <a:endParaRPr lang="en-US" dirty="0" smtClean="0">
              <a:cs typeface="Zar" pitchFamily="2" charset="-78"/>
            </a:endParaRPr>
          </a:p>
        </p:txBody>
      </p:sp>
      <p:pic>
        <p:nvPicPr>
          <p:cNvPr id="13317"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7158" y="4500570"/>
            <a:ext cx="1362075" cy="1071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p:txBody>
          <a:bodyPr>
            <a:normAutofit lnSpcReduction="10000"/>
          </a:bodyPr>
          <a:lstStyle/>
          <a:p>
            <a:pPr algn="ctr">
              <a:lnSpc>
                <a:spcPct val="90000"/>
              </a:lnSpc>
              <a:buFontTx/>
              <a:buNone/>
            </a:pPr>
            <a:r>
              <a:rPr lang="ar-SA" sz="2800" b="1" dirty="0" smtClean="0">
                <a:solidFill>
                  <a:srgbClr val="FF0000"/>
                </a:solidFill>
                <a:cs typeface="B Nazanin" pitchFamily="2" charset="-78"/>
              </a:rPr>
              <a:t>انواع كلاه هاي ايمني</a:t>
            </a:r>
            <a:endParaRPr lang="fa-IR" sz="2800" b="1" dirty="0" smtClean="0">
              <a:solidFill>
                <a:srgbClr val="FF0000"/>
              </a:solidFill>
              <a:cs typeface="B Nazanin" pitchFamily="2" charset="-78"/>
            </a:endParaRPr>
          </a:p>
          <a:p>
            <a:pPr>
              <a:lnSpc>
                <a:spcPct val="90000"/>
              </a:lnSpc>
              <a:buFontTx/>
              <a:buNone/>
            </a:pPr>
            <a:endParaRPr lang="fa-IR" sz="2800" dirty="0" smtClean="0">
              <a:cs typeface="B Nazanin" pitchFamily="2" charset="-78"/>
            </a:endParaRPr>
          </a:p>
          <a:p>
            <a:pPr>
              <a:lnSpc>
                <a:spcPct val="130000"/>
              </a:lnSpc>
            </a:pPr>
            <a:r>
              <a:rPr lang="ar-SA" sz="2800" dirty="0" smtClean="0">
                <a:cs typeface="B Nazanin" pitchFamily="2" charset="-78"/>
              </a:rPr>
              <a:t>كلاس </a:t>
            </a:r>
            <a:r>
              <a:rPr lang="en-US" sz="2800" dirty="0" smtClean="0">
                <a:cs typeface="B Nazanin" pitchFamily="2" charset="-78"/>
              </a:rPr>
              <a:t>A</a:t>
            </a:r>
            <a:r>
              <a:rPr lang="ar-SA" sz="2800" dirty="0" smtClean="0">
                <a:cs typeface="B Nazanin" pitchFamily="2" charset="-78"/>
              </a:rPr>
              <a:t> : كاربرد عمومي حفاظت در برابر ولتاژ هاي پايين (220 ولت)</a:t>
            </a:r>
            <a:endParaRPr lang="fa-IR" sz="2800" dirty="0" smtClean="0">
              <a:cs typeface="B Nazanin" pitchFamily="2" charset="-78"/>
            </a:endParaRPr>
          </a:p>
          <a:p>
            <a:pPr>
              <a:lnSpc>
                <a:spcPct val="130000"/>
              </a:lnSpc>
            </a:pPr>
            <a:endParaRPr lang="ar-SA" sz="2800" dirty="0" smtClean="0">
              <a:cs typeface="B Nazanin" pitchFamily="2" charset="-78"/>
            </a:endParaRPr>
          </a:p>
          <a:p>
            <a:pPr>
              <a:lnSpc>
                <a:spcPct val="130000"/>
              </a:lnSpc>
            </a:pPr>
            <a:r>
              <a:rPr lang="ar-SA" sz="2800" dirty="0" smtClean="0">
                <a:cs typeface="B Nazanin" pitchFamily="2" charset="-78"/>
              </a:rPr>
              <a:t>كلاس </a:t>
            </a:r>
            <a:r>
              <a:rPr lang="en-US" sz="2800" dirty="0" smtClean="0">
                <a:cs typeface="B Nazanin" pitchFamily="2" charset="-78"/>
              </a:rPr>
              <a:t>B</a:t>
            </a:r>
            <a:r>
              <a:rPr lang="ar-SA" sz="2800" dirty="0" smtClean="0">
                <a:cs typeface="B Nazanin" pitchFamily="2" charset="-78"/>
              </a:rPr>
              <a:t>: ( ولتاژ بالا 2000 ولت)</a:t>
            </a:r>
            <a:endParaRPr lang="fa-IR" sz="2800" dirty="0" smtClean="0">
              <a:cs typeface="B Nazanin" pitchFamily="2" charset="-78"/>
            </a:endParaRPr>
          </a:p>
          <a:p>
            <a:pPr>
              <a:lnSpc>
                <a:spcPct val="130000"/>
              </a:lnSpc>
              <a:buNone/>
            </a:pPr>
            <a:endParaRPr lang="ar-SA" sz="2800" dirty="0" smtClean="0">
              <a:cs typeface="B Nazanin" pitchFamily="2" charset="-78"/>
            </a:endParaRPr>
          </a:p>
          <a:p>
            <a:pPr>
              <a:lnSpc>
                <a:spcPct val="130000"/>
              </a:lnSpc>
            </a:pPr>
            <a:r>
              <a:rPr lang="ar-SA" sz="2800" dirty="0" smtClean="0">
                <a:cs typeface="B Nazanin" pitchFamily="2" charset="-78"/>
              </a:rPr>
              <a:t>كلاس </a:t>
            </a:r>
            <a:r>
              <a:rPr lang="en-US" sz="2800" dirty="0" smtClean="0">
                <a:cs typeface="B Nazanin" pitchFamily="2" charset="-78"/>
              </a:rPr>
              <a:t>C</a:t>
            </a:r>
            <a:r>
              <a:rPr lang="ar-SA" sz="2800" dirty="0" smtClean="0">
                <a:cs typeface="B Nazanin" pitchFamily="2" charset="-78"/>
              </a:rPr>
              <a:t> : حفاظتي در برابر برق گرفتگي ايجاد نمي كند و در صنايع نقت و پالايش كه خطر برق گرفتگي كمتر است كاربرد دارد.</a:t>
            </a:r>
            <a:endParaRPr lang="en-US" sz="2800" dirty="0" smtClean="0">
              <a:cs typeface="B Nazanin" pitchFamily="2" charset="-78"/>
            </a:endParaRPr>
          </a:p>
          <a:p>
            <a:pPr>
              <a:lnSpc>
                <a:spcPct val="90000"/>
              </a:lnSpc>
              <a:buFontTx/>
              <a:buNone/>
            </a:pP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en-US" sz="1800" b="1" dirty="0"/>
          </a:p>
        </p:txBody>
      </p:sp>
      <p:pic>
        <p:nvPicPr>
          <p:cNvPr id="5" name="Picture 4"/>
          <p:cNvPicPr>
            <a:picLocks noChangeAspect="1" noChangeArrowheads="1"/>
          </p:cNvPicPr>
          <p:nvPr/>
        </p:nvPicPr>
        <p:blipFill>
          <a:blip r:embed="rId2"/>
          <a:srcRect/>
          <a:stretch>
            <a:fillRect/>
          </a:stretch>
        </p:blipFill>
        <p:spPr bwMode="auto">
          <a:xfrm>
            <a:off x="646113" y="1785925"/>
            <a:ext cx="7997853" cy="41434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ctr">
              <a:lnSpc>
                <a:spcPct val="90000"/>
              </a:lnSpc>
              <a:buFontTx/>
              <a:buNone/>
            </a:pPr>
            <a:endParaRPr lang="fa-IR" sz="1800" b="1" dirty="0" smtClean="0">
              <a:solidFill>
                <a:srgbClr val="FF0000"/>
              </a:solidFill>
              <a:cs typeface="B Nazanin" pitchFamily="2" charset="-78"/>
            </a:endParaRPr>
          </a:p>
          <a:p>
            <a:pPr algn="ctr">
              <a:lnSpc>
                <a:spcPct val="90000"/>
              </a:lnSpc>
              <a:buFontTx/>
              <a:buNone/>
            </a:pPr>
            <a:r>
              <a:rPr lang="ar-SA" sz="1800" b="1" dirty="0" smtClean="0">
                <a:solidFill>
                  <a:srgbClr val="FF0000"/>
                </a:solidFill>
                <a:cs typeface="B Nazanin" pitchFamily="2" charset="-78"/>
              </a:rPr>
              <a:t>وسايل حفاظت فردي دستگاه تنفسي</a:t>
            </a:r>
            <a:endParaRPr lang="fa-IR" sz="1800" b="1" dirty="0" smtClean="0">
              <a:solidFill>
                <a:srgbClr val="FF0000"/>
              </a:solidFill>
              <a:cs typeface="B Nazanin" pitchFamily="2" charset="-78"/>
            </a:endParaRPr>
          </a:p>
          <a:p>
            <a:pPr algn="ctr">
              <a:lnSpc>
                <a:spcPct val="90000"/>
              </a:lnSpc>
              <a:buFontTx/>
              <a:buNone/>
            </a:pPr>
            <a:endParaRPr lang="fa-IR" sz="1800" b="1" dirty="0" smtClean="0">
              <a:solidFill>
                <a:srgbClr val="FF0000"/>
              </a:solidFill>
              <a:cs typeface="B Nazanin" pitchFamily="2" charset="-78"/>
            </a:endParaRPr>
          </a:p>
          <a:p>
            <a:pPr algn="ctr">
              <a:lnSpc>
                <a:spcPct val="90000"/>
              </a:lnSpc>
              <a:buFontTx/>
              <a:buNone/>
            </a:pPr>
            <a:endParaRPr lang="fa-IR" sz="1800" b="1" dirty="0" smtClean="0">
              <a:solidFill>
                <a:srgbClr val="FF0000"/>
              </a:solidFill>
              <a:cs typeface="B Nazanin" pitchFamily="2" charset="-78"/>
            </a:endParaRPr>
          </a:p>
          <a:p>
            <a:pPr algn="ctr">
              <a:lnSpc>
                <a:spcPct val="90000"/>
              </a:lnSpc>
              <a:buFontTx/>
              <a:buNone/>
            </a:pPr>
            <a:endParaRPr lang="en-US" sz="1800" b="1" dirty="0">
              <a:solidFill>
                <a:srgbClr val="FF0000"/>
              </a:solidFill>
              <a:cs typeface="B Nazanin" pitchFamily="2" charset="-78"/>
            </a:endParaRPr>
          </a:p>
        </p:txBody>
      </p:sp>
      <p:pic>
        <p:nvPicPr>
          <p:cNvPr id="4" name="Picture 4"/>
          <p:cNvPicPr>
            <a:picLocks noChangeAspect="1" noChangeArrowheads="1"/>
          </p:cNvPicPr>
          <p:nvPr/>
        </p:nvPicPr>
        <p:blipFill>
          <a:blip r:embed="rId2"/>
          <a:srcRect/>
          <a:stretch>
            <a:fillRect/>
          </a:stretch>
        </p:blipFill>
        <p:spPr>
          <a:xfrm>
            <a:off x="1258888" y="2333639"/>
            <a:ext cx="6913562" cy="3738567"/>
          </a:xfrm>
          <a:prstGeom prst="rect">
            <a:avLst/>
          </a:prstGeom>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just">
              <a:lnSpc>
                <a:spcPct val="90000"/>
              </a:lnSpc>
              <a:buFontTx/>
              <a:buNone/>
            </a:pPr>
            <a:r>
              <a:rPr lang="ar-SA" sz="1800" dirty="0" smtClean="0">
                <a:cs typeface="B Nazanin" pitchFamily="2" charset="-78"/>
              </a:rPr>
              <a:t>در محيطهاي كاري دو خطر سيستم تنفسي را ت</a:t>
            </a:r>
            <a:r>
              <a:rPr lang="fa-IR" sz="1800" dirty="0" smtClean="0">
                <a:cs typeface="B Nazanin" pitchFamily="2" charset="-78"/>
              </a:rPr>
              <a:t>ه</a:t>
            </a:r>
            <a:r>
              <a:rPr lang="ar-SA" sz="1800" dirty="0" smtClean="0">
                <a:cs typeface="B Nazanin" pitchFamily="2" charset="-78"/>
              </a:rPr>
              <a:t>ديد </a:t>
            </a:r>
            <a:r>
              <a:rPr lang="fa-IR" sz="1800" dirty="0" smtClean="0">
                <a:cs typeface="B Nazanin" pitchFamily="2" charset="-78"/>
              </a:rPr>
              <a:t> </a:t>
            </a:r>
            <a:r>
              <a:rPr lang="ar-SA" sz="1800" dirty="0" smtClean="0">
                <a:cs typeface="B Nazanin" pitchFamily="2" charset="-78"/>
              </a:rPr>
              <a:t>مي كند</a:t>
            </a:r>
            <a:r>
              <a:rPr lang="fa-IR" sz="1800" dirty="0" smtClean="0">
                <a:cs typeface="B Nazanin" pitchFamily="2" charset="-78"/>
              </a:rPr>
              <a:t>:</a:t>
            </a:r>
          </a:p>
          <a:p>
            <a:pPr algn="just">
              <a:lnSpc>
                <a:spcPct val="90000"/>
              </a:lnSpc>
              <a:buFontTx/>
              <a:buNone/>
            </a:pPr>
            <a:endParaRPr lang="fa-IR" sz="1800" b="1" dirty="0" smtClean="0">
              <a:cs typeface="B Nazanin" pitchFamily="2" charset="-78"/>
            </a:endParaRPr>
          </a:p>
          <a:p>
            <a:pPr algn="just"/>
            <a:r>
              <a:rPr lang="ar-SA" sz="1800" b="1" dirty="0" smtClean="0">
                <a:solidFill>
                  <a:srgbClr val="FF00FF"/>
                </a:solidFill>
                <a:cs typeface="B Nazanin" pitchFamily="2" charset="-78"/>
              </a:rPr>
              <a:t>خطر نقصان اكسيژن:</a:t>
            </a:r>
            <a:r>
              <a:rPr lang="ar-SA" sz="1800" dirty="0" smtClean="0">
                <a:cs typeface="B Nazanin" pitchFamily="2" charset="-78"/>
              </a:rPr>
              <a:t> ميزان اكسيژن با توجه به نوع فعاليت تعيين مي شود. كمبود اكسيژن به عنوان يك خطر فوري محسوب مي شود كه در اين شرايط بايستي هواي تازه به كارگران رسانده شود</a:t>
            </a:r>
            <a:r>
              <a:rPr lang="fa-IR" sz="1800" dirty="0" smtClean="0">
                <a:cs typeface="B Nazanin" pitchFamily="2" charset="-78"/>
              </a:rPr>
              <a:t>.</a:t>
            </a:r>
          </a:p>
          <a:p>
            <a:pPr algn="just"/>
            <a:endParaRPr lang="fa-IR" sz="1800" dirty="0" smtClean="0">
              <a:cs typeface="B Nazanin" pitchFamily="2" charset="-78"/>
            </a:endParaRPr>
          </a:p>
          <a:p>
            <a:pPr algn="just"/>
            <a:endParaRPr lang="fa-IR" sz="1800" dirty="0" smtClean="0">
              <a:cs typeface="B Nazanin" pitchFamily="2" charset="-78"/>
            </a:endParaRPr>
          </a:p>
          <a:p>
            <a:pPr algn="just"/>
            <a:r>
              <a:rPr lang="ar-SA" sz="1800" dirty="0" smtClean="0">
                <a:cs typeface="B Nazanin" pitchFamily="2" charset="-78"/>
              </a:rPr>
              <a:t> </a:t>
            </a:r>
            <a:r>
              <a:rPr lang="ar-SA" sz="1800" b="1" dirty="0" smtClean="0">
                <a:solidFill>
                  <a:srgbClr val="FF00FF"/>
                </a:solidFill>
                <a:cs typeface="B Nazanin" pitchFamily="2" charset="-78"/>
              </a:rPr>
              <a:t>خطر مواجهه با آلودگي هواي محيط كار:</a:t>
            </a:r>
            <a:r>
              <a:rPr lang="ar-SA" sz="1800" dirty="0" smtClean="0">
                <a:cs typeface="B Nazanin" pitchFamily="2" charset="-78"/>
              </a:rPr>
              <a:t> اگر آلودگي هوا از حد متعارف بالاتر باشد (بالاتر از 50 برابر حد مجاز </a:t>
            </a:r>
            <a:r>
              <a:rPr lang="en-US" sz="1800" dirty="0" smtClean="0">
                <a:cs typeface="B Nazanin" pitchFamily="2" charset="-78"/>
              </a:rPr>
              <a:t>TLV</a:t>
            </a:r>
            <a:r>
              <a:rPr lang="ar-SA" sz="1800" dirty="0" smtClean="0">
                <a:cs typeface="B Nazanin" pitchFamily="2" charset="-78"/>
              </a:rPr>
              <a:t>) براي كنترل آلاينده هاي ذره اي مجاز با استفاده از سيستم هاي پالوده كننده هوا نيستيم و بايد از سيستمهاي </a:t>
            </a:r>
            <a:r>
              <a:rPr lang="en-US" sz="1800" dirty="0" smtClean="0">
                <a:cs typeface="B Nazanin" pitchFamily="2" charset="-78"/>
              </a:rPr>
              <a:t>Air Line Respirator</a:t>
            </a:r>
            <a:r>
              <a:rPr lang="ar-SA" sz="1800" dirty="0" smtClean="0">
                <a:cs typeface="B Nazanin" pitchFamily="2" charset="-78"/>
              </a:rPr>
              <a:t> و يا </a:t>
            </a:r>
            <a:r>
              <a:rPr lang="en-US" sz="1800" dirty="0" smtClean="0">
                <a:cs typeface="B Nazanin" pitchFamily="2" charset="-78"/>
              </a:rPr>
              <a:t>Breathing apparatus</a:t>
            </a:r>
            <a:r>
              <a:rPr lang="ar-SA" sz="1800" dirty="0" smtClean="0">
                <a:cs typeface="B Nazanin" pitchFamily="2" charset="-78"/>
              </a:rPr>
              <a:t> استفاده كرد اما اگر آلاينده در حد متعارف باشد بايد از سيستم حفاظتي پالاينده هوا استفاده كرد</a:t>
            </a:r>
            <a:r>
              <a:rPr lang="en-US" sz="1800" dirty="0" smtClean="0">
                <a:cs typeface="B Nazanin" pitchFamily="2" charset="-78"/>
              </a:rPr>
              <a:t> </a:t>
            </a:r>
            <a:r>
              <a:rPr lang="fa-IR" sz="1800" dirty="0" smtClean="0">
                <a:cs typeface="B Nazanin" pitchFamily="2" charset="-78"/>
              </a:rPr>
              <a:t>.</a:t>
            </a:r>
            <a:endParaRPr lang="en-US" sz="1800" dirty="0" smtClean="0">
              <a:cs typeface="B Nazanin" pitchFamily="2" charset="-78"/>
            </a:endParaRPr>
          </a:p>
          <a:p>
            <a:pPr algn="just">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ctr">
              <a:lnSpc>
                <a:spcPct val="90000"/>
              </a:lnSpc>
              <a:buFontTx/>
              <a:buNone/>
            </a:pPr>
            <a:endParaRPr lang="fa-IR" sz="1800" b="1" dirty="0" smtClean="0">
              <a:solidFill>
                <a:srgbClr val="FF0000"/>
              </a:solidFill>
              <a:cs typeface="B Nazanin" pitchFamily="2" charset="-78"/>
            </a:endParaRPr>
          </a:p>
          <a:p>
            <a:pPr algn="ctr">
              <a:lnSpc>
                <a:spcPct val="90000"/>
              </a:lnSpc>
              <a:buFontTx/>
              <a:buNone/>
            </a:pPr>
            <a:r>
              <a:rPr lang="ar-SA" sz="1800" b="1" dirty="0" smtClean="0">
                <a:solidFill>
                  <a:srgbClr val="FF0000"/>
                </a:solidFill>
                <a:cs typeface="B Nazanin" pitchFamily="2" charset="-78"/>
              </a:rPr>
              <a:t>حفاظ</a:t>
            </a:r>
            <a:r>
              <a:rPr lang="fa-IR" sz="1800" b="1" dirty="0" smtClean="0">
                <a:solidFill>
                  <a:srgbClr val="FF0000"/>
                </a:solidFill>
                <a:cs typeface="B Nazanin" pitchFamily="2" charset="-78"/>
              </a:rPr>
              <a:t>ت از</a:t>
            </a:r>
            <a:r>
              <a:rPr lang="ar-SA" sz="1800" b="1" dirty="0" smtClean="0">
                <a:solidFill>
                  <a:srgbClr val="FF0000"/>
                </a:solidFill>
                <a:cs typeface="B Nazanin" pitchFamily="2" charset="-78"/>
              </a:rPr>
              <a:t> چشمها</a:t>
            </a:r>
            <a:r>
              <a:rPr lang="en-US" sz="1800" b="1" dirty="0" smtClean="0">
                <a:solidFill>
                  <a:srgbClr val="FF0000"/>
                </a:solidFill>
                <a:cs typeface="B Nazanin" pitchFamily="2" charset="-78"/>
              </a:rPr>
              <a:t> </a:t>
            </a:r>
            <a:endParaRPr lang="fa-IR" sz="1800" b="1" dirty="0" smtClean="0">
              <a:solidFill>
                <a:srgbClr val="FF0000"/>
              </a:solidFill>
              <a:cs typeface="B Nazanin" pitchFamily="2" charset="-78"/>
            </a:endParaRPr>
          </a:p>
          <a:p>
            <a:pPr algn="ctr">
              <a:lnSpc>
                <a:spcPct val="90000"/>
              </a:lnSpc>
              <a:buFontTx/>
              <a:buNone/>
            </a:pPr>
            <a:endParaRPr lang="fa-IR" sz="1800" b="1" dirty="0" smtClean="0">
              <a:solidFill>
                <a:srgbClr val="FF0000"/>
              </a:solidFill>
              <a:cs typeface="B Nazanin" pitchFamily="2" charset="-78"/>
            </a:endParaRPr>
          </a:p>
          <a:p>
            <a:pPr algn="just">
              <a:lnSpc>
                <a:spcPct val="90000"/>
              </a:lnSpc>
              <a:buFontTx/>
              <a:buNone/>
            </a:pPr>
            <a:r>
              <a:rPr lang="en-US" sz="1800" dirty="0" smtClean="0">
                <a:cs typeface="B Nazanin" pitchFamily="2" charset="-78"/>
              </a:rPr>
              <a:t>Safety Spectacle </a:t>
            </a:r>
            <a:r>
              <a:rPr lang="fa-IR" sz="1800" dirty="0" smtClean="0">
                <a:cs typeface="B Nazanin" pitchFamily="2" charset="-78"/>
              </a:rPr>
              <a:t> </a:t>
            </a:r>
            <a:r>
              <a:rPr lang="ar-SA" sz="1800" dirty="0" smtClean="0">
                <a:cs typeface="B Nazanin" pitchFamily="2" charset="-78"/>
              </a:rPr>
              <a:t>كه از دو طرف محافظت مي شوند. </a:t>
            </a:r>
            <a:endParaRPr lang="fa-IR" sz="1800" dirty="0" smtClean="0">
              <a:cs typeface="B Nazanin" pitchFamily="2" charset="-78"/>
            </a:endParaRPr>
          </a:p>
          <a:p>
            <a:pPr algn="just">
              <a:lnSpc>
                <a:spcPct val="90000"/>
              </a:lnSpc>
              <a:buFontTx/>
              <a:buNone/>
            </a:pPr>
            <a:endParaRPr lang="fa-IR" sz="1800" dirty="0" smtClean="0">
              <a:cs typeface="B Nazanin" pitchFamily="2" charset="-78"/>
            </a:endParaRPr>
          </a:p>
          <a:p>
            <a:pPr algn="just">
              <a:lnSpc>
                <a:spcPct val="90000"/>
              </a:lnSpc>
              <a:buFontTx/>
              <a:buNone/>
            </a:pPr>
            <a:r>
              <a:rPr lang="ar-SA" sz="1800" dirty="0" smtClean="0">
                <a:cs typeface="B Nazanin" pitchFamily="2" charset="-78"/>
              </a:rPr>
              <a:t>اين عينكها داراي دسته معمولي مي باشند و</a:t>
            </a:r>
            <a:endParaRPr lang="fa-IR" sz="1800" dirty="0" smtClean="0">
              <a:cs typeface="B Nazanin" pitchFamily="2" charset="-78"/>
            </a:endParaRPr>
          </a:p>
          <a:p>
            <a:pPr algn="just">
              <a:lnSpc>
                <a:spcPct val="90000"/>
              </a:lnSpc>
              <a:buFontTx/>
              <a:buNone/>
            </a:pPr>
            <a:endParaRPr lang="fa-IR" sz="1800" dirty="0" smtClean="0">
              <a:cs typeface="B Nazanin" pitchFamily="2" charset="-78"/>
            </a:endParaRPr>
          </a:p>
          <a:p>
            <a:pPr algn="just">
              <a:lnSpc>
                <a:spcPct val="90000"/>
              </a:lnSpc>
              <a:buFontTx/>
              <a:buNone/>
            </a:pPr>
            <a:r>
              <a:rPr lang="ar-SA" sz="1800" dirty="0" smtClean="0">
                <a:cs typeface="B Nazanin" pitchFamily="2" charset="-78"/>
              </a:rPr>
              <a:t> تكيه گاه آنها بر روي بيني مي باشد.</a:t>
            </a:r>
            <a:endParaRPr lang="fa-IR" sz="1800" dirty="0" smtClean="0">
              <a:cs typeface="B Nazanin" pitchFamily="2" charset="-78"/>
            </a:endParaRPr>
          </a:p>
          <a:p>
            <a:pPr algn="ctr">
              <a:lnSpc>
                <a:spcPct val="90000"/>
              </a:lnSpc>
              <a:buFontTx/>
              <a:buNone/>
            </a:pPr>
            <a:endParaRPr lang="en-US" sz="1800" b="1" dirty="0">
              <a:solidFill>
                <a:srgbClr val="FF0000"/>
              </a:solidFill>
              <a:cs typeface="B Nazanin" pitchFamily="2" charset="-78"/>
            </a:endParaRPr>
          </a:p>
        </p:txBody>
      </p:sp>
      <p:pic>
        <p:nvPicPr>
          <p:cNvPr id="3" name="Picture 4"/>
          <p:cNvPicPr>
            <a:picLocks noChangeAspect="1" noChangeArrowheads="1"/>
          </p:cNvPicPr>
          <p:nvPr/>
        </p:nvPicPr>
        <p:blipFill>
          <a:blip r:embed="rId2"/>
          <a:srcRect/>
          <a:stretch>
            <a:fillRect/>
          </a:stretch>
        </p:blipFill>
        <p:spPr bwMode="auto">
          <a:xfrm>
            <a:off x="571472" y="2214554"/>
            <a:ext cx="2879725" cy="3600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just">
              <a:lnSpc>
                <a:spcPct val="90000"/>
              </a:lnSpc>
              <a:buFontTx/>
              <a:buNone/>
            </a:pPr>
            <a:endParaRPr lang="fa-IR" sz="1800" dirty="0" smtClean="0">
              <a:cs typeface="B Nazanin" pitchFamily="2" charset="-78"/>
            </a:endParaRPr>
          </a:p>
          <a:p>
            <a:pPr algn="just">
              <a:lnSpc>
                <a:spcPct val="90000"/>
              </a:lnSpc>
              <a:buFontTx/>
              <a:buNone/>
            </a:pPr>
            <a:r>
              <a:rPr lang="en-US" sz="1800" b="1" dirty="0" smtClean="0">
                <a:cs typeface="B Nazanin" pitchFamily="2" charset="-78"/>
              </a:rPr>
              <a:t>Safety Goggles </a:t>
            </a:r>
            <a:endParaRPr lang="fa-IR" sz="1800" b="1" dirty="0" smtClean="0">
              <a:cs typeface="B Nazanin" pitchFamily="2" charset="-78"/>
            </a:endParaRPr>
          </a:p>
          <a:p>
            <a:pPr algn="just">
              <a:lnSpc>
                <a:spcPct val="90000"/>
              </a:lnSpc>
              <a:buFontTx/>
              <a:buNone/>
            </a:pPr>
            <a:endParaRPr lang="fa-IR" sz="1800" b="1" dirty="0" smtClean="0">
              <a:cs typeface="B Nazanin" pitchFamily="2" charset="-78"/>
            </a:endParaRPr>
          </a:p>
          <a:p>
            <a:pPr algn="just">
              <a:lnSpc>
                <a:spcPct val="90000"/>
              </a:lnSpc>
              <a:buNone/>
            </a:pPr>
            <a:r>
              <a:rPr lang="ar-SA" sz="1800" dirty="0" smtClean="0">
                <a:cs typeface="B Nazanin" pitchFamily="2" charset="-78"/>
              </a:rPr>
              <a:t>كه با كش روي سر قرار مي گيرند و از چهار طرف محافظت چشم را انجام </a:t>
            </a:r>
            <a:endParaRPr lang="fa-IR" sz="1800" dirty="0" smtClean="0">
              <a:cs typeface="B Nazanin" pitchFamily="2" charset="-78"/>
            </a:endParaRPr>
          </a:p>
          <a:p>
            <a:pPr algn="just">
              <a:lnSpc>
                <a:spcPct val="90000"/>
              </a:lnSpc>
              <a:buNone/>
            </a:pPr>
            <a:r>
              <a:rPr lang="ar-SA" sz="1800" dirty="0" smtClean="0">
                <a:cs typeface="B Nazanin" pitchFamily="2" charset="-78"/>
              </a:rPr>
              <a:t>مي دهند اين نوع عينكها فاقد دسته مي باشند و تكيه گاه آنها بيني </a:t>
            </a:r>
            <a:endParaRPr lang="fa-IR" sz="1800" dirty="0" smtClean="0">
              <a:cs typeface="B Nazanin" pitchFamily="2" charset="-78"/>
            </a:endParaRPr>
          </a:p>
          <a:p>
            <a:pPr algn="just">
              <a:lnSpc>
                <a:spcPct val="90000"/>
              </a:lnSpc>
              <a:buNone/>
            </a:pPr>
            <a:r>
              <a:rPr lang="ar-SA" sz="1800" dirty="0" smtClean="0">
                <a:cs typeface="B Nazanin" pitchFamily="2" charset="-78"/>
              </a:rPr>
              <a:t>نمي باشد بلكه با كمك يك نوار الاستيكي به روي چشمها فيت مي شوند</a:t>
            </a:r>
            <a:endParaRPr lang="fa-IR" sz="1800" dirty="0" smtClean="0">
              <a:cs typeface="B Nazanin" pitchFamily="2" charset="-78"/>
            </a:endParaRPr>
          </a:p>
          <a:p>
            <a:pPr algn="just">
              <a:lnSpc>
                <a:spcPct val="90000"/>
              </a:lnSpc>
              <a:buNone/>
            </a:pPr>
            <a:r>
              <a:rPr lang="ar-SA" sz="1800" dirty="0" smtClean="0">
                <a:cs typeface="B Nazanin" pitchFamily="2" charset="-78"/>
              </a:rPr>
              <a:t> و به طوري كه نور و مواد نتوانند به داخل نفوذ كنند. </a:t>
            </a:r>
            <a:endParaRPr lang="fa-IR" sz="1800" dirty="0" smtClean="0">
              <a:cs typeface="B Nazanin" pitchFamily="2" charset="-78"/>
            </a:endParaRPr>
          </a:p>
          <a:p>
            <a:pPr algn="just">
              <a:lnSpc>
                <a:spcPct val="90000"/>
              </a:lnSpc>
              <a:buNone/>
            </a:pPr>
            <a:r>
              <a:rPr lang="ar-SA" sz="1800" dirty="0" smtClean="0">
                <a:cs typeface="B Nazanin" pitchFamily="2" charset="-78"/>
              </a:rPr>
              <a:t>مشكل اين گونه عينكها تبخير آب ناشي از تنفس سلولهاي اطراف چشم </a:t>
            </a:r>
            <a:endParaRPr lang="fa-IR" sz="1800" dirty="0" smtClean="0">
              <a:cs typeface="B Nazanin" pitchFamily="2" charset="-78"/>
            </a:endParaRPr>
          </a:p>
          <a:p>
            <a:pPr algn="just">
              <a:lnSpc>
                <a:spcPct val="90000"/>
              </a:lnSpc>
              <a:buNone/>
            </a:pPr>
            <a:r>
              <a:rPr lang="ar-SA" sz="1800" dirty="0" smtClean="0">
                <a:cs typeface="B Nazanin" pitchFamily="2" charset="-78"/>
              </a:rPr>
              <a:t>كه در داخل عينك قرار مي گيرند منجر به ايجاد قطرات ريز آب بر روي </a:t>
            </a:r>
            <a:endParaRPr lang="fa-IR" sz="1800" dirty="0" smtClean="0">
              <a:cs typeface="B Nazanin" pitchFamily="2" charset="-78"/>
            </a:endParaRPr>
          </a:p>
          <a:p>
            <a:pPr algn="just">
              <a:lnSpc>
                <a:spcPct val="90000"/>
              </a:lnSpc>
              <a:buNone/>
            </a:pPr>
            <a:r>
              <a:rPr lang="ar-SA" sz="1800" dirty="0" smtClean="0">
                <a:cs typeface="B Nazanin" pitchFamily="2" charset="-78"/>
              </a:rPr>
              <a:t>صفحه داخلي عينك مي شوند مي باشد</a:t>
            </a:r>
            <a:r>
              <a:rPr lang="fa-IR" sz="1800" dirty="0" smtClean="0">
                <a:cs typeface="B Nazanin" pitchFamily="2" charset="-78"/>
              </a:rPr>
              <a:t>.  </a:t>
            </a:r>
            <a:endParaRPr lang="en-US" sz="1800" dirty="0" smtClean="0">
              <a:cs typeface="B Nazanin" pitchFamily="2" charset="-78"/>
            </a:endParaRPr>
          </a:p>
          <a:p>
            <a:pPr algn="just">
              <a:lnSpc>
                <a:spcPct val="90000"/>
              </a:lnSpc>
              <a:buFontTx/>
              <a:buNone/>
            </a:pPr>
            <a:endParaRPr lang="en-US" sz="1800" b="1" dirty="0">
              <a:cs typeface="B Nazanin" pitchFamily="2" charset="-78"/>
            </a:endParaRPr>
          </a:p>
        </p:txBody>
      </p:sp>
      <p:pic>
        <p:nvPicPr>
          <p:cNvPr id="3" name="Picture 12"/>
          <p:cNvPicPr>
            <a:picLocks noChangeAspect="1" noChangeArrowheads="1"/>
          </p:cNvPicPr>
          <p:nvPr/>
        </p:nvPicPr>
        <p:blipFill>
          <a:blip r:embed="rId2"/>
          <a:srcRect/>
          <a:stretch>
            <a:fillRect/>
          </a:stretch>
        </p:blipFill>
        <p:spPr bwMode="auto">
          <a:xfrm>
            <a:off x="785786" y="2214554"/>
            <a:ext cx="2352675" cy="28527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normAutofit fontScale="92500"/>
          </a:bodyPr>
          <a:lstStyle/>
          <a:p>
            <a:pPr algn="ctr">
              <a:lnSpc>
                <a:spcPct val="90000"/>
              </a:lnSpc>
              <a:buFontTx/>
              <a:buNone/>
            </a:pPr>
            <a:r>
              <a:rPr lang="ar-SA" b="1" dirty="0" smtClean="0">
                <a:solidFill>
                  <a:srgbClr val="FF0000"/>
                </a:solidFill>
                <a:cs typeface="B Nazanin" pitchFamily="2" charset="-78"/>
              </a:rPr>
              <a:t>حفاظت</a:t>
            </a:r>
            <a:r>
              <a:rPr lang="fa-IR" b="1" dirty="0" smtClean="0">
                <a:solidFill>
                  <a:srgbClr val="FF0000"/>
                </a:solidFill>
                <a:cs typeface="B Nazanin" pitchFamily="2" charset="-78"/>
              </a:rPr>
              <a:t> از </a:t>
            </a:r>
            <a:r>
              <a:rPr lang="ar-SA" b="1" dirty="0" smtClean="0">
                <a:solidFill>
                  <a:srgbClr val="FF0000"/>
                </a:solidFill>
                <a:cs typeface="B Nazanin" pitchFamily="2" charset="-78"/>
              </a:rPr>
              <a:t>پاها</a:t>
            </a:r>
            <a:endParaRPr lang="fa-IR" b="1" dirty="0" smtClean="0">
              <a:solidFill>
                <a:srgbClr val="FF0000"/>
              </a:solidFill>
              <a:cs typeface="B Nazanin" pitchFamily="2" charset="-78"/>
            </a:endParaRPr>
          </a:p>
          <a:p>
            <a:pPr algn="just">
              <a:lnSpc>
                <a:spcPct val="90000"/>
              </a:lnSpc>
              <a:buNone/>
            </a:pPr>
            <a:r>
              <a:rPr lang="ar-SA" dirty="0" smtClean="0">
                <a:cs typeface="B Nazanin" pitchFamily="2" charset="-78"/>
              </a:rPr>
              <a:t>عمده خطرات پا مسئله آسيب مكانيكي است كه ناشي از سقوط بار و له شدن پنجه پاست. پس به همين دليل كفشهاي ايمني بابد در ناحيه پنجه پا مقاومت لازم را داشته باشند. رويه كفش را از چرم يا </a:t>
            </a:r>
            <a:r>
              <a:rPr lang="en-US" dirty="0" smtClean="0">
                <a:cs typeface="B Nazanin" pitchFamily="2" charset="-78"/>
              </a:rPr>
              <a:t>PVC</a:t>
            </a:r>
            <a:r>
              <a:rPr lang="ar-SA" dirty="0" smtClean="0">
                <a:cs typeface="B Nazanin" pitchFamily="2" charset="-78"/>
              </a:rPr>
              <a:t> و كف كفش را از مواد قابل انعطاف مانند پلي اورتان مي سازند. </a:t>
            </a:r>
            <a:r>
              <a:rPr lang="fa-IR" dirty="0" smtClean="0">
                <a:cs typeface="B Nazanin" pitchFamily="2" charset="-78"/>
              </a:rPr>
              <a:t>قسمت پنجه كفش به تناسب شغل افراد مي تواند از جنس چرم (عايق برق) يا </a:t>
            </a:r>
            <a:r>
              <a:rPr lang="en-US" dirty="0" smtClean="0">
                <a:cs typeface="B Nazanin" pitchFamily="2" charset="-78"/>
              </a:rPr>
              <a:t>PVC</a:t>
            </a:r>
            <a:r>
              <a:rPr lang="fa-IR" dirty="0" smtClean="0">
                <a:cs typeface="B Nazanin" pitchFamily="2" charset="-78"/>
              </a:rPr>
              <a:t> (عايق شيميايي) نيز باشد. </a:t>
            </a:r>
          </a:p>
          <a:p>
            <a:pPr algn="just">
              <a:lnSpc>
                <a:spcPct val="90000"/>
              </a:lnSpc>
              <a:buNone/>
            </a:pPr>
            <a:endParaRPr lang="fa-IR" dirty="0" smtClean="0">
              <a:cs typeface="B Nazanin" pitchFamily="2" charset="-78"/>
            </a:endParaRPr>
          </a:p>
          <a:p>
            <a:pPr algn="just">
              <a:lnSpc>
                <a:spcPct val="90000"/>
              </a:lnSpc>
              <a:buNone/>
            </a:pPr>
            <a:r>
              <a:rPr lang="fa-IR" dirty="0" smtClean="0">
                <a:cs typeface="B Nazanin" pitchFamily="2" charset="-78"/>
              </a:rPr>
              <a:t>كفشهاي ايمني كاركناني كه با برق سر و كار دارند يا در محل كارشان احتمال ايجاد جرقه وجود دارد بايد فاقد هر نوع ميخ فلزي باشد</a:t>
            </a:r>
            <a:r>
              <a:rPr lang="en-US" dirty="0" smtClean="0">
                <a:cs typeface="B Nazanin" pitchFamily="2" charset="-78"/>
              </a:rPr>
              <a:t> </a:t>
            </a:r>
          </a:p>
          <a:p>
            <a:pPr algn="just">
              <a:lnSpc>
                <a:spcPct val="90000"/>
              </a:lnSpc>
              <a:buNone/>
            </a:pPr>
            <a:endParaRPr lang="en-US" dirty="0" smtClean="0">
              <a:cs typeface="B Nazanin" pitchFamily="2" charset="-78"/>
            </a:endParaRPr>
          </a:p>
          <a:p>
            <a:pPr algn="just">
              <a:lnSpc>
                <a:spcPct val="90000"/>
              </a:lnSpc>
              <a:buFontTx/>
              <a:buNone/>
            </a:pPr>
            <a:endParaRPr lang="en-US" b="1" dirty="0">
              <a:solidFill>
                <a:srgbClr val="FF0000"/>
              </a:solidFill>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en-US" sz="1800" b="1" dirty="0"/>
          </a:p>
        </p:txBody>
      </p:sp>
      <p:pic>
        <p:nvPicPr>
          <p:cNvPr id="3" name="Picture 4" descr="PPE14"/>
          <p:cNvPicPr>
            <a:picLocks noChangeAspect="1" noChangeArrowheads="1"/>
          </p:cNvPicPr>
          <p:nvPr/>
        </p:nvPicPr>
        <p:blipFill>
          <a:blip r:embed="rId2">
            <a:lum bright="-16000" contrast="40000"/>
          </a:blip>
          <a:srcRect/>
          <a:stretch>
            <a:fillRect/>
          </a:stretch>
        </p:blipFill>
        <p:spPr bwMode="auto">
          <a:xfrm>
            <a:off x="571472" y="1571612"/>
            <a:ext cx="8001056"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ctr">
              <a:lnSpc>
                <a:spcPct val="90000"/>
              </a:lnSpc>
              <a:buFontTx/>
              <a:buNone/>
            </a:pPr>
            <a:endParaRPr lang="fa-IR" sz="2800" b="1" dirty="0" smtClean="0">
              <a:solidFill>
                <a:srgbClr val="FF0000"/>
              </a:solidFill>
              <a:cs typeface="B Nazanin" pitchFamily="2" charset="-78"/>
            </a:endParaRPr>
          </a:p>
          <a:p>
            <a:pPr algn="ctr">
              <a:lnSpc>
                <a:spcPct val="90000"/>
              </a:lnSpc>
              <a:buFontTx/>
              <a:buNone/>
            </a:pPr>
            <a:r>
              <a:rPr lang="fa-IR" sz="2800" b="1" dirty="0" smtClean="0">
                <a:solidFill>
                  <a:srgbClr val="FF0000"/>
                </a:solidFill>
                <a:cs typeface="B Nazanin" pitchFamily="2" charset="-78"/>
              </a:rPr>
              <a:t> </a:t>
            </a:r>
            <a:r>
              <a:rPr lang="fa-IR" sz="2800" b="1" i="1" dirty="0" smtClean="0">
                <a:solidFill>
                  <a:srgbClr val="FF0000"/>
                </a:solidFill>
                <a:cs typeface="B Nazanin" pitchFamily="2" charset="-78"/>
              </a:rPr>
              <a:t>چكمه هاي ايمني</a:t>
            </a:r>
          </a:p>
          <a:p>
            <a:pPr algn="just">
              <a:lnSpc>
                <a:spcPct val="90000"/>
              </a:lnSpc>
              <a:buFontTx/>
              <a:buNone/>
            </a:pPr>
            <a:endParaRPr lang="fa-IR" sz="1800" b="1" i="1" dirty="0" smtClean="0">
              <a:cs typeface="B Nazanin" pitchFamily="2" charset="-78"/>
            </a:endParaRPr>
          </a:p>
          <a:p>
            <a:pPr algn="just">
              <a:lnSpc>
                <a:spcPct val="90000"/>
              </a:lnSpc>
              <a:buNone/>
            </a:pPr>
            <a:r>
              <a:rPr lang="fa-IR" sz="1800" b="1" dirty="0" smtClean="0">
                <a:cs typeface="B Nazanin" pitchFamily="2" charset="-78"/>
              </a:rPr>
              <a:t>در شرايطي كه خطر ريزش و يا تماس پا با مواد شيميايي وجود داشته و يا پاها در تماس مداوم با آب يا مواد شوينده باشند، از چكمه هاي ايمني استفاده مي شود. </a:t>
            </a:r>
          </a:p>
          <a:p>
            <a:pPr algn="just">
              <a:lnSpc>
                <a:spcPct val="90000"/>
              </a:lnSpc>
              <a:buNone/>
            </a:pPr>
            <a:endParaRPr lang="fa-IR" sz="1800" b="1" dirty="0" smtClean="0">
              <a:cs typeface="B Nazanin" pitchFamily="2" charset="-78"/>
            </a:endParaRPr>
          </a:p>
          <a:p>
            <a:pPr algn="just">
              <a:lnSpc>
                <a:spcPct val="90000"/>
              </a:lnSpc>
              <a:buNone/>
            </a:pPr>
            <a:r>
              <a:rPr lang="fa-IR" sz="1800" b="1" dirty="0" smtClean="0">
                <a:cs typeface="B Nazanin" pitchFamily="2" charset="-78"/>
              </a:rPr>
              <a:t>در صورتيكه اين شرايط با خطر سقوط ناگهاني اجسام سنگين بر روي پنجه­ها و يا برخورد جلوي كفش با قطعات تيز و برنده و آسيب ديدن پنجه پا توأم باشد از چكمه هاي ايمني مجهز به پنجه فولادي بايستي استفاده گردد.</a:t>
            </a:r>
            <a:r>
              <a:rPr lang="fa-IR" sz="1800" dirty="0" smtClean="0">
                <a:cs typeface="B Nazanin" pitchFamily="2" charset="-78"/>
              </a:rPr>
              <a:t> </a:t>
            </a:r>
            <a:endParaRPr lang="en-US" sz="1800" dirty="0" smtClean="0">
              <a:cs typeface="B Nazanin" pitchFamily="2" charset="-78"/>
            </a:endParaRPr>
          </a:p>
          <a:p>
            <a:pPr algn="just">
              <a:lnSpc>
                <a:spcPct val="90000"/>
              </a:lnSpc>
              <a:buFontTx/>
              <a:buNone/>
            </a:pPr>
            <a:endParaRPr lang="fa-IR" sz="1800" b="1" i="1" dirty="0" smtClean="0">
              <a:cs typeface="B Nazanin" pitchFamily="2" charset="-78"/>
            </a:endParaRPr>
          </a:p>
          <a:p>
            <a:pPr algn="just">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25000" lnSpcReduction="20000"/>
          </a:bodyPr>
          <a:lstStyle/>
          <a:p>
            <a:pPr algn="ctr" defTabSz="900113">
              <a:lnSpc>
                <a:spcPts val="2200"/>
              </a:lnSpc>
              <a:buNone/>
              <a:defRPr/>
            </a:pPr>
            <a:endParaRPr lang="en-US" sz="3600" i="1" u="sng" dirty="0" smtClean="0">
              <a:solidFill>
                <a:srgbClr val="0000FF"/>
              </a:solidFill>
              <a:cs typeface="B Nazanin" pitchFamily="2" charset="-78"/>
            </a:endParaRPr>
          </a:p>
          <a:p>
            <a:pPr algn="ctr" defTabSz="900113" rtl="0">
              <a:lnSpc>
                <a:spcPts val="2200"/>
              </a:lnSpc>
              <a:buNone/>
              <a:defRPr/>
            </a:pPr>
            <a:r>
              <a:rPr lang="fa-IR" sz="14400" i="1" u="sng" dirty="0" smtClean="0">
                <a:solidFill>
                  <a:srgbClr val="0000FF"/>
                </a:solidFill>
                <a:cs typeface="B Nazanin" pitchFamily="2" charset="-78"/>
              </a:rPr>
              <a:t>محتوا</a:t>
            </a:r>
            <a:endParaRPr lang="en-US" sz="3100" i="1" u="sng" dirty="0" smtClean="0">
              <a:solidFill>
                <a:srgbClr val="0000FF"/>
              </a:solidFill>
              <a:cs typeface="B Nazanin" pitchFamily="2" charset="-78"/>
            </a:endParaRPr>
          </a:p>
          <a:p>
            <a:pPr algn="ctr" defTabSz="900113" rtl="0">
              <a:lnSpc>
                <a:spcPts val="2200"/>
              </a:lnSpc>
              <a:buNone/>
              <a:defRPr/>
            </a:pPr>
            <a:endParaRPr lang="fa-IR" sz="3600" i="1" u="sng" dirty="0" smtClean="0">
              <a:solidFill>
                <a:srgbClr val="0000FF"/>
              </a:solidFill>
              <a:cs typeface="B Nazanin" pitchFamily="2" charset="-78"/>
            </a:endParaRPr>
          </a:p>
          <a:p>
            <a:pPr algn="just" defTabSz="900113">
              <a:lnSpc>
                <a:spcPts val="2200"/>
              </a:lnSpc>
              <a:buClr>
                <a:srgbClr val="FF0000"/>
              </a:buClr>
              <a:buFont typeface="Wingdings" pitchFamily="2" charset="2"/>
              <a:buChar char="ü"/>
              <a:defRPr/>
            </a:pPr>
            <a:r>
              <a:rPr lang="fa-IR" sz="12800" dirty="0" smtClean="0">
                <a:cs typeface="B Nazanin" pitchFamily="2" charset="-78"/>
              </a:rPr>
              <a:t> تعریف خطر</a:t>
            </a:r>
          </a:p>
          <a:p>
            <a:pPr algn="just" defTabSz="900113">
              <a:lnSpc>
                <a:spcPts val="2200"/>
              </a:lnSpc>
              <a:buClr>
                <a:srgbClr val="FF0000"/>
              </a:buClr>
              <a:buFont typeface="Wingdings" pitchFamily="2" charset="2"/>
              <a:buChar char="ü"/>
              <a:defRPr/>
            </a:pPr>
            <a:endParaRPr lang="fa-IR" sz="12800" dirty="0" smtClean="0">
              <a:cs typeface="B Nazanin" pitchFamily="2" charset="-78"/>
            </a:endParaRPr>
          </a:p>
          <a:p>
            <a:pPr algn="just" defTabSz="900113">
              <a:lnSpc>
                <a:spcPts val="2200"/>
              </a:lnSpc>
              <a:buClr>
                <a:srgbClr val="FF0000"/>
              </a:buClr>
              <a:buFont typeface="Wingdings" pitchFamily="2" charset="2"/>
              <a:buChar char="ü"/>
              <a:defRPr/>
            </a:pPr>
            <a:r>
              <a:rPr lang="fa-IR" sz="12800" dirty="0" smtClean="0">
                <a:cs typeface="B Nazanin" pitchFamily="2" charset="-78"/>
              </a:rPr>
              <a:t> انواع خطرات</a:t>
            </a:r>
          </a:p>
          <a:p>
            <a:pPr algn="just" defTabSz="900113">
              <a:lnSpc>
                <a:spcPts val="2200"/>
              </a:lnSpc>
              <a:buClr>
                <a:srgbClr val="FF0000"/>
              </a:buClr>
              <a:buFont typeface="Wingdings" pitchFamily="2" charset="2"/>
              <a:buChar char="ü"/>
              <a:defRPr/>
            </a:pPr>
            <a:endParaRPr lang="fa-IR" sz="12800" dirty="0" smtClean="0">
              <a:cs typeface="B Nazanin" pitchFamily="2" charset="-78"/>
            </a:endParaRPr>
          </a:p>
          <a:p>
            <a:pPr algn="just" defTabSz="900113">
              <a:lnSpc>
                <a:spcPts val="2200"/>
              </a:lnSpc>
              <a:buClr>
                <a:srgbClr val="FF0000"/>
              </a:buClr>
              <a:buFont typeface="Wingdings" pitchFamily="2" charset="2"/>
              <a:buChar char="ü"/>
              <a:defRPr/>
            </a:pPr>
            <a:r>
              <a:rPr lang="fa-IR" sz="12800" dirty="0" smtClean="0">
                <a:cs typeface="B Nazanin" pitchFamily="2" charset="-78"/>
              </a:rPr>
              <a:t> کنترل خطرات</a:t>
            </a:r>
          </a:p>
          <a:p>
            <a:pPr algn="just" defTabSz="900113">
              <a:lnSpc>
                <a:spcPts val="2200"/>
              </a:lnSpc>
              <a:buClr>
                <a:srgbClr val="FF0000"/>
              </a:buClr>
              <a:buFont typeface="Wingdings" pitchFamily="2" charset="2"/>
              <a:buChar char="ü"/>
              <a:defRPr/>
            </a:pPr>
            <a:endParaRPr lang="fa-IR" sz="12800" dirty="0" smtClean="0">
              <a:cs typeface="B Nazanin" pitchFamily="2" charset="-78"/>
            </a:endParaRPr>
          </a:p>
          <a:p>
            <a:pPr algn="just" defTabSz="900113">
              <a:lnSpc>
                <a:spcPts val="2200"/>
              </a:lnSpc>
              <a:buClr>
                <a:srgbClr val="FF0000"/>
              </a:buClr>
              <a:buFont typeface="Wingdings" pitchFamily="2" charset="2"/>
              <a:buChar char="ü"/>
              <a:defRPr/>
            </a:pPr>
            <a:r>
              <a:rPr lang="fa-IR" sz="12800" dirty="0" smtClean="0">
                <a:cs typeface="B Nazanin" pitchFamily="2" charset="-78"/>
              </a:rPr>
              <a:t>وسایل حفاظت فردی</a:t>
            </a:r>
          </a:p>
          <a:p>
            <a:pPr algn="just" defTabSz="900113">
              <a:lnSpc>
                <a:spcPts val="2200"/>
              </a:lnSpc>
              <a:buClr>
                <a:srgbClr val="FF0000"/>
              </a:buClr>
              <a:buFont typeface="Wingdings" pitchFamily="2" charset="2"/>
              <a:buChar char="ü"/>
              <a:defRPr/>
            </a:pPr>
            <a:endParaRPr lang="fa-IR" sz="12800" dirty="0" smtClean="0">
              <a:cs typeface="B Nazanin" pitchFamily="2" charset="-78"/>
            </a:endParaRPr>
          </a:p>
          <a:p>
            <a:pPr algn="just" defTabSz="900113">
              <a:lnSpc>
                <a:spcPts val="2200"/>
              </a:lnSpc>
              <a:buClr>
                <a:srgbClr val="FF0000"/>
              </a:buClr>
              <a:buFont typeface="Wingdings" pitchFamily="2" charset="2"/>
              <a:buChar char="ü"/>
              <a:defRPr/>
            </a:pPr>
            <a:r>
              <a:rPr lang="fa-IR" sz="12800" dirty="0" smtClean="0">
                <a:cs typeface="B Nazanin" pitchFamily="2" charset="-78"/>
              </a:rPr>
              <a:t>انواع وسایل حفاظت فردی</a:t>
            </a:r>
          </a:p>
          <a:p>
            <a:pPr algn="l" defTabSz="900113" rtl="0">
              <a:lnSpc>
                <a:spcPts val="2200"/>
              </a:lnSpc>
              <a:buClr>
                <a:srgbClr val="FF0000"/>
              </a:buClr>
              <a:buFont typeface="Wingdings" pitchFamily="2" charset="2"/>
              <a:buChar char="ü"/>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l" defTabSz="900113" rtl="0">
              <a:lnSpc>
                <a:spcPts val="2200"/>
              </a:lnSpc>
              <a:buNone/>
              <a:defRPr/>
            </a:pPr>
            <a:endParaRPr lang="en-US" sz="3600" b="1" dirty="0" smtClean="0">
              <a:cs typeface="B Nazanin" pitchFamily="2" charset="-78"/>
            </a:endParaRPr>
          </a:p>
          <a:p>
            <a:pPr algn="l" defTabSz="900113" rtl="0">
              <a:lnSpc>
                <a:spcPts val="2200"/>
              </a:lnSpc>
              <a:buNone/>
              <a:defRPr/>
            </a:pPr>
            <a:r>
              <a:rPr lang="en-US" sz="3600" b="1" i="1" dirty="0" smtClean="0">
                <a:cs typeface="B Nazanin" pitchFamily="2" charset="-78"/>
              </a:rPr>
              <a:t> </a:t>
            </a:r>
            <a:endParaRPr lang="fa-IR" sz="3600" b="1" i="1" dirty="0" smtClean="0">
              <a:cs typeface="B Nazanin" pitchFamily="2" charset="-78"/>
            </a:endParaRPr>
          </a:p>
          <a:p>
            <a:pPr algn="l" defTabSz="900113" rtl="0">
              <a:lnSpc>
                <a:spcPts val="2200"/>
              </a:lnSpc>
              <a:buNone/>
              <a:defRPr/>
            </a:pPr>
            <a:endParaRPr lang="en-US" sz="3600" b="1" i="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ctr" defTabSz="900113" rtl="0">
              <a:lnSpc>
                <a:spcPts val="2200"/>
              </a:lnSpc>
              <a:buNone/>
              <a:defRPr/>
            </a:pPr>
            <a:endParaRPr lang="en-US" sz="3600" i="1" u="sng" dirty="0" smtClean="0">
              <a:solidFill>
                <a:srgbClr val="0000FF"/>
              </a:solidFill>
              <a:cs typeface="B Nazanin" pitchFamily="2" charset="-78"/>
            </a:endParaRPr>
          </a:p>
          <a:p>
            <a:pPr algn="ctr" defTabSz="900113">
              <a:lnSpc>
                <a:spcPts val="2200"/>
              </a:lnSpc>
              <a:buNone/>
              <a:defRPr/>
            </a:pPr>
            <a:endParaRPr lang="fa-IR" sz="5400" i="1" u="sng" dirty="0" smtClean="0">
              <a:solidFill>
                <a:srgbClr val="0000FF"/>
              </a:solidFill>
              <a:cs typeface="B Nazanin" pitchFamily="2" charset="-78"/>
            </a:endParaRPr>
          </a:p>
          <a:p>
            <a:pPr algn="l" defTabSz="900113">
              <a:lnSpc>
                <a:spcPts val="2200"/>
              </a:lnSpc>
              <a:buNone/>
              <a:defRPr/>
            </a:pPr>
            <a:endParaRPr lang="fa-IR" sz="5400" i="1" u="sng" dirty="0">
              <a:solidFill>
                <a:srgbClr val="0000FF"/>
              </a:solidFill>
              <a:cs typeface="B Nazanin" pitchFamily="2" charset="-78"/>
            </a:endParaRPr>
          </a:p>
          <a:p>
            <a:pPr algn="ctr" defTabSz="900113">
              <a:lnSpc>
                <a:spcPts val="2200"/>
              </a:lnSpc>
              <a:buNone/>
              <a:defRPr/>
            </a:pPr>
            <a:endParaRPr lang="en-GB" sz="5400" i="1" u="sng"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a:buNone/>
            </a:pPr>
            <a:endParaRPr lang="fa-IR"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fa-IR" sz="1800" b="1" dirty="0" smtClean="0">
              <a:cs typeface="B Nazanin" pitchFamily="2" charset="-78"/>
            </a:endParaRPr>
          </a:p>
          <a:p>
            <a:pPr algn="ctr">
              <a:lnSpc>
                <a:spcPct val="90000"/>
              </a:lnSpc>
              <a:buFontTx/>
              <a:buNone/>
            </a:pPr>
            <a:r>
              <a:rPr lang="fa-IR" sz="2400" b="1" dirty="0" smtClean="0">
                <a:solidFill>
                  <a:srgbClr val="FF0000"/>
                </a:solidFill>
                <a:cs typeface="B Nazanin" pitchFamily="2" charset="-78"/>
              </a:rPr>
              <a:t>حفاظت از گوش </a:t>
            </a:r>
          </a:p>
          <a:p>
            <a:pPr>
              <a:lnSpc>
                <a:spcPct val="90000"/>
              </a:lnSpc>
              <a:buFontTx/>
              <a:buNone/>
            </a:pPr>
            <a:endParaRPr lang="fa-IR" sz="1800" b="1" dirty="0" smtClean="0">
              <a:cs typeface="B Nazanin" pitchFamily="2" charset="-78"/>
            </a:endParaRPr>
          </a:p>
          <a:p>
            <a:pPr>
              <a:lnSpc>
                <a:spcPct val="90000"/>
              </a:lnSpc>
              <a:buFontTx/>
              <a:buNone/>
            </a:pPr>
            <a:r>
              <a:rPr lang="fa-IR" sz="1800" dirty="0" smtClean="0">
                <a:cs typeface="B Nazanin" pitchFamily="2" charset="-78"/>
              </a:rPr>
              <a:t>انواع گوشي هاي حفاظتي</a:t>
            </a:r>
          </a:p>
          <a:p>
            <a:pPr>
              <a:lnSpc>
                <a:spcPct val="90000"/>
              </a:lnSpc>
              <a:buFontTx/>
              <a:buNone/>
            </a:pPr>
            <a:endParaRPr lang="fa-IR" sz="1800" dirty="0" smtClean="0">
              <a:cs typeface="B Nazanin" pitchFamily="2" charset="-78"/>
            </a:endParaRPr>
          </a:p>
          <a:p>
            <a:pPr>
              <a:lnSpc>
                <a:spcPct val="90000"/>
              </a:lnSpc>
              <a:buNone/>
            </a:pPr>
            <a:r>
              <a:rPr lang="fa-IR" sz="1800" dirty="0" smtClean="0">
                <a:cs typeface="B Nazanin" pitchFamily="2" charset="-78"/>
              </a:rPr>
              <a:t>اير پلاگ</a:t>
            </a:r>
            <a:r>
              <a:rPr lang="en-US" sz="1800" dirty="0" smtClean="0">
                <a:cs typeface="B Nazanin" pitchFamily="2" charset="-78"/>
              </a:rPr>
              <a:t> </a:t>
            </a:r>
            <a:r>
              <a:rPr lang="fa-IR" sz="1800" dirty="0" smtClean="0">
                <a:cs typeface="B Nazanin" pitchFamily="2" charset="-78"/>
              </a:rPr>
              <a:t>ها </a:t>
            </a:r>
            <a:r>
              <a:rPr lang="en-US" sz="1800" dirty="0" smtClean="0">
                <a:cs typeface="B Nazanin" pitchFamily="2" charset="-78"/>
              </a:rPr>
              <a:t>(Ear Plugs )</a:t>
            </a:r>
            <a:r>
              <a:rPr lang="fa-IR" sz="1800" dirty="0" smtClean="0">
                <a:cs typeface="B Nazanin" pitchFamily="2" charset="-78"/>
              </a:rPr>
              <a:t> : به آن دسته از وسايل محافظ گوش اطلاق مي شوند كه كاملاً در مجراي گوش قرار مي گيرند.</a:t>
            </a:r>
            <a:endParaRPr lang="en-US" sz="1800" dirty="0" smtClean="0">
              <a:cs typeface="B Nazanin" pitchFamily="2" charset="-78"/>
            </a:endParaRPr>
          </a:p>
          <a:p>
            <a:pPr>
              <a:lnSpc>
                <a:spcPct val="90000"/>
              </a:lnSpc>
              <a:buFontTx/>
              <a:buNone/>
            </a:pPr>
            <a:r>
              <a:rPr lang="fa-IR" sz="1800" dirty="0" smtClean="0">
                <a:cs typeface="B Nazanin" pitchFamily="2" charset="-78"/>
              </a:rPr>
              <a:t> </a:t>
            </a:r>
          </a:p>
          <a:p>
            <a:pPr>
              <a:lnSpc>
                <a:spcPct val="90000"/>
              </a:lnSpc>
              <a:buFontTx/>
              <a:buNone/>
            </a:pPr>
            <a:endParaRPr lang="fa-IR" sz="1800" b="1" dirty="0" smtClean="0">
              <a:cs typeface="B Nazanin" pitchFamily="2" charset="-78"/>
            </a:endParaRPr>
          </a:p>
          <a:p>
            <a:pPr>
              <a:lnSpc>
                <a:spcPct val="90000"/>
              </a:lnSpc>
              <a:buFontTx/>
              <a:buNone/>
            </a:pPr>
            <a:endParaRPr lang="fa-IR" sz="1800" b="1" dirty="0" smtClean="0">
              <a:cs typeface="B Nazanin" pitchFamily="2" charset="-78"/>
            </a:endParaRPr>
          </a:p>
          <a:p>
            <a:pPr>
              <a:lnSpc>
                <a:spcPct val="90000"/>
              </a:lnSpc>
              <a:buFontTx/>
              <a:buNone/>
            </a:pPr>
            <a:endParaRPr lang="en-US" sz="1800" b="1" dirty="0">
              <a:cs typeface="B Nazanin" pitchFamily="2" charset="-78"/>
            </a:endParaRPr>
          </a:p>
        </p:txBody>
      </p:sp>
      <p:pic>
        <p:nvPicPr>
          <p:cNvPr id="3" name="Picture 6"/>
          <p:cNvPicPr>
            <a:picLocks noChangeAspect="1" noChangeArrowheads="1"/>
          </p:cNvPicPr>
          <p:nvPr/>
        </p:nvPicPr>
        <p:blipFill>
          <a:blip r:embed="rId2"/>
          <a:srcRect/>
          <a:stretch>
            <a:fillRect/>
          </a:stretch>
        </p:blipFill>
        <p:spPr bwMode="auto">
          <a:xfrm>
            <a:off x="7164388" y="4508500"/>
            <a:ext cx="1274762" cy="1073150"/>
          </a:xfrm>
          <a:prstGeom prst="rect">
            <a:avLst/>
          </a:prstGeom>
          <a:noFill/>
          <a:ln w="9525">
            <a:noFill/>
            <a:miter lim="800000"/>
            <a:headEnd/>
            <a:tailEnd/>
          </a:ln>
        </p:spPr>
      </p:pic>
      <p:pic>
        <p:nvPicPr>
          <p:cNvPr id="4" name="Picture 7"/>
          <p:cNvPicPr>
            <a:picLocks noChangeAspect="1" noChangeArrowheads="1"/>
          </p:cNvPicPr>
          <p:nvPr/>
        </p:nvPicPr>
        <p:blipFill>
          <a:blip r:embed="rId3">
            <a:clrChange>
              <a:clrFrom>
                <a:srgbClr val="FFFFFF"/>
              </a:clrFrom>
              <a:clrTo>
                <a:srgbClr val="FFFFFF">
                  <a:alpha val="0"/>
                </a:srgbClr>
              </a:clrTo>
            </a:clrChange>
            <a:grayscl/>
          </a:blip>
          <a:srcRect/>
          <a:stretch>
            <a:fillRect/>
          </a:stretch>
        </p:blipFill>
        <p:spPr bwMode="auto">
          <a:xfrm>
            <a:off x="5795963" y="4508500"/>
            <a:ext cx="1062037" cy="1019175"/>
          </a:xfrm>
          <a:prstGeom prst="rect">
            <a:avLst/>
          </a:prstGeom>
          <a:noFill/>
          <a:ln w="9525">
            <a:noFill/>
            <a:miter lim="800000"/>
            <a:headEnd/>
            <a:tailEnd/>
          </a:ln>
        </p:spPr>
      </p:pic>
      <p:pic>
        <p:nvPicPr>
          <p:cNvPr id="5" name="Picture 8"/>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4211638" y="4581525"/>
            <a:ext cx="1266825" cy="941388"/>
          </a:xfrm>
          <a:prstGeom prst="rect">
            <a:avLst/>
          </a:prstGeom>
          <a:noFill/>
          <a:ln w="9525">
            <a:noFill/>
            <a:miter lim="800000"/>
            <a:headEnd/>
            <a:tailEnd/>
          </a:ln>
        </p:spPr>
      </p:pic>
      <p:pic>
        <p:nvPicPr>
          <p:cNvPr id="6" name="Picture 9"/>
          <p:cNvPicPr>
            <a:picLocks noChangeAspect="1" noChangeArrowheads="1"/>
          </p:cNvPicPr>
          <p:nvPr/>
        </p:nvPicPr>
        <p:blipFill>
          <a:blip r:embed="rId5"/>
          <a:srcRect/>
          <a:stretch>
            <a:fillRect/>
          </a:stretch>
        </p:blipFill>
        <p:spPr bwMode="auto">
          <a:xfrm>
            <a:off x="2916238" y="4581525"/>
            <a:ext cx="1228725" cy="1019175"/>
          </a:xfrm>
          <a:prstGeom prst="rect">
            <a:avLst/>
          </a:prstGeom>
          <a:noFill/>
          <a:ln w="9525">
            <a:noFill/>
            <a:miter lim="800000"/>
            <a:headEnd/>
            <a:tailEnd/>
          </a:ln>
        </p:spPr>
      </p:pic>
      <p:pic>
        <p:nvPicPr>
          <p:cNvPr id="7" name="Picture 10"/>
          <p:cNvPicPr>
            <a:picLocks noChangeAspect="1" noChangeArrowheads="1"/>
          </p:cNvPicPr>
          <p:nvPr/>
        </p:nvPicPr>
        <p:blipFill>
          <a:blip r:embed="rId6"/>
          <a:srcRect/>
          <a:stretch>
            <a:fillRect/>
          </a:stretch>
        </p:blipFill>
        <p:spPr bwMode="auto">
          <a:xfrm>
            <a:off x="1547813" y="4581525"/>
            <a:ext cx="904875" cy="101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ctr">
              <a:lnSpc>
                <a:spcPct val="90000"/>
              </a:lnSpc>
              <a:buFontTx/>
              <a:buNone/>
            </a:pPr>
            <a:endParaRPr lang="fa-IR" sz="1800" dirty="0" smtClean="0">
              <a:cs typeface="B Nazanin" pitchFamily="2" charset="-78"/>
            </a:endParaRPr>
          </a:p>
          <a:p>
            <a:pPr algn="ctr">
              <a:lnSpc>
                <a:spcPct val="90000"/>
              </a:lnSpc>
              <a:buFontTx/>
              <a:buNone/>
            </a:pPr>
            <a:r>
              <a:rPr lang="fa-IR" sz="2400" b="1" dirty="0" smtClean="0">
                <a:cs typeface="B Nazanin" pitchFamily="2" charset="-78"/>
              </a:rPr>
              <a:t>گوشي هاي حفاظتي </a:t>
            </a:r>
            <a:r>
              <a:rPr lang="en-US" sz="2400" b="1" dirty="0" smtClean="0">
                <a:cs typeface="B Nazanin" pitchFamily="2" charset="-78"/>
              </a:rPr>
              <a:t>(</a:t>
            </a:r>
            <a:r>
              <a:rPr lang="en-US" sz="2000" b="1" i="1" dirty="0" smtClean="0">
                <a:latin typeface="Times New Roman" pitchFamily="18" charset="0"/>
                <a:cs typeface="B Nazanin" pitchFamily="2" charset="-78"/>
              </a:rPr>
              <a:t>Ear Muff</a:t>
            </a:r>
            <a:r>
              <a:rPr lang="en-US" sz="2400" b="1" dirty="0" smtClean="0">
                <a:cs typeface="B Nazanin" pitchFamily="2" charset="-78"/>
              </a:rPr>
              <a:t> )</a:t>
            </a:r>
            <a:endParaRPr lang="fa-IR" sz="2400" b="1" dirty="0" smtClean="0">
              <a:cs typeface="B Nazanin" pitchFamily="2" charset="-78"/>
            </a:endParaRPr>
          </a:p>
          <a:p>
            <a:pPr algn="ctr">
              <a:lnSpc>
                <a:spcPct val="90000"/>
              </a:lnSpc>
              <a:buFontTx/>
              <a:buNone/>
            </a:pPr>
            <a:endParaRPr lang="fa-IR" sz="2400" b="1" dirty="0" smtClean="0">
              <a:cs typeface="B Nazanin" pitchFamily="2" charset="-78"/>
            </a:endParaRPr>
          </a:p>
          <a:p>
            <a:pPr algn="ctr">
              <a:lnSpc>
                <a:spcPct val="90000"/>
              </a:lnSpc>
              <a:buFontTx/>
              <a:buNone/>
            </a:pPr>
            <a:endParaRPr lang="fa-IR" sz="2400" b="1" dirty="0" smtClean="0">
              <a:cs typeface="B Nazanin" pitchFamily="2" charset="-78"/>
            </a:endParaRPr>
          </a:p>
          <a:p>
            <a:pPr algn="ctr">
              <a:lnSpc>
                <a:spcPct val="90000"/>
              </a:lnSpc>
              <a:buFontTx/>
              <a:buNone/>
            </a:pPr>
            <a:endParaRPr lang="fa-IR" sz="2400" b="1" dirty="0" smtClean="0">
              <a:cs typeface="B Nazanin" pitchFamily="2" charset="-78"/>
            </a:endParaRPr>
          </a:p>
          <a:p>
            <a:pPr algn="ctr">
              <a:lnSpc>
                <a:spcPct val="90000"/>
              </a:lnSpc>
              <a:buFontTx/>
              <a:buNone/>
            </a:pPr>
            <a:endParaRPr lang="en-US" sz="2400" b="1" dirty="0">
              <a:cs typeface="B Nazanin" pitchFamily="2" charset="-78"/>
            </a:endParaRPr>
          </a:p>
        </p:txBody>
      </p:sp>
      <p:pic>
        <p:nvPicPr>
          <p:cNvPr id="5" name="Picture 3" descr="images[78]"/>
          <p:cNvPicPr>
            <a:picLocks noChangeAspect="1" noChangeArrowheads="1"/>
          </p:cNvPicPr>
          <p:nvPr/>
        </p:nvPicPr>
        <p:blipFill>
          <a:blip r:embed="rId2"/>
          <a:srcRect/>
          <a:stretch>
            <a:fillRect/>
          </a:stretch>
        </p:blipFill>
        <p:spPr bwMode="auto">
          <a:xfrm>
            <a:off x="3643306" y="3214686"/>
            <a:ext cx="1828800" cy="2057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normAutofit/>
          </a:bodyPr>
          <a:lstStyle/>
          <a:p>
            <a:pPr>
              <a:lnSpc>
                <a:spcPct val="90000"/>
              </a:lnSpc>
              <a:buFontTx/>
              <a:buNone/>
            </a:pPr>
            <a:endParaRPr lang="fa-IR" sz="2400" b="1" dirty="0" smtClean="0">
              <a:cs typeface="B Nazanin" pitchFamily="2" charset="-78"/>
            </a:endParaRPr>
          </a:p>
          <a:p>
            <a:pPr>
              <a:buNone/>
            </a:pPr>
            <a:r>
              <a:rPr lang="fa-IR" sz="2400" b="1" dirty="0" smtClean="0">
                <a:cs typeface="B Nazanin" pitchFamily="2" charset="-78"/>
              </a:rPr>
              <a:t>انتخاب</a:t>
            </a:r>
          </a:p>
          <a:p>
            <a:pPr>
              <a:buNone/>
            </a:pPr>
            <a:endParaRPr lang="fa-IR" sz="2400" b="1" dirty="0" smtClean="0">
              <a:cs typeface="B Nazanin" pitchFamily="2" charset="-78"/>
            </a:endParaRPr>
          </a:p>
          <a:p>
            <a:r>
              <a:rPr lang="fa-IR" sz="2400" dirty="0" smtClean="0">
                <a:cs typeface="B Nazanin" pitchFamily="2" charset="-78"/>
              </a:rPr>
              <a:t> مناسب براي كار </a:t>
            </a:r>
          </a:p>
          <a:p>
            <a:endParaRPr lang="fa-IR" sz="2400" dirty="0" smtClean="0">
              <a:cs typeface="B Nazanin" pitchFamily="2" charset="-78"/>
            </a:endParaRPr>
          </a:p>
          <a:p>
            <a:r>
              <a:rPr lang="fa-IR" sz="2400" dirty="0" smtClean="0">
                <a:cs typeface="B Nazanin" pitchFamily="2" charset="-78"/>
              </a:rPr>
              <a:t> قادر به كاهش كافي صدا در فركانس هايي كه كارگر با آن در تماس است </a:t>
            </a:r>
          </a:p>
          <a:p>
            <a:r>
              <a:rPr lang="fa-IR" sz="2400" dirty="0" smtClean="0">
                <a:cs typeface="B Nazanin" pitchFamily="2" charset="-78"/>
              </a:rPr>
              <a:t> </a:t>
            </a:r>
          </a:p>
          <a:p>
            <a:r>
              <a:rPr lang="fa-IR" sz="2400" dirty="0" smtClean="0">
                <a:cs typeface="B Nazanin" pitchFamily="2" charset="-78"/>
              </a:rPr>
              <a:t> راحتي كافي براي پذيرش و استفاده از آن در هنگام تماس با صدا </a:t>
            </a:r>
            <a:endParaRPr lang="en-US" sz="2400" dirty="0" smtClean="0">
              <a:cs typeface="B Nazanin" pitchFamily="2" charset="-78"/>
            </a:endParaRPr>
          </a:p>
          <a:p>
            <a:pPr>
              <a:lnSpc>
                <a:spcPct val="90000"/>
              </a:lnSpc>
              <a:buFontTx/>
              <a:buNone/>
            </a:pPr>
            <a:endParaRPr lang="en-US" sz="2400" b="1" dirty="0">
              <a:cs typeface="B Nazanin"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r>
              <a:rPr lang="fa-IR" sz="1800" b="1" dirty="0" smtClean="0">
                <a:cs typeface="B Nazanin" pitchFamily="2" charset="-78"/>
              </a:rPr>
              <a:t> </a:t>
            </a:r>
          </a:p>
          <a:p>
            <a:pPr algn="ctr">
              <a:lnSpc>
                <a:spcPct val="90000"/>
              </a:lnSpc>
              <a:buFontTx/>
              <a:buNone/>
            </a:pPr>
            <a:r>
              <a:rPr lang="fa-IR" sz="2800" b="1" dirty="0" smtClean="0">
                <a:solidFill>
                  <a:srgbClr val="FF0000"/>
                </a:solidFill>
                <a:cs typeface="B Nazanin" pitchFamily="2" charset="-78"/>
              </a:rPr>
              <a:t>مزيت </a:t>
            </a:r>
            <a:r>
              <a:rPr lang="en-US" sz="1800" b="1" i="1" dirty="0" smtClean="0">
                <a:solidFill>
                  <a:srgbClr val="FF0000"/>
                </a:solidFill>
                <a:latin typeface="Times New Roman" pitchFamily="18" charset="0"/>
                <a:cs typeface="B Nazanin" pitchFamily="2" charset="-78"/>
              </a:rPr>
              <a:t>Ear Plugs</a:t>
            </a:r>
            <a:endParaRPr lang="fa-IR" sz="1800" b="1" i="1" dirty="0" smtClean="0">
              <a:solidFill>
                <a:srgbClr val="FF0000"/>
              </a:solidFill>
              <a:latin typeface="Times New Roman" pitchFamily="18" charset="0"/>
              <a:cs typeface="B Nazanin" pitchFamily="2" charset="-78"/>
            </a:endParaRPr>
          </a:p>
          <a:p>
            <a:pPr>
              <a:lnSpc>
                <a:spcPct val="90000"/>
              </a:lnSpc>
              <a:buFontTx/>
              <a:buNone/>
            </a:pPr>
            <a:endParaRPr lang="fa-IR" sz="1800" b="1" i="1" dirty="0" smtClean="0">
              <a:latin typeface="Times New Roman" pitchFamily="18" charset="0"/>
              <a:cs typeface="B Nazanin" pitchFamily="2" charset="-78"/>
            </a:endParaRPr>
          </a:p>
          <a:p>
            <a:pPr marL="609600" indent="-609600">
              <a:buFontTx/>
              <a:buAutoNum type="arabicPeriod"/>
            </a:pPr>
            <a:r>
              <a:rPr lang="fa-IR" sz="1800" dirty="0" smtClean="0">
                <a:cs typeface="B Nazanin" pitchFamily="2" charset="-78"/>
              </a:rPr>
              <a:t>كوچك است و حمل و نقل آن آسان مي باشد </a:t>
            </a:r>
          </a:p>
          <a:p>
            <a:pPr marL="609600" indent="-609600">
              <a:buFontTx/>
              <a:buAutoNum type="arabicPeriod"/>
            </a:pPr>
            <a:endParaRPr lang="fa-IR" sz="1800" dirty="0" smtClean="0">
              <a:cs typeface="B Nazanin" pitchFamily="2" charset="-78"/>
            </a:endParaRPr>
          </a:p>
          <a:p>
            <a:pPr marL="609600" indent="-609600">
              <a:buFontTx/>
              <a:buAutoNum type="arabicPeriod"/>
            </a:pPr>
            <a:r>
              <a:rPr lang="fa-IR" sz="1800" dirty="0" smtClean="0">
                <a:cs typeface="B Nazanin" pitchFamily="2" charset="-78"/>
              </a:rPr>
              <a:t>قابليت استفاده راحت با ساير وسايل حفاظت فردي يا </a:t>
            </a:r>
            <a:r>
              <a:rPr lang="en-US" sz="1800" dirty="0" smtClean="0">
                <a:cs typeface="B Nazanin" pitchFamily="2" charset="-78"/>
              </a:rPr>
              <a:t>PPE</a:t>
            </a:r>
            <a:r>
              <a:rPr lang="fa-IR" sz="1800" dirty="0" smtClean="0">
                <a:cs typeface="B Nazanin" pitchFamily="2" charset="-78"/>
              </a:rPr>
              <a:t> </a:t>
            </a:r>
          </a:p>
          <a:p>
            <a:pPr marL="609600" indent="-609600">
              <a:buFontTx/>
              <a:buAutoNum type="arabicPeriod"/>
            </a:pPr>
            <a:endParaRPr lang="fa-IR" sz="1800" dirty="0" smtClean="0">
              <a:cs typeface="B Nazanin" pitchFamily="2" charset="-78"/>
            </a:endParaRPr>
          </a:p>
          <a:p>
            <a:pPr marL="609600" indent="-609600">
              <a:buFontTx/>
              <a:buAutoNum type="arabicPeriod"/>
            </a:pPr>
            <a:r>
              <a:rPr lang="fa-IR" sz="1800" dirty="0" smtClean="0">
                <a:cs typeface="B Nazanin" pitchFamily="2" charset="-78"/>
              </a:rPr>
              <a:t>راحتي استفاده در شرايط جوي گرم ومرطوب</a:t>
            </a:r>
          </a:p>
          <a:p>
            <a:pPr marL="609600" indent="-609600">
              <a:buFontTx/>
              <a:buAutoNum type="arabicPeriod"/>
            </a:pPr>
            <a:endParaRPr lang="fa-IR" sz="1800" dirty="0" smtClean="0">
              <a:cs typeface="B Nazanin" pitchFamily="2" charset="-78"/>
            </a:endParaRPr>
          </a:p>
          <a:p>
            <a:pPr marL="609600" indent="-609600">
              <a:buFontTx/>
              <a:buAutoNum type="arabicPeriod"/>
            </a:pPr>
            <a:r>
              <a:rPr lang="fa-IR" sz="1800" dirty="0" smtClean="0">
                <a:cs typeface="B Nazanin" pitchFamily="2" charset="-78"/>
              </a:rPr>
              <a:t> براي محيط هاي بسته و تنگ بسيار مناسب است </a:t>
            </a:r>
          </a:p>
          <a:p>
            <a:pPr>
              <a:lnSpc>
                <a:spcPct val="90000"/>
              </a:lnSpc>
              <a:buFontTx/>
              <a:buNone/>
            </a:pPr>
            <a:endParaRPr lang="fa-IR" sz="1800" b="1" i="1" dirty="0" smtClean="0">
              <a:latin typeface="Times New Roman" pitchFamily="18" charset="0"/>
              <a:cs typeface="B Nazanin" pitchFamily="2" charset="-78"/>
            </a:endParaRPr>
          </a:p>
          <a:p>
            <a:pPr>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gn="ctr">
              <a:lnSpc>
                <a:spcPct val="90000"/>
              </a:lnSpc>
              <a:buFontTx/>
              <a:buNone/>
            </a:pPr>
            <a:endParaRPr lang="fa-IR" sz="1800" b="1" i="1" dirty="0" smtClean="0">
              <a:solidFill>
                <a:srgbClr val="FF0000"/>
              </a:solidFill>
              <a:latin typeface="Times New Roman" pitchFamily="18" charset="0"/>
              <a:cs typeface="B Nazanin" pitchFamily="2" charset="-78"/>
            </a:endParaRPr>
          </a:p>
          <a:p>
            <a:pPr algn="ctr">
              <a:lnSpc>
                <a:spcPct val="90000"/>
              </a:lnSpc>
              <a:buFontTx/>
              <a:buNone/>
            </a:pPr>
            <a:r>
              <a:rPr lang="fa-IR" sz="2400" b="1" i="1" dirty="0" smtClean="0">
                <a:solidFill>
                  <a:srgbClr val="FF0000"/>
                </a:solidFill>
                <a:latin typeface="Times New Roman" pitchFamily="18" charset="0"/>
                <a:cs typeface="B Nazanin" pitchFamily="2" charset="-78"/>
              </a:rPr>
              <a:t>معايب </a:t>
            </a:r>
            <a:r>
              <a:rPr lang="en-US" sz="2400" b="1" i="1" dirty="0" smtClean="0">
                <a:solidFill>
                  <a:srgbClr val="FF0000"/>
                </a:solidFill>
                <a:latin typeface="Times New Roman" pitchFamily="18" charset="0"/>
                <a:cs typeface="B Nazanin" pitchFamily="2" charset="-78"/>
              </a:rPr>
              <a:t>Ear plugs</a:t>
            </a:r>
            <a:r>
              <a:rPr lang="en-US" sz="2400" b="1" dirty="0" smtClean="0">
                <a:solidFill>
                  <a:srgbClr val="FF0000"/>
                </a:solidFill>
                <a:cs typeface="B Nazanin" pitchFamily="2" charset="-78"/>
              </a:rPr>
              <a:t> </a:t>
            </a:r>
            <a:endParaRPr lang="fa-IR" sz="2400" b="1" dirty="0" smtClean="0">
              <a:solidFill>
                <a:srgbClr val="FF0000"/>
              </a:solidFill>
              <a:cs typeface="B Nazanin" pitchFamily="2" charset="-78"/>
            </a:endParaRPr>
          </a:p>
          <a:p>
            <a:pPr>
              <a:lnSpc>
                <a:spcPct val="90000"/>
              </a:lnSpc>
              <a:buFontTx/>
              <a:buNone/>
            </a:pPr>
            <a:endParaRPr lang="fa-IR" sz="1800" b="1" dirty="0" smtClean="0">
              <a:cs typeface="B Nazanin" pitchFamily="2" charset="-78"/>
            </a:endParaRPr>
          </a:p>
          <a:p>
            <a:pPr marL="609600" indent="-609600">
              <a:buFont typeface="Wingdings" pitchFamily="2" charset="2"/>
              <a:buChar char="ü"/>
            </a:pPr>
            <a:r>
              <a:rPr lang="fa-IR" sz="1800" i="1" dirty="0" smtClean="0">
                <a:cs typeface="B Nazanin" pitchFamily="2" charset="-78"/>
              </a:rPr>
              <a:t>براي گذاشتن و برداشتن كمي مشكل دارد</a:t>
            </a:r>
          </a:p>
          <a:p>
            <a:pPr marL="609600" indent="-609600">
              <a:buFont typeface="Wingdings" pitchFamily="2" charset="2"/>
              <a:buChar char="ü"/>
            </a:pPr>
            <a:endParaRPr lang="fa-IR" sz="1800" i="1" dirty="0" smtClean="0">
              <a:cs typeface="B Nazanin" pitchFamily="2" charset="-78"/>
            </a:endParaRPr>
          </a:p>
          <a:p>
            <a:pPr marL="609600" indent="-609600">
              <a:buFont typeface="Wingdings" pitchFamily="2" charset="2"/>
              <a:buChar char="ü"/>
            </a:pPr>
            <a:r>
              <a:rPr lang="fa-IR" sz="1800" i="1" dirty="0" smtClean="0">
                <a:cs typeface="B Nazanin" pitchFamily="2" charset="-78"/>
              </a:rPr>
              <a:t> نياز به رعايت مسائل بهداشتي دارد </a:t>
            </a:r>
          </a:p>
          <a:p>
            <a:pPr marL="609600" indent="-609600">
              <a:buFont typeface="Wingdings" pitchFamily="2" charset="2"/>
              <a:buChar char="ü"/>
            </a:pPr>
            <a:endParaRPr lang="fa-IR" sz="1800" i="1" dirty="0" smtClean="0">
              <a:cs typeface="B Nazanin" pitchFamily="2" charset="-78"/>
            </a:endParaRPr>
          </a:p>
          <a:p>
            <a:pPr marL="609600" indent="-609600">
              <a:buFont typeface="Wingdings" pitchFamily="2" charset="2"/>
              <a:buChar char="ü"/>
            </a:pPr>
            <a:r>
              <a:rPr lang="fa-IR" sz="1800" i="1" dirty="0" smtClean="0">
                <a:cs typeface="B Nazanin" pitchFamily="2" charset="-78"/>
              </a:rPr>
              <a:t> مي تواند در كانال گوش ايجاد تحريك كند </a:t>
            </a:r>
          </a:p>
          <a:p>
            <a:pPr>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fa-IR" sz="1800" b="1" dirty="0" smtClean="0">
              <a:cs typeface="B Nazanin" pitchFamily="2" charset="-78"/>
            </a:endParaRPr>
          </a:p>
          <a:p>
            <a:pPr algn="ctr">
              <a:lnSpc>
                <a:spcPct val="90000"/>
              </a:lnSpc>
              <a:buFontTx/>
              <a:buNone/>
            </a:pPr>
            <a:r>
              <a:rPr lang="fa-IR" sz="2400" b="1" dirty="0" smtClean="0">
                <a:solidFill>
                  <a:srgbClr val="FF0000"/>
                </a:solidFill>
                <a:latin typeface="Times New Roman" pitchFamily="18" charset="0"/>
                <a:cs typeface="B Nazanin" pitchFamily="2" charset="-78"/>
              </a:rPr>
              <a:t>مزاياي </a:t>
            </a:r>
            <a:r>
              <a:rPr lang="en-US" sz="2400" b="1" i="1" dirty="0" smtClean="0">
                <a:solidFill>
                  <a:srgbClr val="FF0000"/>
                </a:solidFill>
                <a:latin typeface="Times New Roman" pitchFamily="18" charset="0"/>
                <a:cs typeface="B Nazanin" pitchFamily="2" charset="-78"/>
              </a:rPr>
              <a:t>Ear Muff</a:t>
            </a:r>
            <a:endParaRPr lang="fa-IR" sz="2400" b="1" i="1" dirty="0" smtClean="0">
              <a:solidFill>
                <a:srgbClr val="FF0000"/>
              </a:solidFill>
              <a:latin typeface="Times New Roman" pitchFamily="18" charset="0"/>
              <a:cs typeface="B Nazanin" pitchFamily="2" charset="-78"/>
            </a:endParaRPr>
          </a:p>
          <a:p>
            <a:pPr>
              <a:lnSpc>
                <a:spcPct val="90000"/>
              </a:lnSpc>
              <a:buFontTx/>
              <a:buNone/>
            </a:pPr>
            <a:endParaRPr lang="fa-IR" sz="1800" b="1" i="1" dirty="0" smtClean="0">
              <a:latin typeface="Times New Roman" pitchFamily="18" charset="0"/>
              <a:cs typeface="B Nazanin" pitchFamily="2" charset="-78"/>
            </a:endParaRPr>
          </a:p>
          <a:p>
            <a:pPr marL="609600" indent="-609600">
              <a:lnSpc>
                <a:spcPct val="90000"/>
              </a:lnSpc>
            </a:pPr>
            <a:r>
              <a:rPr lang="fa-IR" sz="1800" dirty="0" smtClean="0">
                <a:cs typeface="B Nazanin" pitchFamily="2" charset="-78"/>
              </a:rPr>
              <a:t>در طيف گسترده اي مي تواند كاهندگي داشته باشد و بطور كلي نسبت به </a:t>
            </a:r>
            <a:r>
              <a:rPr lang="en-US" sz="1800" dirty="0" smtClean="0">
                <a:cs typeface="B Nazanin" pitchFamily="2" charset="-78"/>
              </a:rPr>
              <a:t>Ear plugs </a:t>
            </a:r>
            <a:r>
              <a:rPr lang="fa-IR" sz="1800" dirty="0" smtClean="0">
                <a:cs typeface="B Nazanin" pitchFamily="2" charset="-78"/>
              </a:rPr>
              <a:t> كارائي بيشتري دارد</a:t>
            </a:r>
          </a:p>
          <a:p>
            <a:pPr marL="609600" indent="-609600">
              <a:lnSpc>
                <a:spcPct val="90000"/>
              </a:lnSpc>
            </a:pPr>
            <a:endParaRPr lang="fa-IR" sz="1800" dirty="0" smtClean="0">
              <a:cs typeface="B Nazanin" pitchFamily="2" charset="-78"/>
            </a:endParaRPr>
          </a:p>
          <a:p>
            <a:pPr marL="609600" indent="-609600">
              <a:lnSpc>
                <a:spcPct val="90000"/>
              </a:lnSpc>
            </a:pPr>
            <a:r>
              <a:rPr lang="fa-IR" sz="1800" dirty="0" smtClean="0">
                <a:cs typeface="B Nazanin" pitchFamily="2" charset="-78"/>
              </a:rPr>
              <a:t>طوري طراحي شده كه براي سايزهاي مختلف و افراد مختلف قابل استفاده اند </a:t>
            </a:r>
          </a:p>
          <a:p>
            <a:pPr marL="609600" indent="-609600">
              <a:lnSpc>
                <a:spcPct val="90000"/>
              </a:lnSpc>
            </a:pPr>
            <a:endParaRPr lang="fa-IR" sz="1800" dirty="0" smtClean="0">
              <a:cs typeface="B Nazanin" pitchFamily="2" charset="-78"/>
            </a:endParaRPr>
          </a:p>
          <a:p>
            <a:pPr marL="609600" indent="-609600">
              <a:lnSpc>
                <a:spcPct val="90000"/>
              </a:lnSpc>
            </a:pPr>
            <a:r>
              <a:rPr lang="fa-IR" sz="1800" dirty="0" smtClean="0">
                <a:cs typeface="B Nazanin" pitchFamily="2" charset="-78"/>
              </a:rPr>
              <a:t>در استفاده از آن مشكلات بهداشتي نداريم </a:t>
            </a:r>
          </a:p>
          <a:p>
            <a:pPr>
              <a:lnSpc>
                <a:spcPct val="90000"/>
              </a:lnSpc>
              <a:buFontTx/>
              <a:buNone/>
            </a:pPr>
            <a:endParaRPr lang="fa-IR" sz="1800" b="1" i="1" dirty="0" smtClean="0">
              <a:latin typeface="Times New Roman" pitchFamily="18" charset="0"/>
              <a:cs typeface="B Nazanin" pitchFamily="2" charset="-78"/>
            </a:endParaRPr>
          </a:p>
          <a:p>
            <a:pPr>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fa-IR" sz="1800" b="1" dirty="0" smtClean="0">
              <a:cs typeface="B Nazanin" pitchFamily="2" charset="-78"/>
            </a:endParaRPr>
          </a:p>
          <a:p>
            <a:pPr algn="ctr">
              <a:lnSpc>
                <a:spcPct val="90000"/>
              </a:lnSpc>
              <a:buFontTx/>
              <a:buNone/>
            </a:pPr>
            <a:r>
              <a:rPr lang="fa-IR" sz="2400" b="1" dirty="0" smtClean="0">
                <a:solidFill>
                  <a:srgbClr val="FF0000"/>
                </a:solidFill>
                <a:cs typeface="B Nazanin" pitchFamily="2" charset="-78"/>
              </a:rPr>
              <a:t>معايب </a:t>
            </a:r>
            <a:r>
              <a:rPr lang="en-US" sz="2400" b="1" dirty="0" smtClean="0">
                <a:solidFill>
                  <a:srgbClr val="FF0000"/>
                </a:solidFill>
                <a:cs typeface="B Nazanin" pitchFamily="2" charset="-78"/>
              </a:rPr>
              <a:t>Ear Muff</a:t>
            </a:r>
            <a:endParaRPr lang="fa-IR" sz="2400" b="1" dirty="0" smtClean="0">
              <a:solidFill>
                <a:srgbClr val="FF0000"/>
              </a:solidFill>
              <a:cs typeface="B Nazanin" pitchFamily="2" charset="-78"/>
            </a:endParaRPr>
          </a:p>
          <a:p>
            <a:pPr>
              <a:lnSpc>
                <a:spcPct val="90000"/>
              </a:lnSpc>
              <a:buFontTx/>
              <a:buNone/>
            </a:pPr>
            <a:endParaRPr lang="fa-IR" sz="1800" b="1" dirty="0" smtClean="0">
              <a:cs typeface="B Nazanin" pitchFamily="2" charset="-78"/>
            </a:endParaRPr>
          </a:p>
          <a:p>
            <a:pPr marL="609600" indent="-609600"/>
            <a:r>
              <a:rPr lang="fa-IR" sz="1800" dirty="0" smtClean="0">
                <a:cs typeface="B Nazanin" pitchFamily="2" charset="-78"/>
              </a:rPr>
              <a:t>سنگين تر از </a:t>
            </a:r>
            <a:r>
              <a:rPr lang="en-US" sz="1800" dirty="0" smtClean="0">
                <a:cs typeface="B Nazanin" pitchFamily="2" charset="-78"/>
              </a:rPr>
              <a:t>Ear plugs </a:t>
            </a:r>
            <a:r>
              <a:rPr lang="fa-IR" sz="1800" dirty="0" smtClean="0">
                <a:cs typeface="B Nazanin" pitchFamily="2" charset="-78"/>
              </a:rPr>
              <a:t> است </a:t>
            </a:r>
          </a:p>
          <a:p>
            <a:pPr marL="609600" indent="-609600"/>
            <a:endParaRPr lang="fa-IR" sz="1800" dirty="0" smtClean="0">
              <a:cs typeface="B Nazanin" pitchFamily="2" charset="-78"/>
            </a:endParaRPr>
          </a:p>
          <a:p>
            <a:pPr marL="609600" indent="-609600"/>
            <a:r>
              <a:rPr lang="fa-IR" sz="1800" dirty="0" smtClean="0">
                <a:cs typeface="B Nazanin" pitchFamily="2" charset="-78"/>
              </a:rPr>
              <a:t> در استفاده توام با عينك مشكل ايجاد مي كند</a:t>
            </a:r>
          </a:p>
          <a:p>
            <a:pPr marL="609600" indent="-609600"/>
            <a:endParaRPr lang="fa-IR" sz="1800" dirty="0" smtClean="0">
              <a:cs typeface="B Nazanin" pitchFamily="2" charset="-78"/>
            </a:endParaRPr>
          </a:p>
          <a:p>
            <a:pPr marL="609600" indent="-609600"/>
            <a:r>
              <a:rPr lang="fa-IR" sz="1800" dirty="0" smtClean="0">
                <a:cs typeface="B Nazanin" pitchFamily="2" charset="-78"/>
              </a:rPr>
              <a:t> براي كار در شرايط جوي گرم و مرطوب مناسب نيست</a:t>
            </a:r>
          </a:p>
          <a:p>
            <a:pPr marL="609600" indent="-609600"/>
            <a:endParaRPr lang="fa-IR" sz="1800" dirty="0" smtClean="0">
              <a:cs typeface="B Nazanin" pitchFamily="2" charset="-78"/>
            </a:endParaRPr>
          </a:p>
          <a:p>
            <a:pPr marL="609600" indent="-609600"/>
            <a:r>
              <a:rPr lang="fa-IR" sz="1800" dirty="0" smtClean="0">
                <a:cs typeface="B Nazanin" pitchFamily="2" charset="-78"/>
              </a:rPr>
              <a:t>براي محيط هاي بسته و محدود مشكل آفرين است </a:t>
            </a:r>
            <a:endParaRPr lang="en-US" sz="1800" dirty="0" smtClean="0">
              <a:cs typeface="B Nazanin" pitchFamily="2" charset="-78"/>
            </a:endParaRPr>
          </a:p>
          <a:p>
            <a:pPr>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en-US" sz="1800" dirty="0" smtClean="0">
              <a:cs typeface="B Nazanin" pitchFamily="2" charset="-78"/>
            </a:endParaRPr>
          </a:p>
          <a:p>
            <a:pPr>
              <a:lnSpc>
                <a:spcPct val="90000"/>
              </a:lnSpc>
              <a:buFontTx/>
              <a:buNone/>
            </a:pPr>
            <a:r>
              <a:rPr lang="fa-IR" sz="1800" dirty="0" smtClean="0">
                <a:cs typeface="B Nazanin" pitchFamily="2" charset="-78"/>
              </a:rPr>
              <a:t>با وجودي</a:t>
            </a:r>
            <a:r>
              <a:rPr lang="en-US" sz="1800" dirty="0" smtClean="0">
                <a:cs typeface="B Nazanin" pitchFamily="2" charset="-78"/>
              </a:rPr>
              <a:t> </a:t>
            </a:r>
            <a:r>
              <a:rPr lang="fa-IR" sz="1800" dirty="0" smtClean="0">
                <a:cs typeface="B Nazanin" pitchFamily="2" charset="-78"/>
              </a:rPr>
              <a:t>كه گوشي</a:t>
            </a:r>
            <a:r>
              <a:rPr lang="en-US" sz="1800" dirty="0" smtClean="0">
                <a:cs typeface="B Nazanin" pitchFamily="2" charset="-78"/>
              </a:rPr>
              <a:t> </a:t>
            </a:r>
            <a:r>
              <a:rPr lang="fa-IR" sz="1800" dirty="0" smtClean="0">
                <a:cs typeface="B Nazanin" pitchFamily="2" charset="-78"/>
              </a:rPr>
              <a:t>هاي محافظ شنوايي تاثير خوبي در كاهش صدا دارند اما تاثير اين وسايل به وسيله چند فاكتور مي تواند تحت شعاع قرار بگيرد :</a:t>
            </a:r>
          </a:p>
          <a:p>
            <a:pPr>
              <a:lnSpc>
                <a:spcPct val="90000"/>
              </a:lnSpc>
              <a:buFontTx/>
              <a:buNone/>
            </a:pPr>
            <a:endParaRPr lang="fa-IR" sz="1800" dirty="0" smtClean="0">
              <a:cs typeface="B Nazanin" pitchFamily="2" charset="-78"/>
            </a:endParaRPr>
          </a:p>
          <a:p>
            <a:pPr marL="609600" indent="-609600">
              <a:lnSpc>
                <a:spcPct val="90000"/>
              </a:lnSpc>
              <a:buFontTx/>
              <a:buAutoNum type="arabicPeriod"/>
            </a:pPr>
            <a:r>
              <a:rPr lang="fa-IR" sz="1800" dirty="0" smtClean="0">
                <a:cs typeface="B Nazanin" pitchFamily="2" charset="-78"/>
              </a:rPr>
              <a:t> نشت هوا </a:t>
            </a:r>
            <a:r>
              <a:rPr lang="en-US" sz="1800" dirty="0" smtClean="0">
                <a:cs typeface="B Nazanin" pitchFamily="2" charset="-78"/>
              </a:rPr>
              <a:t>Air Leak</a:t>
            </a:r>
            <a:r>
              <a:rPr lang="fa-IR" sz="1800" dirty="0" smtClean="0">
                <a:cs typeface="B Nazanin" pitchFamily="2" charset="-78"/>
              </a:rPr>
              <a:t> ( عبور اصوات با فركانس پايين )</a:t>
            </a:r>
            <a:endParaRPr lang="en-US" sz="1800" dirty="0" smtClean="0">
              <a:cs typeface="B Nazanin" pitchFamily="2" charset="-78"/>
            </a:endParaRPr>
          </a:p>
          <a:p>
            <a:pPr marL="609600" indent="-609600">
              <a:lnSpc>
                <a:spcPct val="90000"/>
              </a:lnSpc>
              <a:buFontTx/>
              <a:buAutoNum type="arabicPeriod"/>
            </a:pPr>
            <a:endParaRPr lang="fa-IR" sz="1800" dirty="0" smtClean="0">
              <a:cs typeface="B Nazanin" pitchFamily="2" charset="-78"/>
            </a:endParaRPr>
          </a:p>
          <a:p>
            <a:pPr marL="609600" indent="-609600">
              <a:lnSpc>
                <a:spcPct val="90000"/>
              </a:lnSpc>
              <a:buFontTx/>
              <a:buAutoNum type="arabicPeriod"/>
            </a:pPr>
            <a:r>
              <a:rPr lang="fa-IR" sz="1800" dirty="0" smtClean="0">
                <a:cs typeface="B Nazanin" pitchFamily="2" charset="-78"/>
              </a:rPr>
              <a:t> نشت از طريق مواد </a:t>
            </a:r>
            <a:r>
              <a:rPr lang="en-US" sz="1800" dirty="0" smtClean="0">
                <a:cs typeface="B Nazanin" pitchFamily="2" charset="-78"/>
              </a:rPr>
              <a:t>Material leak</a:t>
            </a:r>
            <a:r>
              <a:rPr lang="fa-IR" sz="1800" dirty="0" smtClean="0">
                <a:cs typeface="B Nazanin" pitchFamily="2" charset="-78"/>
              </a:rPr>
              <a:t> ( عبور )</a:t>
            </a:r>
            <a:endParaRPr lang="en-US" sz="1800" dirty="0" smtClean="0">
              <a:cs typeface="B Nazanin" pitchFamily="2" charset="-78"/>
            </a:endParaRPr>
          </a:p>
          <a:p>
            <a:pPr marL="609600" indent="-609600">
              <a:lnSpc>
                <a:spcPct val="90000"/>
              </a:lnSpc>
              <a:buFontTx/>
              <a:buAutoNum type="arabicPeriod"/>
            </a:pPr>
            <a:endParaRPr lang="fa-IR" sz="1800" dirty="0" smtClean="0">
              <a:cs typeface="B Nazanin" pitchFamily="2" charset="-78"/>
            </a:endParaRPr>
          </a:p>
          <a:p>
            <a:pPr marL="609600" indent="-609600">
              <a:lnSpc>
                <a:spcPct val="90000"/>
              </a:lnSpc>
              <a:buFontTx/>
              <a:buAutoNum type="arabicPeriod"/>
            </a:pPr>
            <a:r>
              <a:rPr lang="fa-IR" sz="1800" dirty="0" smtClean="0">
                <a:cs typeface="B Nazanin" pitchFamily="2" charset="-78"/>
              </a:rPr>
              <a:t> ارتعاشات وسيله حفاظتي گوش </a:t>
            </a:r>
            <a:r>
              <a:rPr lang="en-US" sz="1800" dirty="0" smtClean="0">
                <a:cs typeface="B Nazanin" pitchFamily="2" charset="-78"/>
              </a:rPr>
              <a:t>Protector Vibration</a:t>
            </a:r>
          </a:p>
          <a:p>
            <a:pPr marL="609600" indent="-609600">
              <a:lnSpc>
                <a:spcPct val="90000"/>
              </a:lnSpc>
              <a:buFontTx/>
              <a:buAutoNum type="arabicPeriod"/>
            </a:pPr>
            <a:endParaRPr lang="en-US" sz="1800" dirty="0" smtClean="0">
              <a:cs typeface="B Nazanin" pitchFamily="2" charset="-78"/>
            </a:endParaRPr>
          </a:p>
          <a:p>
            <a:pPr marL="609600" indent="-609600">
              <a:lnSpc>
                <a:spcPct val="90000"/>
              </a:lnSpc>
              <a:buFontTx/>
              <a:buAutoNum type="arabicPeriod"/>
            </a:pPr>
            <a:r>
              <a:rPr lang="en-US" sz="1800" dirty="0" smtClean="0">
                <a:cs typeface="B Nazanin" pitchFamily="2" charset="-78"/>
              </a:rPr>
              <a:t> </a:t>
            </a:r>
            <a:r>
              <a:rPr lang="fa-IR" sz="1800" dirty="0" smtClean="0">
                <a:cs typeface="B Nazanin" pitchFamily="2" charset="-78"/>
              </a:rPr>
              <a:t>هدايت استخواني </a:t>
            </a:r>
            <a:r>
              <a:rPr lang="en-US" sz="1800" dirty="0" smtClean="0">
                <a:cs typeface="B Nazanin" pitchFamily="2" charset="-78"/>
              </a:rPr>
              <a:t> Bone &amp; Tissue</a:t>
            </a:r>
            <a:r>
              <a:rPr lang="en-US" sz="1800" dirty="0" smtClean="0">
                <a:solidFill>
                  <a:srgbClr val="66FF33"/>
                </a:solidFill>
                <a:cs typeface="B Nazanin" pitchFamily="2" charset="-78"/>
              </a:rPr>
              <a:t> </a:t>
            </a:r>
          </a:p>
          <a:p>
            <a:pPr>
              <a:lnSpc>
                <a:spcPct val="90000"/>
              </a:lnSpc>
              <a:buFontTx/>
              <a:buNone/>
            </a:pPr>
            <a:endParaRPr lang="en-US" sz="1800" b="1" dirty="0">
              <a:cs typeface="B Nazanin"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en-US" sz="1800" b="1" dirty="0"/>
          </a:p>
        </p:txBody>
      </p:sp>
      <p:graphicFrame>
        <p:nvGraphicFramePr>
          <p:cNvPr id="3" name="Group 4"/>
          <p:cNvGraphicFramePr>
            <a:graphicFrameLocks/>
          </p:cNvGraphicFramePr>
          <p:nvPr/>
        </p:nvGraphicFramePr>
        <p:xfrm>
          <a:off x="2571736" y="1643050"/>
          <a:ext cx="3429000" cy="4425696"/>
        </p:xfrm>
        <a:graphic>
          <a:graphicData uri="http://schemas.openxmlformats.org/drawingml/2006/table">
            <a:tbl>
              <a:tblPr/>
              <a:tblGrid>
                <a:gridCol w="1714500"/>
                <a:gridCol w="1714500"/>
              </a:tblGrid>
              <a:tr h="64928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400" b="0" i="0" u="none" strike="noStrike" cap="none" normalizeH="0" baseline="0" dirty="0" smtClean="0">
                          <a:ln>
                            <a:noFill/>
                          </a:ln>
                          <a:solidFill>
                            <a:srgbClr val="FF0000"/>
                          </a:solidFill>
                          <a:effectLst/>
                          <a:latin typeface="Arial" charset="0"/>
                          <a:cs typeface="Arial" charset="0"/>
                        </a:rPr>
                        <a:t>درصد زمان استفاده</a:t>
                      </a:r>
                      <a:endParaRPr kumimoji="0" lang="en-US" sz="2400" b="0" i="0" u="none" strike="noStrike" cap="none" normalizeH="0" baseline="0" dirty="0" smtClean="0">
                        <a:ln>
                          <a:noFill/>
                        </a:ln>
                        <a:solidFill>
                          <a:srgbClr val="FF0000"/>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400" b="0" i="0" u="none" strike="noStrike" cap="none" normalizeH="0" baseline="0" smtClean="0">
                          <a:ln>
                            <a:noFill/>
                          </a:ln>
                          <a:solidFill>
                            <a:srgbClr val="FF0000"/>
                          </a:solidFill>
                          <a:effectLst/>
                          <a:latin typeface="Arial" charset="0"/>
                          <a:cs typeface="Arial" charset="0"/>
                        </a:rPr>
                        <a:t>حداكثر حفاظت</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dB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6071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50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60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70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80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90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95</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99</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FF0000"/>
                          </a:solidFill>
                          <a:effectLst/>
                          <a:latin typeface="Arial" charset="0"/>
                          <a:cs typeface="Arial" charset="0"/>
                        </a:rPr>
                        <a:t>99.9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3</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4</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5</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7</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10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13</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20</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fa-IR" sz="1800" dirty="0" smtClean="0">
              <a:cs typeface="Zar" pitchFamily="2" charset="-78"/>
            </a:endParaRPr>
          </a:p>
          <a:p>
            <a:pPr algn="ctr">
              <a:lnSpc>
                <a:spcPct val="90000"/>
              </a:lnSpc>
              <a:buFontTx/>
              <a:buNone/>
            </a:pPr>
            <a:r>
              <a:rPr lang="ar-SA" sz="2800" b="1" dirty="0" smtClean="0">
                <a:solidFill>
                  <a:srgbClr val="FF0000"/>
                </a:solidFill>
                <a:cs typeface="Zar" pitchFamily="2" charset="-78"/>
              </a:rPr>
              <a:t>حفاظ </a:t>
            </a:r>
            <a:r>
              <a:rPr lang="fa-IR" sz="2800" b="1" dirty="0" smtClean="0">
                <a:solidFill>
                  <a:srgbClr val="FF0000"/>
                </a:solidFill>
                <a:cs typeface="Zar" pitchFamily="2" charset="-78"/>
              </a:rPr>
              <a:t>از </a:t>
            </a:r>
            <a:r>
              <a:rPr lang="ar-SA" sz="2800" b="1" dirty="0" smtClean="0">
                <a:solidFill>
                  <a:srgbClr val="FF0000"/>
                </a:solidFill>
                <a:cs typeface="Zar" pitchFamily="2" charset="-78"/>
              </a:rPr>
              <a:t>دستها</a:t>
            </a:r>
            <a:r>
              <a:rPr lang="en-US" sz="2800" b="1" dirty="0" smtClean="0">
                <a:solidFill>
                  <a:srgbClr val="FF0000"/>
                </a:solidFill>
                <a:cs typeface="Zar" pitchFamily="2" charset="-78"/>
              </a:rPr>
              <a:t> </a:t>
            </a:r>
            <a:endParaRPr lang="fa-IR" sz="2800" b="1" dirty="0" smtClean="0">
              <a:solidFill>
                <a:srgbClr val="FF0000"/>
              </a:solidFill>
              <a:cs typeface="Zar" pitchFamily="2" charset="-78"/>
            </a:endParaRPr>
          </a:p>
          <a:p>
            <a:pPr algn="ctr">
              <a:lnSpc>
                <a:spcPct val="90000"/>
              </a:lnSpc>
              <a:buFontTx/>
              <a:buNone/>
            </a:pPr>
            <a:endParaRPr lang="fa-IR" sz="2800" b="1" dirty="0" smtClean="0">
              <a:solidFill>
                <a:srgbClr val="FF0000"/>
              </a:solidFill>
              <a:cs typeface="Zar" pitchFamily="2" charset="-78"/>
            </a:endParaRPr>
          </a:p>
          <a:p>
            <a:pPr algn="just">
              <a:lnSpc>
                <a:spcPct val="90000"/>
              </a:lnSpc>
              <a:buNone/>
            </a:pPr>
            <a:r>
              <a:rPr lang="ar-SA" sz="2800" dirty="0" smtClean="0">
                <a:cs typeface="B Nazanin" pitchFamily="2" charset="-78"/>
              </a:rPr>
              <a:t>بر اين منظور دستكش</a:t>
            </a:r>
            <a:r>
              <a:rPr lang="fa-IR" sz="2800" dirty="0" smtClean="0">
                <a:cs typeface="B Nazanin" pitchFamily="2" charset="-78"/>
              </a:rPr>
              <a:t> </a:t>
            </a:r>
            <a:r>
              <a:rPr lang="ar-SA" sz="2800" dirty="0" smtClean="0">
                <a:cs typeface="B Nazanin" pitchFamily="2" charset="-78"/>
              </a:rPr>
              <a:t>هاي حفاظتي مختلفي ساخته مي شود كه هر يك جهت مقابله با يكي از خطرات مورداستفاده  قرار مي گيرد.</a:t>
            </a:r>
            <a:r>
              <a:rPr lang="en-US" sz="2800" dirty="0" smtClean="0">
                <a:cs typeface="B Nazanin" pitchFamily="2" charset="-78"/>
              </a:rPr>
              <a:t> </a:t>
            </a:r>
          </a:p>
          <a:p>
            <a:pPr algn="ctr">
              <a:lnSpc>
                <a:spcPct val="90000"/>
              </a:lnSpc>
              <a:buFontTx/>
              <a:buNone/>
            </a:pPr>
            <a:endParaRPr lang="en-US" sz="28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25000" lnSpcReduction="20000"/>
          </a:bodyPr>
          <a:lstStyle/>
          <a:p>
            <a:pPr algn="ctr" defTabSz="900113">
              <a:lnSpc>
                <a:spcPts val="2200"/>
              </a:lnSpc>
              <a:buNone/>
              <a:defRPr/>
            </a:pPr>
            <a:endParaRPr lang="en-US" sz="3600" i="1" u="sng" dirty="0" smtClean="0">
              <a:solidFill>
                <a:srgbClr val="0000FF"/>
              </a:solidFill>
              <a:cs typeface="B Nazanin" pitchFamily="2" charset="-78"/>
            </a:endParaRPr>
          </a:p>
          <a:p>
            <a:pPr algn="just" defTabSz="900113">
              <a:lnSpc>
                <a:spcPts val="2200"/>
              </a:lnSpc>
              <a:buNone/>
              <a:defRPr/>
            </a:pPr>
            <a:r>
              <a:rPr lang="fa-IR" sz="12800" b="1" dirty="0" smtClean="0">
                <a:solidFill>
                  <a:srgbClr val="FF0000"/>
                </a:solidFill>
                <a:cs typeface="B Nazanin" pitchFamily="2" charset="-78"/>
              </a:rPr>
              <a:t>تعریف خطر</a:t>
            </a:r>
          </a:p>
          <a:p>
            <a:pPr algn="just">
              <a:buNone/>
            </a:pPr>
            <a:r>
              <a:rPr lang="fa-IR" sz="12800" dirty="0" smtClean="0">
                <a:cs typeface="B Nazanin" pitchFamily="2" charset="-78"/>
              </a:rPr>
              <a:t> </a:t>
            </a:r>
          </a:p>
          <a:p>
            <a:pPr algn="just">
              <a:buNone/>
            </a:pPr>
            <a:r>
              <a:rPr lang="fa-IR" sz="12800" dirty="0" smtClean="0">
                <a:cs typeface="B Nazanin" pitchFamily="2" charset="-78"/>
              </a:rPr>
              <a:t>خطر شرایط یا اعمال بالقوه ناایمنی است که می تواند منجر به آسیب، بیماری یا مرگ فرد شده و یا به اموال و تجهیزات و محیط زیست صدمه وارد نماید. </a:t>
            </a:r>
          </a:p>
          <a:p>
            <a:pPr algn="just" defTabSz="900113">
              <a:lnSpc>
                <a:spcPts val="2200"/>
              </a:lnSpc>
              <a:buClr>
                <a:srgbClr val="FF0000"/>
              </a:buClr>
              <a:buFont typeface="Wingdings" pitchFamily="2" charset="2"/>
              <a:buChar char="ü"/>
              <a:defRPr/>
            </a:pPr>
            <a:endParaRPr lang="en-US" sz="12800" dirty="0" smtClean="0">
              <a:cs typeface="B Nazanin" pitchFamily="2" charset="-78"/>
            </a:endParaRPr>
          </a:p>
          <a:p>
            <a:pPr algn="just" defTabSz="900113" rtl="0">
              <a:lnSpc>
                <a:spcPts val="2200"/>
              </a:lnSpc>
              <a:buNone/>
              <a:defRPr/>
            </a:pPr>
            <a:endParaRPr lang="en-US" sz="12800"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l" defTabSz="900113" rtl="0">
              <a:lnSpc>
                <a:spcPts val="2200"/>
              </a:lnSpc>
              <a:buNone/>
              <a:defRPr/>
            </a:pPr>
            <a:endParaRPr lang="en-US" sz="3600" b="1" dirty="0" smtClean="0">
              <a:cs typeface="B Nazanin" pitchFamily="2" charset="-78"/>
            </a:endParaRPr>
          </a:p>
          <a:p>
            <a:pPr algn="l" defTabSz="900113" rtl="0">
              <a:lnSpc>
                <a:spcPts val="2200"/>
              </a:lnSpc>
              <a:buNone/>
              <a:defRPr/>
            </a:pPr>
            <a:r>
              <a:rPr lang="en-US" sz="3600" b="1" i="1" dirty="0" smtClean="0">
                <a:cs typeface="B Nazanin" pitchFamily="2" charset="-78"/>
              </a:rPr>
              <a:t> </a:t>
            </a:r>
            <a:endParaRPr lang="fa-IR" sz="3600" b="1" i="1" dirty="0" smtClean="0">
              <a:cs typeface="B Nazanin" pitchFamily="2" charset="-78"/>
            </a:endParaRPr>
          </a:p>
          <a:p>
            <a:pPr algn="l" defTabSz="900113" rtl="0">
              <a:lnSpc>
                <a:spcPts val="2200"/>
              </a:lnSpc>
              <a:buNone/>
              <a:defRPr/>
            </a:pPr>
            <a:endParaRPr lang="en-US" sz="3600" b="1" i="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ctr" defTabSz="900113" rtl="0">
              <a:lnSpc>
                <a:spcPts val="2200"/>
              </a:lnSpc>
              <a:buNone/>
              <a:defRPr/>
            </a:pPr>
            <a:endParaRPr lang="en-US" sz="3600" i="1" u="sng" dirty="0" smtClean="0">
              <a:solidFill>
                <a:srgbClr val="0000FF"/>
              </a:solidFill>
              <a:cs typeface="B Nazanin" pitchFamily="2" charset="-78"/>
            </a:endParaRPr>
          </a:p>
          <a:p>
            <a:pPr algn="ctr" defTabSz="900113">
              <a:lnSpc>
                <a:spcPts val="2200"/>
              </a:lnSpc>
              <a:buNone/>
              <a:defRPr/>
            </a:pPr>
            <a:endParaRPr lang="fa-IR" sz="5400" i="1" u="sng" dirty="0" smtClean="0">
              <a:solidFill>
                <a:srgbClr val="0000FF"/>
              </a:solidFill>
              <a:cs typeface="B Nazanin" pitchFamily="2" charset="-78"/>
            </a:endParaRPr>
          </a:p>
          <a:p>
            <a:pPr algn="l" defTabSz="900113">
              <a:lnSpc>
                <a:spcPts val="2200"/>
              </a:lnSpc>
              <a:buNone/>
              <a:defRPr/>
            </a:pPr>
            <a:endParaRPr lang="fa-IR" sz="5400" i="1" u="sng" dirty="0">
              <a:solidFill>
                <a:srgbClr val="0000FF"/>
              </a:solidFill>
              <a:cs typeface="B Nazanin" pitchFamily="2" charset="-78"/>
            </a:endParaRPr>
          </a:p>
          <a:p>
            <a:pPr algn="ctr" defTabSz="900113">
              <a:lnSpc>
                <a:spcPts val="2200"/>
              </a:lnSpc>
              <a:buNone/>
              <a:defRPr/>
            </a:pPr>
            <a:endParaRPr lang="en-GB" sz="5400" i="1" u="sng"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a:buNone/>
            </a:pPr>
            <a:endParaRPr lang="fa-IR"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Rot="1" noChangeArrowheads="1"/>
          </p:cNvSpPr>
          <p:nvPr>
            <p:ph type="body" idx="1"/>
          </p:nvPr>
        </p:nvSpPr>
        <p:spPr/>
        <p:txBody>
          <a:bodyPr>
            <a:normAutofit fontScale="92500" lnSpcReduction="10000"/>
          </a:bodyPr>
          <a:lstStyle/>
          <a:p>
            <a:pPr algn="just">
              <a:lnSpc>
                <a:spcPct val="190000"/>
              </a:lnSpc>
              <a:buNone/>
            </a:pPr>
            <a:r>
              <a:rPr lang="ar-SA" dirty="0" smtClean="0">
                <a:solidFill>
                  <a:srgbClr val="FF0000"/>
                </a:solidFill>
                <a:cs typeface="B Nazanin" pitchFamily="2" charset="-78"/>
              </a:rPr>
              <a:t>دستكش</a:t>
            </a:r>
            <a:r>
              <a:rPr lang="fa-IR" dirty="0" smtClean="0">
                <a:solidFill>
                  <a:srgbClr val="FF0000"/>
                </a:solidFill>
                <a:cs typeface="B Nazanin" pitchFamily="2" charset="-78"/>
              </a:rPr>
              <a:t> </a:t>
            </a:r>
            <a:r>
              <a:rPr lang="ar-SA" dirty="0" smtClean="0">
                <a:solidFill>
                  <a:srgbClr val="FF0000"/>
                </a:solidFill>
                <a:cs typeface="B Nazanin" pitchFamily="2" charset="-78"/>
              </a:rPr>
              <a:t>هاي مقاوم در برابر خطرات مكانيك</a:t>
            </a:r>
            <a:r>
              <a:rPr lang="fa-IR" dirty="0" smtClean="0">
                <a:solidFill>
                  <a:srgbClr val="FF0000"/>
                </a:solidFill>
                <a:cs typeface="B Nazanin" pitchFamily="2" charset="-78"/>
              </a:rPr>
              <a:t>ی </a:t>
            </a:r>
          </a:p>
          <a:p>
            <a:pPr algn="just">
              <a:lnSpc>
                <a:spcPct val="190000"/>
              </a:lnSpc>
              <a:buNone/>
            </a:pPr>
            <a:r>
              <a:rPr lang="ar-SA" dirty="0" smtClean="0">
                <a:cs typeface="B Nazanin" pitchFamily="2" charset="-78"/>
              </a:rPr>
              <a:t>به </a:t>
            </a:r>
            <a:r>
              <a:rPr lang="ar-SA" dirty="0">
                <a:cs typeface="B Nazanin" pitchFamily="2" charset="-78"/>
              </a:rPr>
              <a:t>طور كلي مواردي كه در اين دستكشها جهت محافظت دست در برابر خطرات مكانيكي از قبيل سايش، برش،‌پاره </a:t>
            </a:r>
            <a:r>
              <a:rPr lang="ar-SA" dirty="0" smtClean="0">
                <a:cs typeface="B Nazanin" pitchFamily="2" charset="-78"/>
              </a:rPr>
              <a:t>شدن،‌</a:t>
            </a:r>
            <a:r>
              <a:rPr lang="fa-IR" dirty="0" smtClean="0">
                <a:cs typeface="B Nazanin" pitchFamily="2" charset="-78"/>
              </a:rPr>
              <a:t> </a:t>
            </a:r>
            <a:r>
              <a:rPr lang="ar-SA" dirty="0" smtClean="0">
                <a:cs typeface="B Nazanin" pitchFamily="2" charset="-78"/>
              </a:rPr>
              <a:t>سوراخ </a:t>
            </a:r>
            <a:r>
              <a:rPr lang="ar-SA" dirty="0">
                <a:cs typeface="B Nazanin" pitchFamily="2" charset="-78"/>
              </a:rPr>
              <a:t>شدن و </a:t>
            </a:r>
            <a:r>
              <a:rPr lang="en-US" dirty="0">
                <a:cs typeface="B Nazanin" pitchFamily="2" charset="-78"/>
              </a:rPr>
              <a:t>…</a:t>
            </a:r>
            <a:r>
              <a:rPr lang="ar-SA" dirty="0">
                <a:cs typeface="B Nazanin" pitchFamily="2" charset="-78"/>
              </a:rPr>
              <a:t> استفاده مي شود از لايه هاي ريز چرم موجود در دباغي </a:t>
            </a:r>
            <a:r>
              <a:rPr lang="ar-SA" dirty="0">
                <a:solidFill>
                  <a:srgbClr val="FF00FF"/>
                </a:solidFill>
                <a:cs typeface="B Nazanin" pitchFamily="2" charset="-78"/>
              </a:rPr>
              <a:t>(</a:t>
            </a:r>
            <a:r>
              <a:rPr lang="ar-SA" b="1" i="1" u="sng" dirty="0">
                <a:solidFill>
                  <a:srgbClr val="FF00FF"/>
                </a:solidFill>
                <a:cs typeface="B Nazanin" pitchFamily="2" charset="-78"/>
              </a:rPr>
              <a:t>اشبالت، جير</a:t>
            </a:r>
            <a:r>
              <a:rPr lang="ar-SA" dirty="0">
                <a:solidFill>
                  <a:srgbClr val="FF00FF"/>
                </a:solidFill>
                <a:cs typeface="B Nazanin" pitchFamily="2" charset="-78"/>
              </a:rPr>
              <a:t>)</a:t>
            </a:r>
            <a:r>
              <a:rPr lang="ar-SA" dirty="0">
                <a:cs typeface="B Nazanin" pitchFamily="2" charset="-78"/>
              </a:rPr>
              <a:t> مي باشد.</a:t>
            </a:r>
            <a:endParaRPr lang="en-US" dirty="0">
              <a:cs typeface="B Nazanin"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Rot="1" noChangeArrowheads="1"/>
          </p:cNvSpPr>
          <p:nvPr>
            <p:ph type="body" idx="1"/>
          </p:nvPr>
        </p:nvSpPr>
        <p:spPr/>
        <p:txBody>
          <a:bodyPr>
            <a:normAutofit/>
          </a:bodyPr>
          <a:lstStyle/>
          <a:p>
            <a:pPr>
              <a:lnSpc>
                <a:spcPct val="180000"/>
              </a:lnSpc>
              <a:buNone/>
            </a:pPr>
            <a:r>
              <a:rPr lang="ar-SA" dirty="0" smtClean="0">
                <a:solidFill>
                  <a:srgbClr val="FF0000"/>
                </a:solidFill>
                <a:cs typeface="Zar" pitchFamily="2" charset="-78"/>
              </a:rPr>
              <a:t>خطر بريده شدن، سايش، پاره شدن، سوراخ شدن</a:t>
            </a:r>
            <a:endParaRPr lang="fa-IR" dirty="0" smtClean="0">
              <a:cs typeface="Zar" pitchFamily="2" charset="-78"/>
            </a:endParaRPr>
          </a:p>
          <a:p>
            <a:pPr>
              <a:lnSpc>
                <a:spcPct val="180000"/>
              </a:lnSpc>
            </a:pPr>
            <a:r>
              <a:rPr lang="ar-SA" dirty="0" smtClean="0">
                <a:cs typeface="Zar" pitchFamily="2" charset="-78"/>
              </a:rPr>
              <a:t>بهترين </a:t>
            </a:r>
            <a:r>
              <a:rPr lang="ar-SA" dirty="0">
                <a:cs typeface="Zar" pitchFamily="2" charset="-78"/>
              </a:rPr>
              <a:t>ماده </a:t>
            </a:r>
            <a:r>
              <a:rPr lang="ar-SA" dirty="0">
                <a:solidFill>
                  <a:srgbClr val="FF00FF"/>
                </a:solidFill>
                <a:cs typeface="Zar" pitchFamily="2" charset="-78"/>
              </a:rPr>
              <a:t>اشبالت </a:t>
            </a:r>
            <a:r>
              <a:rPr lang="ar-SA" dirty="0">
                <a:cs typeface="Zar" pitchFamily="2" charset="-78"/>
              </a:rPr>
              <a:t>است.</a:t>
            </a:r>
          </a:p>
          <a:p>
            <a:pPr>
              <a:lnSpc>
                <a:spcPct val="180000"/>
              </a:lnSpc>
              <a:buFont typeface="Wingdings" pitchFamily="2" charset="2"/>
              <a:buNone/>
            </a:pPr>
            <a:r>
              <a:rPr lang="ar-SA" dirty="0">
                <a:cs typeface="Zar" pitchFamily="2" charset="-78"/>
              </a:rPr>
              <a:t>در جوشكاري از دستكش تمام اشبالت تحت عنوان دستكش جوشكاري استفاده مي باشد. طول دستكش ها </a:t>
            </a:r>
            <a:r>
              <a:rPr lang="en-US" dirty="0" smtClean="0">
                <a:cs typeface="Zar" pitchFamily="2" charset="-78"/>
              </a:rPr>
              <a:t>60</a:t>
            </a:r>
            <a:r>
              <a:rPr lang="en-US" dirty="0">
                <a:cs typeface="Zar" pitchFamily="2" charset="-78"/>
              </a:rPr>
              <a:t>, 40, 35, 30 cm</a:t>
            </a:r>
            <a:r>
              <a:rPr lang="ar-SA" dirty="0">
                <a:cs typeface="Zar" pitchFamily="2" charset="-78"/>
              </a:rPr>
              <a:t> مي </a:t>
            </a:r>
            <a:r>
              <a:rPr lang="ar-SA" dirty="0" smtClean="0">
                <a:cs typeface="Zar" pitchFamily="2" charset="-78"/>
              </a:rPr>
              <a:t>باشند</a:t>
            </a:r>
            <a:r>
              <a:rPr lang="fa-IR" dirty="0" smtClean="0">
                <a:cs typeface="Zar" pitchFamily="2" charset="-78"/>
              </a:rPr>
              <a:t>.</a:t>
            </a:r>
            <a:endParaRPr lang="en-US" dirty="0">
              <a:cs typeface="Zar" pitchFamily="2" charset="-7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Rot="1" noChangeArrowheads="1"/>
          </p:cNvSpPr>
          <p:nvPr>
            <p:ph type="body" idx="1"/>
          </p:nvPr>
        </p:nvSpPr>
        <p:spPr/>
        <p:txBody>
          <a:bodyPr>
            <a:normAutofit/>
          </a:bodyPr>
          <a:lstStyle/>
          <a:p>
            <a:pPr>
              <a:lnSpc>
                <a:spcPct val="110000"/>
              </a:lnSpc>
              <a:buFont typeface="Wingdings" pitchFamily="2" charset="2"/>
              <a:buNone/>
            </a:pPr>
            <a:r>
              <a:rPr lang="ar-SA" dirty="0" smtClean="0">
                <a:cs typeface="B Nazanin" pitchFamily="2" charset="-78"/>
              </a:rPr>
              <a:t>دستكش هاي مقاوم در برابر مواد شيميايي</a:t>
            </a:r>
            <a:endParaRPr lang="fa-IR" dirty="0" smtClean="0">
              <a:cs typeface="B Nazanin" pitchFamily="2" charset="-78"/>
            </a:endParaRPr>
          </a:p>
          <a:p>
            <a:pPr>
              <a:lnSpc>
                <a:spcPct val="110000"/>
              </a:lnSpc>
              <a:buFont typeface="Wingdings" pitchFamily="2" charset="2"/>
              <a:buNone/>
            </a:pPr>
            <a:r>
              <a:rPr lang="ar-SA" dirty="0" smtClean="0">
                <a:cs typeface="B Nazanin" pitchFamily="2" charset="-78"/>
              </a:rPr>
              <a:t>اين دستكش</a:t>
            </a:r>
            <a:r>
              <a:rPr lang="fa-IR" dirty="0" smtClean="0">
                <a:cs typeface="B Nazanin" pitchFamily="2" charset="-78"/>
              </a:rPr>
              <a:t> </a:t>
            </a:r>
            <a:r>
              <a:rPr lang="ar-SA" dirty="0" smtClean="0">
                <a:cs typeface="B Nazanin" pitchFamily="2" charset="-78"/>
              </a:rPr>
              <a:t>هاي </a:t>
            </a:r>
            <a:r>
              <a:rPr lang="ar-SA" dirty="0">
                <a:cs typeface="B Nazanin" pitchFamily="2" charset="-78"/>
              </a:rPr>
              <a:t>از مواد زير ساخته مي شوند:</a:t>
            </a:r>
            <a:r>
              <a:rPr lang="en-US" dirty="0">
                <a:cs typeface="B Nazanin" pitchFamily="2" charset="-78"/>
              </a:rPr>
              <a:t> </a:t>
            </a:r>
          </a:p>
          <a:p>
            <a:pPr algn="just">
              <a:lnSpc>
                <a:spcPct val="110000"/>
              </a:lnSpc>
              <a:buFont typeface="Wingdings" pitchFamily="2" charset="2"/>
              <a:buNone/>
            </a:pPr>
            <a:r>
              <a:rPr lang="ar-SA" sz="4000" b="1" u="sng" dirty="0">
                <a:solidFill>
                  <a:srgbClr val="FF00FF"/>
                </a:solidFill>
                <a:cs typeface="B Nazanin" pitchFamily="2" charset="-78"/>
              </a:rPr>
              <a:t>لاتكس</a:t>
            </a:r>
            <a:r>
              <a:rPr lang="ar-SA" b="1" dirty="0">
                <a:solidFill>
                  <a:srgbClr val="FF00FF"/>
                </a:solidFill>
                <a:cs typeface="B Nazanin" pitchFamily="2" charset="-78"/>
              </a:rPr>
              <a:t>:</a:t>
            </a:r>
            <a:r>
              <a:rPr lang="ar-SA" dirty="0">
                <a:cs typeface="B Nazanin" pitchFamily="2" charset="-78"/>
              </a:rPr>
              <a:t> از تركيبات مصنوعي و طبيعي لاستيك ساخته مي شود. </a:t>
            </a:r>
            <a:r>
              <a:rPr lang="ar-SA" dirty="0" smtClean="0">
                <a:cs typeface="B Nazanin" pitchFamily="2" charset="-78"/>
              </a:rPr>
              <a:t>از </a:t>
            </a:r>
            <a:r>
              <a:rPr lang="ar-SA" dirty="0">
                <a:cs typeface="B Nazanin" pitchFamily="2" charset="-78"/>
              </a:rPr>
              <a:t>دستكش لاتكس براي محافظت دست در مقابل اسيد، قليا، نمكها، </a:t>
            </a:r>
            <a:r>
              <a:rPr lang="ar-SA" dirty="0" smtClean="0">
                <a:cs typeface="B Nazanin" pitchFamily="2" charset="-78"/>
              </a:rPr>
              <a:t>در </a:t>
            </a:r>
            <a:r>
              <a:rPr lang="ar-SA" dirty="0">
                <a:cs typeface="B Nazanin" pitchFamily="2" charset="-78"/>
              </a:rPr>
              <a:t>هنگام كار با تجهيزات آزمايشگاهي، مواد غذايي، وسايل برقي و الكترونيكي استفاده مي كنند.</a:t>
            </a:r>
            <a:endParaRPr lang="fa-IR" dirty="0">
              <a:cs typeface="B Nazanin" pitchFamily="2" charset="-78"/>
            </a:endParaRPr>
          </a:p>
          <a:p>
            <a:endParaRPr lang="en-US" dirty="0">
              <a:cs typeface="B Nazanin"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Rot="1" noChangeArrowheads="1"/>
          </p:cNvSpPr>
          <p:nvPr>
            <p:ph type="body" idx="1"/>
          </p:nvPr>
        </p:nvSpPr>
        <p:spPr/>
        <p:txBody>
          <a:bodyPr>
            <a:normAutofit/>
          </a:bodyPr>
          <a:lstStyle/>
          <a:p>
            <a:pPr>
              <a:buNone/>
            </a:pPr>
            <a:r>
              <a:rPr lang="fa-IR" sz="4000" dirty="0" smtClean="0">
                <a:solidFill>
                  <a:srgbClr val="FF0000"/>
                </a:solidFill>
                <a:cs typeface="Zar" pitchFamily="2" charset="-78"/>
              </a:rPr>
              <a:t>دستكش براي مواد </a:t>
            </a:r>
            <a:r>
              <a:rPr lang="ar-SA" sz="4000" dirty="0" smtClean="0">
                <a:solidFill>
                  <a:srgbClr val="FF0000"/>
                </a:solidFill>
                <a:cs typeface="Zar" pitchFamily="2" charset="-78"/>
              </a:rPr>
              <a:t>خورنده و حلالها</a:t>
            </a:r>
            <a:endParaRPr lang="en-US" sz="4000" dirty="0" smtClean="0">
              <a:solidFill>
                <a:srgbClr val="FF0000"/>
              </a:solidFill>
              <a:cs typeface="Zar" pitchFamily="2" charset="-78"/>
            </a:endParaRPr>
          </a:p>
          <a:p>
            <a:pPr algn="just"/>
            <a:r>
              <a:rPr lang="ar-SA" sz="4000" b="1" dirty="0" smtClean="0">
                <a:solidFill>
                  <a:srgbClr val="FF00FF"/>
                </a:solidFill>
                <a:cs typeface="Zar" pitchFamily="2" charset="-78"/>
              </a:rPr>
              <a:t>نئوپرن</a:t>
            </a:r>
            <a:r>
              <a:rPr lang="ar-SA" b="1" dirty="0">
                <a:solidFill>
                  <a:srgbClr val="FF00FF"/>
                </a:solidFill>
                <a:cs typeface="Zar" pitchFamily="2" charset="-78"/>
              </a:rPr>
              <a:t>:</a:t>
            </a:r>
            <a:r>
              <a:rPr lang="ar-SA" dirty="0">
                <a:cs typeface="Zar" pitchFamily="2" charset="-78"/>
              </a:rPr>
              <a:t> اين ماده در مقابل مواد خورنده و حلالها داراي مقاومت خوبي مي باشد. گاهي اوقات آستردار و گاهي بدون آستر ساخته مي شود. اين دستكشها براي حفاظت پوست در مقابل روغن ها، اسيدها، الكل ها، جوهرها، مواد با خصوصيت برودتي، كتونها، چربيها با ويسكوزيته بالا (گريس)، پاك كننده ها و شوينده ها،</a:t>
            </a:r>
            <a:r>
              <a:rPr lang="ar-SA" dirty="0"/>
              <a:t>‌</a:t>
            </a:r>
            <a:r>
              <a:rPr lang="ar-SA" dirty="0">
                <a:cs typeface="Zar" pitchFamily="2" charset="-78"/>
              </a:rPr>
              <a:t>در </a:t>
            </a:r>
            <a:r>
              <a:rPr lang="ar-SA" dirty="0" smtClean="0">
                <a:cs typeface="Zar" pitchFamily="2" charset="-78"/>
              </a:rPr>
              <a:t>فرآينده</a:t>
            </a:r>
            <a:r>
              <a:rPr lang="fa-IR" dirty="0" smtClean="0">
                <a:cs typeface="Zar" pitchFamily="2" charset="-78"/>
              </a:rPr>
              <a:t>ا</a:t>
            </a:r>
            <a:r>
              <a:rPr lang="ar-SA" dirty="0" smtClean="0">
                <a:cs typeface="Zar" pitchFamily="2" charset="-78"/>
              </a:rPr>
              <a:t>ي </a:t>
            </a:r>
            <a:r>
              <a:rPr lang="ar-SA" dirty="0">
                <a:cs typeface="Zar" pitchFamily="2" charset="-78"/>
              </a:rPr>
              <a:t>پتروشيمي، عمليات چربي زدايي، پالايشگاهها، مواد شيميايي، رنگ پاشي،رنگ بري، ظرف شويي ها كارگاهي استفاده مي شود.</a:t>
            </a:r>
            <a:endParaRPr lang="en-US" dirty="0">
              <a:cs typeface="Za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Rot="1" noChangeArrowheads="1"/>
          </p:cNvSpPr>
          <p:nvPr>
            <p:ph type="body" idx="1"/>
          </p:nvPr>
        </p:nvSpPr>
        <p:spPr/>
        <p:txBody>
          <a:bodyPr/>
          <a:lstStyle/>
          <a:p>
            <a:pPr algn="just"/>
            <a:r>
              <a:rPr lang="ar-SA" b="1" dirty="0">
                <a:solidFill>
                  <a:srgbClr val="FF00FF"/>
                </a:solidFill>
                <a:cs typeface="B Nazanin" pitchFamily="2" charset="-78"/>
              </a:rPr>
              <a:t>نيتريل (دستكش ضد حلال):</a:t>
            </a:r>
            <a:r>
              <a:rPr lang="ar-SA" dirty="0">
                <a:cs typeface="B Nazanin" pitchFamily="2" charset="-78"/>
              </a:rPr>
              <a:t> نيتريل يك لاستيك مصنوعي است كه اسم اختصاصي آن </a:t>
            </a:r>
            <a:r>
              <a:rPr lang="en-US" dirty="0">
                <a:cs typeface="B Nazanin" pitchFamily="2" charset="-78"/>
              </a:rPr>
              <a:t>NBR</a:t>
            </a:r>
            <a:r>
              <a:rPr lang="ar-SA" dirty="0">
                <a:cs typeface="B Nazanin" pitchFamily="2" charset="-78"/>
              </a:rPr>
              <a:t> (آكري نيتريل بوتادي ان) مي باشد. دستكش نيتريلي اولويت مناسبي براي جلوگيري از سوراخ و برش و سايش مي باشد. </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Rot="1" noChangeArrowheads="1"/>
          </p:cNvSpPr>
          <p:nvPr>
            <p:ph type="body" idx="1"/>
          </p:nvPr>
        </p:nvSpPr>
        <p:spPr/>
        <p:txBody>
          <a:bodyPr/>
          <a:lstStyle/>
          <a:p>
            <a:pPr algn="just">
              <a:lnSpc>
                <a:spcPct val="90000"/>
              </a:lnSpc>
            </a:pPr>
            <a:r>
              <a:rPr lang="ar-SA" sz="3600" b="1" dirty="0">
                <a:solidFill>
                  <a:srgbClr val="FF00FF"/>
                </a:solidFill>
                <a:cs typeface="Zar" pitchFamily="2" charset="-78"/>
              </a:rPr>
              <a:t>وينيل </a:t>
            </a:r>
            <a:r>
              <a:rPr lang="en-US" sz="3600" b="1" dirty="0">
                <a:solidFill>
                  <a:srgbClr val="FF00FF"/>
                </a:solidFill>
                <a:cs typeface="Zar" pitchFamily="2" charset="-78"/>
              </a:rPr>
              <a:t>(P.V.C</a:t>
            </a:r>
            <a:r>
              <a:rPr lang="en-US" b="1" dirty="0">
                <a:solidFill>
                  <a:srgbClr val="FF00FF"/>
                </a:solidFill>
                <a:cs typeface="Zar" pitchFamily="2" charset="-78"/>
              </a:rPr>
              <a:t>)</a:t>
            </a:r>
            <a:r>
              <a:rPr lang="ar-SA" b="1" dirty="0">
                <a:cs typeface="Zar" pitchFamily="2" charset="-78"/>
              </a:rPr>
              <a:t>:</a:t>
            </a:r>
            <a:r>
              <a:rPr lang="ar-SA" dirty="0">
                <a:cs typeface="Zar" pitchFamily="2" charset="-78"/>
              </a:rPr>
              <a:t> نوع </a:t>
            </a:r>
            <a:r>
              <a:rPr lang="en-US" dirty="0">
                <a:cs typeface="Zar" pitchFamily="2" charset="-78"/>
              </a:rPr>
              <a:t>P.V.C</a:t>
            </a:r>
            <a:r>
              <a:rPr lang="ar-SA" dirty="0">
                <a:cs typeface="Zar" pitchFamily="2" charset="-78"/>
              </a:rPr>
              <a:t> آن داراي كاربرد بيشتري است. اين نوع دستكش در رنگهاي مشخصي جهت تشخيص بهتر ساخته مي شوند. متداول ترين رنگهاي موجود رنگ </a:t>
            </a:r>
            <a:r>
              <a:rPr lang="ar-SA" dirty="0" smtClean="0">
                <a:cs typeface="Zar" pitchFamily="2" charset="-78"/>
              </a:rPr>
              <a:t>قرمز</a:t>
            </a:r>
            <a:r>
              <a:rPr lang="ar-SA" dirty="0" smtClean="0"/>
              <a:t>‌</a:t>
            </a:r>
            <a:r>
              <a:rPr lang="ar-SA" dirty="0" smtClean="0">
                <a:cs typeface="Zar" pitchFamily="2" charset="-78"/>
              </a:rPr>
              <a:t>آبي نفتي</a:t>
            </a:r>
            <a:r>
              <a:rPr lang="fa-IR" dirty="0" smtClean="0">
                <a:cs typeface="Zar" pitchFamily="2" charset="-78"/>
              </a:rPr>
              <a:t> </a:t>
            </a:r>
            <a:r>
              <a:rPr lang="ar-SA" dirty="0" smtClean="0">
                <a:cs typeface="Zar" pitchFamily="2" charset="-78"/>
              </a:rPr>
              <a:t>و </a:t>
            </a:r>
            <a:r>
              <a:rPr lang="ar-SA" dirty="0">
                <a:cs typeface="Zar" pitchFamily="2" charset="-78"/>
              </a:rPr>
              <a:t>سبز مي باشد. اين دستكشها از جنس پلاستيك مي باشند كه در برابر </a:t>
            </a:r>
            <a:r>
              <a:rPr lang="ar-SA" dirty="0" smtClean="0">
                <a:cs typeface="Zar" pitchFamily="2" charset="-78"/>
              </a:rPr>
              <a:t>اسيده</a:t>
            </a:r>
            <a:r>
              <a:rPr lang="fa-IR" dirty="0" smtClean="0">
                <a:cs typeface="Zar" pitchFamily="2" charset="-78"/>
              </a:rPr>
              <a:t>ا</a:t>
            </a:r>
            <a:r>
              <a:rPr lang="ar-SA" dirty="0" smtClean="0">
                <a:cs typeface="Zar" pitchFamily="2" charset="-78"/>
              </a:rPr>
              <a:t>، </a:t>
            </a:r>
            <a:r>
              <a:rPr lang="ar-SA" dirty="0">
                <a:cs typeface="Zar" pitchFamily="2" charset="-78"/>
              </a:rPr>
              <a:t>قلياها و الكلها مقاومت خوبي دارند ولي دربرابر حلالها مقاومت ندارند. دستكشهاي وينيلي جايگزين خوبي از نظر اقتصادي براي دستكشهاي لاتكس مي باشند. بهترين ماده براي مقابله با اسيد و قليا،</a:t>
            </a:r>
            <a:r>
              <a:rPr lang="ar-SA" dirty="0"/>
              <a:t>‌</a:t>
            </a:r>
            <a:r>
              <a:rPr lang="ar-SA" dirty="0">
                <a:cs typeface="Zar" pitchFamily="2" charset="-78"/>
              </a:rPr>
              <a:t> </a:t>
            </a:r>
            <a:r>
              <a:rPr lang="en-US" dirty="0">
                <a:cs typeface="Zar" pitchFamily="2" charset="-78"/>
              </a:rPr>
              <a:t>PVC</a:t>
            </a:r>
            <a:r>
              <a:rPr lang="ar-SA" dirty="0">
                <a:cs typeface="Zar" pitchFamily="2" charset="-78"/>
              </a:rPr>
              <a:t> است.</a:t>
            </a:r>
            <a:endParaRPr lang="en-US" dirty="0">
              <a:cs typeface="Za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a:lnSpc>
                <a:spcPct val="90000"/>
              </a:lnSpc>
              <a:buFontTx/>
              <a:buNone/>
            </a:pPr>
            <a:endParaRPr lang="en-US" sz="1800" b="1" dirty="0"/>
          </a:p>
        </p:txBody>
      </p:sp>
      <p:graphicFrame>
        <p:nvGraphicFramePr>
          <p:cNvPr id="3" name="Group 518"/>
          <p:cNvGraphicFramePr>
            <a:graphicFrameLocks/>
          </p:cNvGraphicFramePr>
          <p:nvPr/>
        </p:nvGraphicFramePr>
        <p:xfrm>
          <a:off x="457200" y="1600200"/>
          <a:ext cx="8229600" cy="4525966"/>
        </p:xfrm>
        <a:graphic>
          <a:graphicData uri="http://schemas.openxmlformats.org/drawingml/2006/table">
            <a:tbl>
              <a:tblPr rtl="1"/>
              <a:tblGrid>
                <a:gridCol w="974725"/>
                <a:gridCol w="1011237"/>
                <a:gridCol w="987425"/>
                <a:gridCol w="944563"/>
                <a:gridCol w="960437"/>
                <a:gridCol w="1000125"/>
                <a:gridCol w="958850"/>
                <a:gridCol w="1392238"/>
              </a:tblGrid>
              <a:tr h="490538">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dirty="0" smtClean="0">
                          <a:ln>
                            <a:noFill/>
                          </a:ln>
                          <a:solidFill>
                            <a:srgbClr val="000080"/>
                          </a:solidFill>
                          <a:effectLst/>
                          <a:latin typeface="Times New Roman" pitchFamily="18" charset="0"/>
                          <a:ea typeface="Times New Roman" pitchFamily="18" charset="0"/>
                          <a:cs typeface="B Titr" pitchFamily="2" charset="-78"/>
                        </a:rPr>
                        <a:t>نوع ماده شيميايي</a:t>
                      </a:r>
                      <a:endParaRPr kumimoji="0" lang="fa-IR" sz="1800" b="0" i="0" u="none" strike="noStrike" cap="none" normalizeH="0" baseline="0" dirty="0" smtClean="0">
                        <a:ln>
                          <a:noFill/>
                        </a:ln>
                        <a:solidFill>
                          <a:schemeClr val="tx1"/>
                        </a:solidFill>
                        <a:effectLst/>
                        <a:latin typeface="Arial" charset="0"/>
                        <a:ea typeface="Times New Roman" pitchFamily="18" charset="0"/>
                        <a:cs typeface="B Titr"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نئوپرن </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لاستيك طبيعي</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نيتريل</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پلي­وينيل كلرايد </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بوتيل</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واتيون</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Titr" pitchFamily="2" charset="-78"/>
                        </a:rPr>
                        <a:t>پلي­وينيل الكل</a:t>
                      </a:r>
                      <a:endParaRPr kumimoji="0" lang="fa-IR" sz="1800" b="0" i="0" u="none" strike="noStrike" cap="none" normalizeH="0" baseline="0" smtClean="0">
                        <a:ln>
                          <a:noFill/>
                        </a:ln>
                        <a:solidFill>
                          <a:schemeClr val="tx1"/>
                        </a:solidFill>
                        <a:effectLst/>
                        <a:latin typeface="Arial" charset="0"/>
                        <a:ea typeface="Times New Roman" pitchFamily="18" charset="0"/>
                        <a:cs typeface="B Titr"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r>
              <a:tr h="4143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كتونها</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dirty="0" smtClean="0">
                          <a:ln>
                            <a:noFill/>
                          </a:ln>
                          <a:solidFill>
                            <a:srgbClr val="000080"/>
                          </a:solidFill>
                          <a:effectLst/>
                          <a:latin typeface="Times New Roman" pitchFamily="18" charset="0"/>
                          <a:ea typeface="Times New Roman" pitchFamily="18" charset="0"/>
                          <a:cs typeface="B Nazanin" pitchFamily="2" charset="-78"/>
                        </a:rPr>
                        <a:t>اسيدها</a:t>
                      </a:r>
                      <a:endParaRPr kumimoji="0" lang="fa-IR" sz="1800" b="0" i="0" u="none" strike="noStrike" cap="none" normalizeH="0" baseline="0" dirty="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بازها</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الكلها</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استاتها</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5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روغنها و گريسها</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5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مشتقات نفتي</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حلالهاي آروماتيك</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538">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fa-IR" sz="10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حلالهاي كلردار</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متوسط</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8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پيشنهاد نميشود</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fa-IR" sz="900" b="1" i="0" u="none" strike="noStrike" cap="none" normalizeH="0" baseline="0" dirty="0" smtClean="0">
                          <a:ln>
                            <a:noFill/>
                          </a:ln>
                          <a:solidFill>
                            <a:srgbClr val="000080"/>
                          </a:solidFill>
                          <a:effectLst/>
                          <a:latin typeface="Times New Roman" pitchFamily="18" charset="0"/>
                          <a:ea typeface="Times New Roman" pitchFamily="18" charset="0"/>
                          <a:cs typeface="B Nazanin" pitchFamily="2" charset="-78"/>
                        </a:rPr>
                        <a:t>بسيار خوب</a:t>
                      </a:r>
                      <a:endParaRPr kumimoji="0" lang="fa-IR" sz="1800" b="0" i="0" u="none" strike="noStrike" cap="none" normalizeH="0" baseline="0" dirty="0" smtClean="0">
                        <a:ln>
                          <a:noFill/>
                        </a:ln>
                        <a:solidFill>
                          <a:schemeClr val="tx1"/>
                        </a:solidFill>
                        <a:effectLst/>
                        <a:latin typeface="Arial" charset="0"/>
                        <a:ea typeface="Times New Roman" pitchFamily="18" charset="0"/>
                        <a:cs typeface="B Nazanin" pitchFamily="2" charset="-78"/>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p:txBody>
          <a:bodyPr>
            <a:normAutofit lnSpcReduction="10000"/>
          </a:bodyPr>
          <a:lstStyle/>
          <a:p>
            <a:pPr algn="ctr">
              <a:lnSpc>
                <a:spcPct val="90000"/>
              </a:lnSpc>
              <a:buNone/>
            </a:pPr>
            <a:r>
              <a:rPr lang="fa-IR" sz="2800" b="1" i="1" dirty="0" smtClean="0">
                <a:solidFill>
                  <a:srgbClr val="FF0000"/>
                </a:solidFill>
                <a:cs typeface="B Nazanin" pitchFamily="2" charset="-78"/>
              </a:rPr>
              <a:t>دستكش هاي حفاظت در برابر حرارت</a:t>
            </a:r>
            <a:endParaRPr lang="en-US" sz="2800" b="1" i="1" dirty="0" smtClean="0">
              <a:solidFill>
                <a:srgbClr val="FF0000"/>
              </a:solidFill>
              <a:cs typeface="B Nazanin" pitchFamily="2" charset="-78"/>
            </a:endParaRPr>
          </a:p>
          <a:p>
            <a:pPr algn="just">
              <a:lnSpc>
                <a:spcPct val="90000"/>
              </a:lnSpc>
              <a:buFontTx/>
              <a:buNone/>
            </a:pPr>
            <a:endParaRPr lang="fa-IR" sz="2800" b="1" dirty="0">
              <a:cs typeface="B Nazanin" pitchFamily="2" charset="-78"/>
            </a:endParaRPr>
          </a:p>
          <a:p>
            <a:pPr algn="just">
              <a:lnSpc>
                <a:spcPct val="90000"/>
              </a:lnSpc>
            </a:pPr>
            <a:r>
              <a:rPr lang="fa-IR" sz="2800" b="1" dirty="0" smtClean="0">
                <a:cs typeface="B Nazanin" pitchFamily="2" charset="-78"/>
              </a:rPr>
              <a:t>اين دستكش ها </a:t>
            </a:r>
            <a:r>
              <a:rPr lang="fa-IR" sz="2800" b="1" dirty="0">
                <a:cs typeface="B Nazanin" pitchFamily="2" charset="-78"/>
              </a:rPr>
              <a:t>به دو نوع دستكش هاي مقاوم در برابر گرما و </a:t>
            </a:r>
            <a:r>
              <a:rPr lang="fa-IR" sz="2800" b="1" dirty="0" smtClean="0">
                <a:cs typeface="B Nazanin" pitchFamily="2" charset="-78"/>
              </a:rPr>
              <a:t>دستكش هاي </a:t>
            </a:r>
            <a:r>
              <a:rPr lang="fa-IR" sz="2800" b="1" dirty="0">
                <a:cs typeface="B Nazanin" pitchFamily="2" charset="-78"/>
              </a:rPr>
              <a:t>مقاوم در برابر سرما تقسيم مي شود. </a:t>
            </a:r>
            <a:endParaRPr lang="fa-IR" sz="2800" b="1" dirty="0" smtClean="0">
              <a:cs typeface="B Nazanin" pitchFamily="2" charset="-78"/>
            </a:endParaRPr>
          </a:p>
          <a:p>
            <a:pPr algn="just">
              <a:lnSpc>
                <a:spcPct val="90000"/>
              </a:lnSpc>
            </a:pPr>
            <a:endParaRPr lang="fa-IR" sz="2800" b="1" dirty="0">
              <a:cs typeface="B Nazanin" pitchFamily="2" charset="-78"/>
            </a:endParaRPr>
          </a:p>
          <a:p>
            <a:pPr algn="just">
              <a:lnSpc>
                <a:spcPct val="90000"/>
              </a:lnSpc>
            </a:pPr>
            <a:r>
              <a:rPr lang="fa-IR" sz="2800" b="1" dirty="0">
                <a:cs typeface="B Nazanin" pitchFamily="2" charset="-78"/>
              </a:rPr>
              <a:t>جنس دستكشهاي مقاوم در برابر حرارت معمولاً از جنس چرم، پارچه پوشش داده شده با آلومينيوم، پشم شيشه، پنبه </a:t>
            </a:r>
            <a:r>
              <a:rPr lang="fa-IR" sz="2800" b="1" dirty="0" smtClean="0">
                <a:cs typeface="B Nazanin" pitchFamily="2" charset="-78"/>
              </a:rPr>
              <a:t>نسوز مي باشند</a:t>
            </a:r>
            <a:r>
              <a:rPr lang="fa-IR" sz="2800" b="1" dirty="0">
                <a:cs typeface="B Nazanin" pitchFamily="2" charset="-78"/>
              </a:rPr>
              <a:t>. </a:t>
            </a:r>
            <a:endParaRPr lang="fa-IR" sz="2800" b="1" dirty="0" smtClean="0">
              <a:cs typeface="B Nazanin" pitchFamily="2" charset="-78"/>
            </a:endParaRPr>
          </a:p>
          <a:p>
            <a:pPr algn="just">
              <a:lnSpc>
                <a:spcPct val="90000"/>
              </a:lnSpc>
            </a:pPr>
            <a:endParaRPr lang="fa-IR" sz="2800" b="1" dirty="0">
              <a:cs typeface="B Nazanin" pitchFamily="2" charset="-78"/>
            </a:endParaRPr>
          </a:p>
          <a:p>
            <a:pPr algn="just">
              <a:lnSpc>
                <a:spcPct val="90000"/>
              </a:lnSpc>
            </a:pPr>
            <a:r>
              <a:rPr lang="fa-IR" sz="2800" b="1" dirty="0">
                <a:cs typeface="B Nazanin" pitchFamily="2" charset="-78"/>
              </a:rPr>
              <a:t>جنس دستكشهاي مقاوم در برابر سرما معمولاً از جنس شيشه و آراميد مي باشند.</a:t>
            </a:r>
            <a:r>
              <a:rPr lang="fa-IR" sz="2800" dirty="0">
                <a:cs typeface="B Nazanin" pitchFamily="2" charset="-78"/>
              </a:rPr>
              <a:t> </a:t>
            </a: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p:txBody>
          <a:bodyPr>
            <a:normAutofit lnSpcReduction="10000"/>
          </a:bodyPr>
          <a:lstStyle/>
          <a:p>
            <a:pPr algn="ctr">
              <a:buNone/>
            </a:pPr>
            <a:r>
              <a:rPr lang="fa-IR" b="1" dirty="0" smtClean="0">
                <a:solidFill>
                  <a:srgbClr val="FF0000"/>
                </a:solidFill>
                <a:cs typeface="B Nazanin" pitchFamily="2" charset="-78"/>
              </a:rPr>
              <a:t>دستكش هاي حفاظت در برابر ارتعاش‌</a:t>
            </a:r>
            <a:endParaRPr lang="en-US" b="1" dirty="0" smtClean="0">
              <a:solidFill>
                <a:srgbClr val="FF0000"/>
              </a:solidFill>
              <a:cs typeface="B Nazanin" pitchFamily="2" charset="-78"/>
            </a:endParaRPr>
          </a:p>
          <a:p>
            <a:pPr>
              <a:buFontTx/>
              <a:buNone/>
            </a:pPr>
            <a:endParaRPr lang="fa-IR" b="1" dirty="0">
              <a:cs typeface="B Nazanin" pitchFamily="2" charset="-78"/>
            </a:endParaRPr>
          </a:p>
          <a:p>
            <a:pPr algn="just">
              <a:buFontTx/>
              <a:buNone/>
            </a:pPr>
            <a:r>
              <a:rPr lang="fa-IR" b="1" dirty="0">
                <a:cs typeface="B Nazanin" pitchFamily="2" charset="-78"/>
              </a:rPr>
              <a:t>اين </a:t>
            </a:r>
            <a:r>
              <a:rPr lang="fa-IR" b="1" dirty="0" smtClean="0">
                <a:cs typeface="B Nazanin" pitchFamily="2" charset="-78"/>
              </a:rPr>
              <a:t>دستكش ها </a:t>
            </a:r>
            <a:r>
              <a:rPr lang="fa-IR" b="1" dirty="0">
                <a:cs typeface="B Nazanin" pitchFamily="2" charset="-78"/>
              </a:rPr>
              <a:t>بر حسب فركانس ارتعاشي ناشي از ابزارهاي دستي مولد ارتعاش </a:t>
            </a:r>
            <a:r>
              <a:rPr lang="fa-IR" b="1" dirty="0" smtClean="0">
                <a:cs typeface="B Nazanin" pitchFamily="2" charset="-78"/>
              </a:rPr>
              <a:t>مي توانند </a:t>
            </a:r>
            <a:r>
              <a:rPr lang="fa-IR" b="1" dirty="0">
                <a:cs typeface="B Nazanin" pitchFamily="2" charset="-78"/>
              </a:rPr>
              <a:t>جنسهاي مختلفي همچون چرم ضخيم و لاستيك (جهت جذب ارتعاشهاي با فركانس بالا) و سوربوتان (</a:t>
            </a:r>
            <a:r>
              <a:rPr lang="en-US" dirty="0" err="1">
                <a:cs typeface="B Nazanin" pitchFamily="2" charset="-78"/>
              </a:rPr>
              <a:t>Sorbothane</a:t>
            </a:r>
            <a:r>
              <a:rPr lang="fa-IR" b="1" dirty="0">
                <a:cs typeface="B Nazanin" pitchFamily="2" charset="-78"/>
              </a:rPr>
              <a:t>) (جهت جذب ارتعاش در فركانسهاي </a:t>
            </a:r>
            <a:r>
              <a:rPr lang="en-US" dirty="0">
                <a:cs typeface="B Nazanin" pitchFamily="2" charset="-78"/>
              </a:rPr>
              <a:t>Hz</a:t>
            </a:r>
            <a:r>
              <a:rPr lang="fa-IR" b="1" dirty="0">
                <a:cs typeface="B Nazanin" pitchFamily="2" charset="-78"/>
              </a:rPr>
              <a:t> 1400-5) و پورون (</a:t>
            </a:r>
            <a:r>
              <a:rPr lang="en-US" dirty="0" err="1">
                <a:cs typeface="B Nazanin" pitchFamily="2" charset="-78"/>
              </a:rPr>
              <a:t>Poron</a:t>
            </a:r>
            <a:r>
              <a:rPr lang="fa-IR" b="1" dirty="0">
                <a:cs typeface="B Nazanin" pitchFamily="2" charset="-78"/>
              </a:rPr>
              <a:t>) (جهت جذب ارتعاش در </a:t>
            </a:r>
            <a:r>
              <a:rPr lang="fa-IR" b="1" dirty="0" smtClean="0">
                <a:cs typeface="B Nazanin" pitchFamily="2" charset="-78"/>
              </a:rPr>
              <a:t>فركانس هاي </a:t>
            </a:r>
            <a:r>
              <a:rPr lang="fa-IR" b="1" dirty="0">
                <a:cs typeface="B Nazanin" pitchFamily="2" charset="-78"/>
              </a:rPr>
              <a:t/>
            </a:r>
            <a:br>
              <a:rPr lang="fa-IR" b="1" dirty="0">
                <a:cs typeface="B Nazanin" pitchFamily="2" charset="-78"/>
              </a:rPr>
            </a:br>
            <a:r>
              <a:rPr lang="en-US" dirty="0">
                <a:cs typeface="B Nazanin" pitchFamily="2" charset="-78"/>
              </a:rPr>
              <a:t>Hz</a:t>
            </a:r>
            <a:r>
              <a:rPr lang="fa-IR" b="1" dirty="0">
                <a:cs typeface="B Nazanin" pitchFamily="2" charset="-78"/>
              </a:rPr>
              <a:t> 5000-5) انتخاب شوند.</a:t>
            </a:r>
            <a:r>
              <a:rPr lang="fa-IR" dirty="0">
                <a:cs typeface="B Nazanin" pitchFamily="2" charset="-78"/>
              </a:rPr>
              <a:t> </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p:txBody>
          <a:bodyPr>
            <a:normAutofit/>
          </a:bodyPr>
          <a:lstStyle/>
          <a:p>
            <a:pPr algn="ctr">
              <a:buFontTx/>
              <a:buNone/>
            </a:pPr>
            <a:r>
              <a:rPr lang="fa-IR" b="1" i="1" dirty="0">
                <a:solidFill>
                  <a:srgbClr val="FF0000"/>
                </a:solidFill>
                <a:cs typeface="B Nazanin" pitchFamily="2" charset="-78"/>
              </a:rPr>
              <a:t> </a:t>
            </a:r>
            <a:r>
              <a:rPr lang="fa-IR" b="1" i="1" dirty="0" smtClean="0">
                <a:solidFill>
                  <a:srgbClr val="FF0000"/>
                </a:solidFill>
                <a:cs typeface="B Nazanin" pitchFamily="2" charset="-78"/>
              </a:rPr>
              <a:t>دستكش هاي حفاظت در برابر پرتوهاي راديواكتيو</a:t>
            </a:r>
          </a:p>
          <a:p>
            <a:pPr algn="ctr">
              <a:buFontTx/>
              <a:buNone/>
            </a:pPr>
            <a:endParaRPr lang="fa-IR" b="1" i="1" dirty="0" smtClean="0">
              <a:solidFill>
                <a:srgbClr val="FF0000"/>
              </a:solidFill>
              <a:cs typeface="B Nazanin" pitchFamily="2" charset="-78"/>
            </a:endParaRPr>
          </a:p>
          <a:p>
            <a:pPr algn="just">
              <a:buFontTx/>
              <a:buNone/>
            </a:pPr>
            <a:r>
              <a:rPr lang="fa-IR" b="1" dirty="0" smtClean="0">
                <a:cs typeface="B Nazanin" pitchFamily="2" charset="-78"/>
              </a:rPr>
              <a:t>اين دستكش ها </a:t>
            </a:r>
            <a:r>
              <a:rPr lang="fa-IR" b="1" dirty="0">
                <a:cs typeface="B Nazanin" pitchFamily="2" charset="-78"/>
              </a:rPr>
              <a:t>از </a:t>
            </a:r>
            <a:r>
              <a:rPr lang="fa-IR" b="1" dirty="0" smtClean="0">
                <a:cs typeface="B Nazanin" pitchFamily="2" charset="-78"/>
              </a:rPr>
              <a:t>پارچه هايي </a:t>
            </a:r>
            <a:r>
              <a:rPr lang="fa-IR" b="1" dirty="0">
                <a:cs typeface="B Nazanin" pitchFamily="2" charset="-78"/>
              </a:rPr>
              <a:t>با لايه سربي ساخته </a:t>
            </a:r>
            <a:r>
              <a:rPr lang="fa-IR" b="1" dirty="0" smtClean="0">
                <a:cs typeface="B Nazanin" pitchFamily="2" charset="-78"/>
              </a:rPr>
              <a:t>مي شوند</a:t>
            </a:r>
            <a:r>
              <a:rPr lang="fa-IR" b="1" dirty="0">
                <a:cs typeface="B Nazanin" pitchFamily="2" charset="-78"/>
              </a:rPr>
              <a:t>. اين </a:t>
            </a:r>
            <a:r>
              <a:rPr lang="fa-IR" b="1" dirty="0" smtClean="0">
                <a:cs typeface="B Nazanin" pitchFamily="2" charset="-78"/>
              </a:rPr>
              <a:t>دستكش ها </a:t>
            </a:r>
            <a:r>
              <a:rPr lang="fa-IR" b="1" dirty="0">
                <a:cs typeface="B Nazanin" pitchFamily="2" charset="-78"/>
              </a:rPr>
              <a:t>بايستي حداقل تا نصف بازوها را پوشانده و قدرت حفاظتي حداقل برابر با قدرت حفاظتي ورق سربي به ضخامت 55/0 ميليمتر باشد. ضمن اينكه با توجه به جرم حجمي بالاي سرب طوري تهيه شده باشند كه علاوه بر حفاظت دستها، سبك و نرم نيز باشند.</a:t>
            </a:r>
            <a:r>
              <a:rPr lang="fa-IR" dirty="0">
                <a:cs typeface="B Nazanin" pitchFamily="2" charset="-78"/>
              </a:rPr>
              <a:t> </a:t>
            </a:r>
            <a:endParaRPr lang="en-US" dirty="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algn="just" defTabSz="900113">
              <a:lnSpc>
                <a:spcPts val="2200"/>
              </a:lnSpc>
              <a:buClr>
                <a:srgbClr val="FF0000"/>
              </a:buClr>
              <a:buFont typeface="Wingdings" pitchFamily="2" charset="2"/>
              <a:buChar char="ü"/>
              <a:defRPr/>
            </a:pPr>
            <a:endParaRPr lang="en-US" sz="12800" dirty="0" smtClean="0">
              <a:cs typeface="B Nazanin" pitchFamily="2" charset="-78"/>
            </a:endParaRPr>
          </a:p>
          <a:p>
            <a:pPr algn="just" defTabSz="900113" rtl="0">
              <a:lnSpc>
                <a:spcPts val="2200"/>
              </a:lnSpc>
              <a:buNone/>
              <a:defRPr/>
            </a:pPr>
            <a:endParaRPr lang="en-US" sz="12800"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l" defTabSz="900113" rtl="0">
              <a:lnSpc>
                <a:spcPts val="2200"/>
              </a:lnSpc>
              <a:buNone/>
              <a:defRPr/>
            </a:pPr>
            <a:endParaRPr lang="en-US" sz="3600" b="1" dirty="0" smtClean="0">
              <a:cs typeface="B Nazanin" pitchFamily="2" charset="-78"/>
            </a:endParaRPr>
          </a:p>
          <a:p>
            <a:pPr algn="l" defTabSz="900113" rtl="0">
              <a:lnSpc>
                <a:spcPts val="2200"/>
              </a:lnSpc>
              <a:buNone/>
              <a:defRPr/>
            </a:pPr>
            <a:r>
              <a:rPr lang="en-US" sz="3600" b="1" i="1" dirty="0" smtClean="0">
                <a:cs typeface="B Nazanin" pitchFamily="2" charset="-78"/>
              </a:rPr>
              <a:t> </a:t>
            </a:r>
            <a:endParaRPr lang="fa-IR" sz="3600" b="1" i="1" dirty="0" smtClean="0">
              <a:cs typeface="B Nazanin" pitchFamily="2" charset="-78"/>
            </a:endParaRPr>
          </a:p>
          <a:p>
            <a:pPr algn="l" defTabSz="900113" rtl="0">
              <a:lnSpc>
                <a:spcPts val="2200"/>
              </a:lnSpc>
              <a:buNone/>
              <a:defRPr/>
            </a:pPr>
            <a:endParaRPr lang="en-US" sz="3600" b="1" i="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ctr" defTabSz="900113" rtl="0">
              <a:lnSpc>
                <a:spcPts val="2200"/>
              </a:lnSpc>
              <a:buNone/>
              <a:defRPr/>
            </a:pPr>
            <a:endParaRPr lang="en-US" sz="3600" i="1" u="sng" dirty="0" smtClean="0">
              <a:solidFill>
                <a:srgbClr val="0000FF"/>
              </a:solidFill>
              <a:cs typeface="B Nazanin" pitchFamily="2" charset="-78"/>
            </a:endParaRPr>
          </a:p>
          <a:p>
            <a:pPr algn="ctr" defTabSz="900113">
              <a:lnSpc>
                <a:spcPts val="2200"/>
              </a:lnSpc>
              <a:buNone/>
              <a:defRPr/>
            </a:pPr>
            <a:endParaRPr lang="fa-IR" sz="5400" i="1" u="sng" dirty="0" smtClean="0">
              <a:solidFill>
                <a:srgbClr val="0000FF"/>
              </a:solidFill>
              <a:cs typeface="B Nazanin" pitchFamily="2" charset="-78"/>
            </a:endParaRPr>
          </a:p>
          <a:p>
            <a:pPr algn="l" defTabSz="900113">
              <a:lnSpc>
                <a:spcPts val="2200"/>
              </a:lnSpc>
              <a:buNone/>
              <a:defRPr/>
            </a:pPr>
            <a:endParaRPr lang="fa-IR" sz="5400" i="1" u="sng" dirty="0">
              <a:solidFill>
                <a:srgbClr val="0000FF"/>
              </a:solidFill>
              <a:cs typeface="B Nazanin" pitchFamily="2" charset="-78"/>
            </a:endParaRPr>
          </a:p>
          <a:p>
            <a:pPr algn="ctr" defTabSz="900113">
              <a:lnSpc>
                <a:spcPts val="2200"/>
              </a:lnSpc>
              <a:buNone/>
              <a:defRPr/>
            </a:pPr>
            <a:endParaRPr lang="en-GB" sz="5400" i="1" u="sng"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a:buNone/>
            </a:pPr>
            <a:endParaRPr lang="fa-IR" dirty="0">
              <a:solidFill>
                <a:srgbClr val="0000FF"/>
              </a:solidFill>
              <a:cs typeface="B Nazanin" pitchFamily="2" charset="-78"/>
            </a:endParaRPr>
          </a:p>
        </p:txBody>
      </p:sp>
      <p:sp>
        <p:nvSpPr>
          <p:cNvPr id="3" name="Rectangle 2"/>
          <p:cNvSpPr/>
          <p:nvPr/>
        </p:nvSpPr>
        <p:spPr>
          <a:xfrm>
            <a:off x="1928794" y="2857496"/>
            <a:ext cx="5632824" cy="1477328"/>
          </a:xfrm>
          <a:prstGeom prst="rect">
            <a:avLst/>
          </a:prstGeom>
        </p:spPr>
        <p:txBody>
          <a:bodyPr wrap="none">
            <a:spAutoFit/>
          </a:bodyPr>
          <a:lstStyle/>
          <a:p>
            <a:r>
              <a:rPr lang="en-US" b="1" dirty="0" smtClean="0">
                <a:solidFill>
                  <a:srgbClr val="0000FF"/>
                </a:solidFill>
              </a:rPr>
              <a:t>Hazardous condition + Exposure = Injury, illness, or death</a:t>
            </a:r>
          </a:p>
          <a:p>
            <a:endParaRPr lang="en-US" b="1" dirty="0" smtClean="0">
              <a:solidFill>
                <a:srgbClr val="0000FF"/>
              </a:solidFill>
            </a:endParaRPr>
          </a:p>
          <a:p>
            <a:r>
              <a:rPr lang="en-US" b="1" dirty="0" smtClean="0">
                <a:solidFill>
                  <a:srgbClr val="0000FF"/>
                </a:solidFill>
              </a:rPr>
              <a:t>Hazardous condition + Exposure = Injury, illness, or death</a:t>
            </a:r>
          </a:p>
          <a:p>
            <a:endParaRPr lang="en-US" b="1" dirty="0" smtClean="0">
              <a:solidFill>
                <a:srgbClr val="0000FF"/>
              </a:solidFill>
            </a:endParaRPr>
          </a:p>
          <a:p>
            <a:r>
              <a:rPr lang="en-US" b="1" dirty="0" smtClean="0">
                <a:solidFill>
                  <a:srgbClr val="0000FF"/>
                </a:solidFill>
              </a:rPr>
              <a:t>Hazardous condition + Exposure = Injury, illness, or death</a:t>
            </a:r>
            <a:endParaRPr lang="fa-IR" b="1" dirty="0">
              <a:solidFill>
                <a:srgbClr val="0000FF"/>
              </a:solidFill>
            </a:endParaRPr>
          </a:p>
        </p:txBody>
      </p:sp>
      <p:cxnSp>
        <p:nvCxnSpPr>
          <p:cNvPr id="4" name="Straight Connector 3"/>
          <p:cNvCxnSpPr/>
          <p:nvPr/>
        </p:nvCxnSpPr>
        <p:spPr>
          <a:xfrm>
            <a:off x="1928795" y="2928935"/>
            <a:ext cx="2143140"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10800000" flipV="1">
            <a:off x="1857357" y="2857497"/>
            <a:ext cx="1928826" cy="500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57819" y="2857497"/>
            <a:ext cx="2071702" cy="500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flipV="1">
            <a:off x="5500695" y="2786059"/>
            <a:ext cx="1857388" cy="642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flipV="1">
            <a:off x="5286381" y="3357563"/>
            <a:ext cx="1785950" cy="714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429257" y="3357563"/>
            <a:ext cx="1714512" cy="642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143373" y="3286125"/>
            <a:ext cx="1000132" cy="857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flipV="1">
            <a:off x="4000497" y="3286125"/>
            <a:ext cx="1143008" cy="78581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p:cNvPicPr>
            <a:picLocks noChangeAspect="1" noChangeArrowheads="1"/>
          </p:cNvPicPr>
          <p:nvPr/>
        </p:nvPicPr>
        <p:blipFill>
          <a:blip r:embed="rId2"/>
          <a:srcRect/>
          <a:stretch>
            <a:fillRect/>
          </a:stretch>
        </p:blipFill>
        <p:spPr bwMode="auto">
          <a:xfrm>
            <a:off x="1150962" y="1789131"/>
            <a:ext cx="6921500" cy="4283075"/>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buNone/>
            </a:pPr>
            <a:endParaRPr lang="fa-IR" dirty="0"/>
          </a:p>
        </p:txBody>
      </p:sp>
      <p:sp>
        <p:nvSpPr>
          <p:cNvPr id="10" name="Rectangle 3"/>
          <p:cNvSpPr txBox="1">
            <a:spLocks noChangeArrowheads="1"/>
          </p:cNvSpPr>
          <p:nvPr/>
        </p:nvSpPr>
        <p:spPr>
          <a:xfrm>
            <a:off x="1571604" y="2643182"/>
            <a:ext cx="6181740" cy="2938466"/>
          </a:xfrm>
          <a:prstGeom prst="rect">
            <a:avLst/>
          </a:prstGeom>
          <a:solidFill>
            <a:schemeClr val="bg2"/>
          </a:solidFill>
        </p:spPr>
        <p:txBody>
          <a:bodyPr vert="horz" lIns="91440" tIns="45720" rIns="91440" bIns="45720" rtlCol="1">
            <a:normAutofit/>
          </a:bodyPr>
          <a:lstStyle/>
          <a:p>
            <a:pPr marL="342900" lvl="0" indent="-342900" algn="l" rtl="0">
              <a:lnSpc>
                <a:spcPct val="90000"/>
              </a:lnSpc>
              <a:spcBef>
                <a:spcPct val="20000"/>
              </a:spcBef>
              <a:buClr>
                <a:schemeClr val="tx1"/>
              </a:buClr>
              <a:defRPr/>
            </a:pPr>
            <a:r>
              <a:rPr lang="en-US" sz="2800" dirty="0" smtClean="0">
                <a:solidFill>
                  <a:srgbClr val="FF0000"/>
                </a:solidFill>
                <a:cs typeface="Times New Roman" pitchFamily="18" charset="0"/>
              </a:rPr>
              <a:t>Material Safety Data Sheets</a:t>
            </a:r>
          </a:p>
          <a:p>
            <a:pPr marL="342900" marR="0" lvl="0" indent="-342900" algn="l" defTabSz="914400" rtl="0" eaLnBrk="1" fontAlgn="auto" latinLnBrk="0" hangingPunct="1">
              <a:lnSpc>
                <a:spcPct val="90000"/>
              </a:lnSpc>
              <a:spcBef>
                <a:spcPct val="20000"/>
              </a:spcBef>
              <a:spcAft>
                <a:spcPts val="0"/>
              </a:spcAft>
              <a:buClr>
                <a:schemeClr val="tx1"/>
              </a:buClr>
              <a:buSzTx/>
              <a:buFont typeface="Arial" pitchFamily="34" charset="0"/>
              <a:buChar char="•"/>
              <a:tabLst/>
              <a:defRPr/>
            </a:pPr>
            <a:endParaRPr kumimoji="0" lang="en-US" sz="2600" b="0" i="0" u="none" strike="noStrike" kern="1200" cap="none" spc="0" normalizeH="0" baseline="0" noProof="0" dirty="0" smtClean="0">
              <a:ln>
                <a:noFill/>
              </a:ln>
              <a:solidFill>
                <a:srgbClr val="000000"/>
              </a:solidFill>
              <a:effectLst/>
              <a:uLnTx/>
              <a:uFillTx/>
              <a:latin typeface="+mn-lt"/>
              <a:ea typeface="+mn-ea"/>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25000" lnSpcReduction="20000"/>
          </a:bodyPr>
          <a:lstStyle/>
          <a:p>
            <a:pPr algn="just" defTabSz="900113">
              <a:lnSpc>
                <a:spcPts val="2200"/>
              </a:lnSpc>
              <a:buClr>
                <a:srgbClr val="FF0000"/>
              </a:buClr>
              <a:buFont typeface="Wingdings" pitchFamily="2" charset="2"/>
              <a:buChar char="ü"/>
              <a:defRPr/>
            </a:pPr>
            <a:endParaRPr lang="en-US" sz="12800" dirty="0" smtClean="0">
              <a:cs typeface="B Nazanin" pitchFamily="2" charset="-78"/>
            </a:endParaRPr>
          </a:p>
          <a:p>
            <a:pPr algn="ctr" defTabSz="900113">
              <a:lnSpc>
                <a:spcPts val="2200"/>
              </a:lnSpc>
              <a:buNone/>
              <a:defRPr/>
            </a:pPr>
            <a:r>
              <a:rPr lang="fa-IR" sz="12800" b="1" dirty="0" smtClean="0">
                <a:solidFill>
                  <a:srgbClr val="FF0000"/>
                </a:solidFill>
                <a:cs typeface="B Nazanin" pitchFamily="2" charset="-78"/>
              </a:rPr>
              <a:t>انواع خطرات</a:t>
            </a:r>
          </a:p>
          <a:p>
            <a:pPr algn="just" defTabSz="900113">
              <a:lnSpc>
                <a:spcPts val="2200"/>
              </a:lnSpc>
              <a:defRPr/>
            </a:pPr>
            <a:r>
              <a:rPr lang="fa-IR" sz="9600" b="1" dirty="0" smtClean="0">
                <a:cs typeface="B Nazanin" pitchFamily="2" charset="-78"/>
              </a:rPr>
              <a:t>خطر سقوط اشیاء</a:t>
            </a:r>
          </a:p>
          <a:p>
            <a:pPr algn="just" defTabSz="900113">
              <a:lnSpc>
                <a:spcPts val="2200"/>
              </a:lnSpc>
              <a:defRPr/>
            </a:pPr>
            <a:r>
              <a:rPr lang="fa-IR" sz="9600" b="1" dirty="0" smtClean="0">
                <a:cs typeface="B Nazanin" pitchFamily="2" charset="-78"/>
              </a:rPr>
              <a:t>خطر برخورد با اشیاء </a:t>
            </a:r>
          </a:p>
          <a:p>
            <a:pPr algn="just" defTabSz="900113">
              <a:lnSpc>
                <a:spcPts val="2200"/>
              </a:lnSpc>
              <a:defRPr/>
            </a:pPr>
            <a:r>
              <a:rPr lang="fa-IR" sz="9600" b="1" dirty="0" smtClean="0">
                <a:cs typeface="B Nazanin" pitchFamily="2" charset="-78"/>
              </a:rPr>
              <a:t>خطر بریدگی توسط اشیا تیز و برنده</a:t>
            </a:r>
          </a:p>
          <a:p>
            <a:pPr algn="just" defTabSz="900113">
              <a:lnSpc>
                <a:spcPts val="2200"/>
              </a:lnSpc>
              <a:defRPr/>
            </a:pPr>
            <a:r>
              <a:rPr lang="fa-IR" sz="9600" b="1" dirty="0" smtClean="0">
                <a:cs typeface="B Nazanin" pitchFamily="2" charset="-78"/>
              </a:rPr>
              <a:t>خطرات مواد شیمیایی</a:t>
            </a:r>
          </a:p>
          <a:p>
            <a:pPr algn="just" defTabSz="900113">
              <a:lnSpc>
                <a:spcPts val="2200"/>
              </a:lnSpc>
              <a:defRPr/>
            </a:pPr>
            <a:r>
              <a:rPr lang="fa-IR" sz="9600" b="1" dirty="0" smtClean="0">
                <a:cs typeface="B Nazanin" pitchFamily="2" charset="-78"/>
              </a:rPr>
              <a:t>خطرات مواد بیولوژیکی</a:t>
            </a:r>
          </a:p>
          <a:p>
            <a:pPr algn="just" defTabSz="900113">
              <a:lnSpc>
                <a:spcPts val="2200"/>
              </a:lnSpc>
              <a:defRPr/>
            </a:pPr>
            <a:r>
              <a:rPr lang="fa-IR" sz="9600" b="1" dirty="0" smtClean="0">
                <a:cs typeface="B Nazanin" pitchFamily="2" charset="-78"/>
              </a:rPr>
              <a:t>خطرات ناشی از گرما و سرمای نامتعارف</a:t>
            </a:r>
          </a:p>
          <a:p>
            <a:pPr algn="just" defTabSz="900113">
              <a:lnSpc>
                <a:spcPts val="2200"/>
              </a:lnSpc>
              <a:defRPr/>
            </a:pPr>
            <a:r>
              <a:rPr lang="fa-IR" sz="9600" b="1" dirty="0" smtClean="0">
                <a:cs typeface="B Nazanin" pitchFamily="2" charset="-78"/>
              </a:rPr>
              <a:t>گرد و غبارهای خطرناک</a:t>
            </a:r>
          </a:p>
          <a:p>
            <a:pPr algn="just" defTabSz="900113">
              <a:lnSpc>
                <a:spcPts val="2200"/>
              </a:lnSpc>
              <a:defRPr/>
            </a:pPr>
            <a:r>
              <a:rPr lang="fa-IR" sz="9600" b="1" dirty="0" smtClean="0">
                <a:cs typeface="B Nazanin" pitchFamily="2" charset="-78"/>
              </a:rPr>
              <a:t>پرتوها</a:t>
            </a:r>
          </a:p>
          <a:p>
            <a:pPr algn="just" defTabSz="900113">
              <a:lnSpc>
                <a:spcPts val="2200"/>
              </a:lnSpc>
              <a:defRPr/>
            </a:pPr>
            <a:r>
              <a:rPr lang="fa-IR" sz="9600" b="1" dirty="0" smtClean="0">
                <a:cs typeface="B Nazanin" pitchFamily="2" charset="-78"/>
              </a:rPr>
              <a:t>برق گرفتگی</a:t>
            </a:r>
          </a:p>
          <a:p>
            <a:pPr algn="just" defTabSz="900113">
              <a:lnSpc>
                <a:spcPts val="2200"/>
              </a:lnSpc>
              <a:defRPr/>
            </a:pPr>
            <a:r>
              <a:rPr lang="fa-IR" sz="9600" b="1" dirty="0" smtClean="0">
                <a:cs typeface="B Nazanin" pitchFamily="2" charset="-78"/>
              </a:rPr>
              <a:t>سر و صدا و ارتعاش</a:t>
            </a:r>
          </a:p>
          <a:p>
            <a:pPr algn="just" defTabSz="900113">
              <a:lnSpc>
                <a:spcPts val="2200"/>
              </a:lnSpc>
              <a:defRPr/>
            </a:pPr>
            <a:endParaRPr lang="fa-IR" sz="12800" b="1" dirty="0" smtClean="0">
              <a:solidFill>
                <a:srgbClr val="FF0000"/>
              </a:solidFill>
              <a:cs typeface="B Nazanin" pitchFamily="2" charset="-78"/>
            </a:endParaRPr>
          </a:p>
          <a:p>
            <a:pPr algn="just" defTabSz="900113">
              <a:lnSpc>
                <a:spcPts val="2200"/>
              </a:lnSpc>
              <a:defRPr/>
            </a:pPr>
            <a:endParaRPr lang="fa-IR" sz="12800" b="1" dirty="0" smtClean="0">
              <a:solidFill>
                <a:srgbClr val="FF0000"/>
              </a:solidFill>
              <a:cs typeface="B Nazanin" pitchFamily="2" charset="-78"/>
            </a:endParaRPr>
          </a:p>
          <a:p>
            <a:pPr algn="just" defTabSz="900113">
              <a:lnSpc>
                <a:spcPts val="2200"/>
              </a:lnSpc>
              <a:defRPr/>
            </a:pPr>
            <a:endParaRPr lang="fa-IR" sz="12800" b="1" dirty="0" smtClean="0">
              <a:solidFill>
                <a:srgbClr val="FF0000"/>
              </a:solidFill>
              <a:cs typeface="B Nazanin" pitchFamily="2" charset="-78"/>
            </a:endParaRPr>
          </a:p>
          <a:p>
            <a:pPr algn="just" defTabSz="900113">
              <a:lnSpc>
                <a:spcPts val="2200"/>
              </a:lnSpc>
              <a:defRPr/>
            </a:pPr>
            <a:endParaRPr lang="fa-IR" sz="12800" b="1" dirty="0" smtClean="0">
              <a:solidFill>
                <a:srgbClr val="FF0000"/>
              </a:solidFill>
              <a:cs typeface="B Nazanin" pitchFamily="2" charset="-78"/>
            </a:endParaRPr>
          </a:p>
          <a:p>
            <a:pPr algn="just" defTabSz="900113">
              <a:lnSpc>
                <a:spcPts val="2200"/>
              </a:lnSpc>
              <a:buNone/>
              <a:defRPr/>
            </a:pPr>
            <a:endParaRPr lang="en-US" sz="12800" b="1" dirty="0" smtClean="0">
              <a:solidFill>
                <a:srgbClr val="FF0000"/>
              </a:solidFill>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l" defTabSz="900113" rtl="0">
              <a:lnSpc>
                <a:spcPts val="2200"/>
              </a:lnSpc>
              <a:buNone/>
              <a:defRPr/>
            </a:pPr>
            <a:endParaRPr lang="en-US" sz="3600" b="1" dirty="0" smtClean="0">
              <a:cs typeface="B Nazanin" pitchFamily="2" charset="-78"/>
            </a:endParaRPr>
          </a:p>
          <a:p>
            <a:pPr algn="l" defTabSz="900113" rtl="0">
              <a:lnSpc>
                <a:spcPts val="2200"/>
              </a:lnSpc>
              <a:buNone/>
              <a:defRPr/>
            </a:pPr>
            <a:r>
              <a:rPr lang="en-US" sz="3600" b="1" i="1" dirty="0" smtClean="0">
                <a:cs typeface="B Nazanin" pitchFamily="2" charset="-78"/>
              </a:rPr>
              <a:t> </a:t>
            </a:r>
            <a:endParaRPr lang="fa-IR" sz="3600" b="1" i="1" dirty="0" smtClean="0">
              <a:cs typeface="B Nazanin" pitchFamily="2" charset="-78"/>
            </a:endParaRPr>
          </a:p>
          <a:p>
            <a:pPr algn="l" defTabSz="900113" rtl="0">
              <a:lnSpc>
                <a:spcPts val="2200"/>
              </a:lnSpc>
              <a:buNone/>
              <a:defRPr/>
            </a:pPr>
            <a:endParaRPr lang="en-US" sz="3600" b="1" i="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ctr" defTabSz="900113" rtl="0">
              <a:lnSpc>
                <a:spcPts val="2200"/>
              </a:lnSpc>
              <a:buNone/>
              <a:defRPr/>
            </a:pPr>
            <a:endParaRPr lang="en-US" sz="3600" i="1" u="sng" dirty="0" smtClean="0">
              <a:solidFill>
                <a:srgbClr val="0000FF"/>
              </a:solidFill>
              <a:cs typeface="B Nazanin" pitchFamily="2" charset="-78"/>
            </a:endParaRPr>
          </a:p>
          <a:p>
            <a:pPr algn="ctr" defTabSz="900113">
              <a:lnSpc>
                <a:spcPts val="2200"/>
              </a:lnSpc>
              <a:buNone/>
              <a:defRPr/>
            </a:pPr>
            <a:endParaRPr lang="fa-IR" sz="5400" i="1" u="sng" dirty="0" smtClean="0">
              <a:solidFill>
                <a:srgbClr val="0000FF"/>
              </a:solidFill>
              <a:cs typeface="B Nazanin" pitchFamily="2" charset="-78"/>
            </a:endParaRPr>
          </a:p>
          <a:p>
            <a:pPr algn="l" defTabSz="900113">
              <a:lnSpc>
                <a:spcPts val="2200"/>
              </a:lnSpc>
              <a:buNone/>
              <a:defRPr/>
            </a:pPr>
            <a:endParaRPr lang="fa-IR" sz="5400" i="1" u="sng" dirty="0">
              <a:solidFill>
                <a:srgbClr val="0000FF"/>
              </a:solidFill>
              <a:cs typeface="B Nazanin" pitchFamily="2" charset="-78"/>
            </a:endParaRPr>
          </a:p>
          <a:p>
            <a:pPr algn="ctr" defTabSz="900113">
              <a:lnSpc>
                <a:spcPts val="2200"/>
              </a:lnSpc>
              <a:buNone/>
              <a:defRPr/>
            </a:pPr>
            <a:endParaRPr lang="en-GB" sz="5400" i="1" u="sng"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a:buNone/>
            </a:pPr>
            <a:r>
              <a:rPr lang="fa-IR" dirty="0" smtClean="0">
                <a:solidFill>
                  <a:srgbClr val="0000FF"/>
                </a:solidFill>
                <a:cs typeface="B Nazanin" pitchFamily="2" charset="-78"/>
              </a:rPr>
              <a:t> </a:t>
            </a:r>
            <a:endParaRPr lang="fa-IR"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25000" lnSpcReduction="20000"/>
          </a:bodyPr>
          <a:lstStyle/>
          <a:p>
            <a:pPr algn="just" defTabSz="900113">
              <a:lnSpc>
                <a:spcPts val="2200"/>
              </a:lnSpc>
              <a:buClr>
                <a:srgbClr val="FF0000"/>
              </a:buClr>
              <a:buFont typeface="Wingdings" pitchFamily="2" charset="2"/>
              <a:buChar char="ü"/>
              <a:defRPr/>
            </a:pPr>
            <a:endParaRPr lang="en-US" sz="12800" dirty="0" smtClean="0">
              <a:cs typeface="B Nazanin" pitchFamily="2" charset="-78"/>
            </a:endParaRPr>
          </a:p>
          <a:p>
            <a:pPr algn="ctr" defTabSz="900113">
              <a:lnSpc>
                <a:spcPts val="2200"/>
              </a:lnSpc>
              <a:buNone/>
              <a:defRPr/>
            </a:pPr>
            <a:r>
              <a:rPr lang="fa-IR" sz="12800" b="1" dirty="0" smtClean="0">
                <a:solidFill>
                  <a:srgbClr val="FF0000"/>
                </a:solidFill>
                <a:cs typeface="B Nazanin" pitchFamily="2" charset="-78"/>
              </a:rPr>
              <a:t>کنترل خطرات</a:t>
            </a:r>
            <a:endParaRPr lang="en-US" sz="12800" b="1" dirty="0" smtClean="0">
              <a:solidFill>
                <a:srgbClr val="FF0000"/>
              </a:solidFill>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en-US" sz="2800" b="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l" defTabSz="900113" rtl="0">
              <a:lnSpc>
                <a:spcPts val="2200"/>
              </a:lnSpc>
              <a:buNone/>
              <a:defRPr/>
            </a:pPr>
            <a:endParaRPr lang="en-US" sz="3600" b="1" dirty="0" smtClean="0">
              <a:cs typeface="B Nazanin" pitchFamily="2" charset="-78"/>
            </a:endParaRPr>
          </a:p>
          <a:p>
            <a:pPr algn="l" defTabSz="900113" rtl="0">
              <a:lnSpc>
                <a:spcPts val="2200"/>
              </a:lnSpc>
              <a:buNone/>
              <a:defRPr/>
            </a:pPr>
            <a:r>
              <a:rPr lang="en-US" sz="3600" b="1" i="1" dirty="0" smtClean="0">
                <a:cs typeface="B Nazanin" pitchFamily="2" charset="-78"/>
              </a:rPr>
              <a:t> </a:t>
            </a:r>
            <a:endParaRPr lang="fa-IR" sz="3600" b="1" i="1" dirty="0" smtClean="0">
              <a:cs typeface="B Nazanin" pitchFamily="2" charset="-78"/>
            </a:endParaRPr>
          </a:p>
          <a:p>
            <a:pPr algn="l" defTabSz="900113" rtl="0">
              <a:lnSpc>
                <a:spcPts val="2200"/>
              </a:lnSpc>
              <a:buNone/>
              <a:defRPr/>
            </a:pPr>
            <a:endParaRPr lang="en-US" sz="3600" b="1" i="1" dirty="0" smtClean="0">
              <a:cs typeface="B Nazanin" pitchFamily="2" charset="-78"/>
            </a:endParaRPr>
          </a:p>
          <a:p>
            <a:pPr algn="l" defTabSz="900113" rtl="0">
              <a:lnSpc>
                <a:spcPts val="2200"/>
              </a:lnSpc>
              <a:buNone/>
              <a:defRPr/>
            </a:pPr>
            <a:endParaRPr lang="fa-IR" sz="3600" b="1" i="1" dirty="0" smtClean="0">
              <a:cs typeface="B Nazanin" pitchFamily="2" charset="-78"/>
            </a:endParaRPr>
          </a:p>
          <a:p>
            <a:pPr algn="ctr" defTabSz="900113" rtl="0">
              <a:lnSpc>
                <a:spcPts val="2200"/>
              </a:lnSpc>
              <a:buNone/>
              <a:defRPr/>
            </a:pPr>
            <a:endParaRPr lang="en-US" sz="3600" i="1" u="sng" dirty="0" smtClean="0">
              <a:solidFill>
                <a:srgbClr val="0000FF"/>
              </a:solidFill>
              <a:cs typeface="B Nazanin" pitchFamily="2" charset="-78"/>
            </a:endParaRPr>
          </a:p>
          <a:p>
            <a:pPr algn="ctr" defTabSz="900113">
              <a:lnSpc>
                <a:spcPts val="2200"/>
              </a:lnSpc>
              <a:buNone/>
              <a:defRPr/>
            </a:pPr>
            <a:endParaRPr lang="fa-IR" sz="5400" i="1" u="sng" dirty="0" smtClean="0">
              <a:solidFill>
                <a:srgbClr val="0000FF"/>
              </a:solidFill>
              <a:cs typeface="B Nazanin" pitchFamily="2" charset="-78"/>
            </a:endParaRPr>
          </a:p>
          <a:p>
            <a:pPr algn="l" defTabSz="900113">
              <a:lnSpc>
                <a:spcPts val="2200"/>
              </a:lnSpc>
              <a:buNone/>
              <a:defRPr/>
            </a:pPr>
            <a:endParaRPr lang="fa-IR" sz="5400" i="1" u="sng" dirty="0">
              <a:solidFill>
                <a:srgbClr val="0000FF"/>
              </a:solidFill>
              <a:cs typeface="B Nazanin" pitchFamily="2" charset="-78"/>
            </a:endParaRPr>
          </a:p>
          <a:p>
            <a:pPr algn="ctr" defTabSz="900113">
              <a:lnSpc>
                <a:spcPts val="2200"/>
              </a:lnSpc>
              <a:buNone/>
              <a:defRPr/>
            </a:pPr>
            <a:endParaRPr lang="en-GB" sz="5400" i="1" u="sng"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algn="ctr" defTabSz="900113">
              <a:lnSpc>
                <a:spcPct val="150000"/>
              </a:lnSpc>
              <a:buNone/>
              <a:defRPr/>
            </a:pPr>
            <a:endParaRPr lang="en-GB" i="1"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defTabSz="900113">
              <a:lnSpc>
                <a:spcPts val="2200"/>
              </a:lnSpc>
              <a:buNone/>
              <a:defRPr/>
            </a:pPr>
            <a:endParaRPr lang="en-GB" dirty="0">
              <a:solidFill>
                <a:srgbClr val="0000FF"/>
              </a:solidFill>
              <a:cs typeface="B Nazanin" pitchFamily="2" charset="-78"/>
            </a:endParaRPr>
          </a:p>
          <a:p>
            <a:pPr>
              <a:buNone/>
            </a:pPr>
            <a:r>
              <a:rPr lang="fa-IR" dirty="0" smtClean="0">
                <a:solidFill>
                  <a:srgbClr val="0000FF"/>
                </a:solidFill>
                <a:cs typeface="B Nazanin" pitchFamily="2" charset="-78"/>
              </a:rPr>
              <a:t>        </a:t>
            </a:r>
            <a:endParaRPr lang="fa-IR" dirty="0">
              <a:solidFill>
                <a:srgbClr val="0000FF"/>
              </a:solidFill>
              <a:cs typeface="B Nazanin" pitchFamily="2" charset="-78"/>
            </a:endParaRPr>
          </a:p>
        </p:txBody>
      </p:sp>
      <p:graphicFrame>
        <p:nvGraphicFramePr>
          <p:cNvPr id="3" name="Content Placeholder 10"/>
          <p:cNvGraphicFramePr>
            <a:graphicFrameLocks/>
          </p:cNvGraphicFramePr>
          <p:nvPr/>
        </p:nvGraphicFramePr>
        <p:xfrm>
          <a:off x="2000232" y="2714620"/>
          <a:ext cx="5643602" cy="2920927"/>
        </p:xfrm>
        <a:graphic>
          <a:graphicData uri="http://schemas.openxmlformats.org/drawingml/2006/table">
            <a:tbl>
              <a:tblPr/>
              <a:tblGrid>
                <a:gridCol w="2786082"/>
                <a:gridCol w="2857520"/>
              </a:tblGrid>
              <a:tr h="857255">
                <a:tc>
                  <a:txBody>
                    <a:bodyPr/>
                    <a:lstStyle/>
                    <a:p>
                      <a:pPr marL="342900" marR="0" indent="-342900" algn="ctr" rtl="1">
                        <a:lnSpc>
                          <a:spcPct val="115000"/>
                        </a:lnSpc>
                        <a:spcBef>
                          <a:spcPts val="0"/>
                        </a:spcBef>
                        <a:spcAft>
                          <a:spcPts val="0"/>
                        </a:spcAft>
                        <a:buNone/>
                      </a:pPr>
                      <a:endParaRPr lang="fa-IR" sz="1600" b="1" dirty="0" smtClean="0">
                        <a:latin typeface="Arial"/>
                        <a:ea typeface="Calibri"/>
                        <a:cs typeface="B Nazanin" pitchFamily="2" charset="-78"/>
                      </a:endParaRPr>
                    </a:p>
                    <a:p>
                      <a:pPr marL="342900" marR="0" indent="-342900" algn="ctr" rtl="1">
                        <a:lnSpc>
                          <a:spcPct val="115000"/>
                        </a:lnSpc>
                        <a:spcBef>
                          <a:spcPts val="0"/>
                        </a:spcBef>
                        <a:spcAft>
                          <a:spcPts val="0"/>
                        </a:spcAft>
                        <a:buNone/>
                      </a:pPr>
                      <a:r>
                        <a:rPr lang="fa-IR" sz="1600" b="1" dirty="0" smtClean="0">
                          <a:latin typeface="Arial"/>
                          <a:ea typeface="Calibri"/>
                          <a:cs typeface="B Nazanin" pitchFamily="2" charset="-78"/>
                        </a:rPr>
                        <a:t>حذف</a:t>
                      </a:r>
                      <a:r>
                        <a:rPr lang="fa-IR" sz="1600" b="1" baseline="0" dirty="0" smtClean="0">
                          <a:latin typeface="Arial"/>
                          <a:ea typeface="Calibri"/>
                          <a:cs typeface="B Nazanin" pitchFamily="2" charset="-78"/>
                        </a:rPr>
                        <a:t> یا کاهش خطر</a:t>
                      </a:r>
                      <a:endParaRPr lang="en-US" sz="14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fa-IR" sz="1600" b="1" dirty="0" smtClean="0">
                        <a:solidFill>
                          <a:srgbClr val="0000FF"/>
                        </a:solidFill>
                        <a:latin typeface="Arial"/>
                        <a:ea typeface="Calibri"/>
                        <a:cs typeface="B Nazanin" pitchFamily="2" charset="-78"/>
                      </a:endParaRPr>
                    </a:p>
                    <a:p>
                      <a:pPr marL="0" marR="0" algn="ctr" rtl="1">
                        <a:lnSpc>
                          <a:spcPct val="115000"/>
                        </a:lnSpc>
                        <a:spcBef>
                          <a:spcPts val="0"/>
                        </a:spcBef>
                        <a:spcAft>
                          <a:spcPts val="0"/>
                        </a:spcAft>
                      </a:pPr>
                      <a:r>
                        <a:rPr lang="fa-IR" sz="1600" b="1" dirty="0" smtClean="0">
                          <a:solidFill>
                            <a:srgbClr val="0000FF"/>
                          </a:solidFill>
                          <a:latin typeface="Arial"/>
                          <a:ea typeface="Calibri"/>
                          <a:cs typeface="B Nazanin" pitchFamily="2" charset="-78"/>
                        </a:rPr>
                        <a:t>کنترل</a:t>
                      </a:r>
                      <a:r>
                        <a:rPr lang="fa-IR" sz="1600" b="1" baseline="0" dirty="0" smtClean="0">
                          <a:solidFill>
                            <a:srgbClr val="0000FF"/>
                          </a:solidFill>
                          <a:latin typeface="Arial"/>
                          <a:ea typeface="Calibri"/>
                          <a:cs typeface="B Nazanin" pitchFamily="2" charset="-78"/>
                        </a:rPr>
                        <a:t> های مهندسی </a:t>
                      </a:r>
                      <a:endParaRPr lang="en-US" sz="14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057">
                <a:tc>
                  <a:txBody>
                    <a:bodyPr/>
                    <a:lstStyle/>
                    <a:p>
                      <a:pPr marL="0" marR="0" algn="ctr" rtl="0">
                        <a:lnSpc>
                          <a:spcPct val="115000"/>
                        </a:lnSpc>
                        <a:spcBef>
                          <a:spcPts val="0"/>
                        </a:spcBef>
                        <a:spcAft>
                          <a:spcPts val="0"/>
                        </a:spcAft>
                      </a:pPr>
                      <a:endParaRPr lang="fa-IR" sz="1600" b="1" baseline="0" dirty="0" smtClean="0">
                        <a:latin typeface="Arial"/>
                        <a:ea typeface="Calibri"/>
                        <a:cs typeface="B Nazanin" pitchFamily="2" charset="-78"/>
                      </a:endParaRPr>
                    </a:p>
                    <a:p>
                      <a:pPr marL="0" marR="0" algn="ctr" rtl="0">
                        <a:lnSpc>
                          <a:spcPct val="115000"/>
                        </a:lnSpc>
                        <a:spcBef>
                          <a:spcPts val="0"/>
                        </a:spcBef>
                        <a:spcAft>
                          <a:spcPts val="0"/>
                        </a:spcAft>
                      </a:pPr>
                      <a:r>
                        <a:rPr lang="fa-IR" sz="1600" b="1" baseline="0" dirty="0" smtClean="0">
                          <a:latin typeface="Arial"/>
                          <a:ea typeface="Calibri"/>
                          <a:cs typeface="B Nazanin" pitchFamily="2" charset="-78"/>
                        </a:rPr>
                        <a:t>کاهش خطر</a:t>
                      </a:r>
                      <a:endParaRPr lang="fa-IR" sz="1600" b="1" dirty="0" smtClean="0">
                        <a:latin typeface="Arial"/>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fa-IR" sz="1600" b="1" dirty="0" smtClean="0">
                        <a:solidFill>
                          <a:srgbClr val="0000FF"/>
                        </a:solidFill>
                        <a:latin typeface="Arial"/>
                        <a:ea typeface="Calibri"/>
                        <a:cs typeface="B Nazanin" pitchFamily="2" charset="-78"/>
                      </a:endParaRPr>
                    </a:p>
                    <a:p>
                      <a:pPr marL="0" marR="0" algn="ctr" rtl="0">
                        <a:lnSpc>
                          <a:spcPct val="115000"/>
                        </a:lnSpc>
                        <a:spcBef>
                          <a:spcPts val="0"/>
                        </a:spcBef>
                        <a:spcAft>
                          <a:spcPts val="0"/>
                        </a:spcAft>
                      </a:pPr>
                      <a:r>
                        <a:rPr lang="fa-IR" sz="1600" b="1" dirty="0" smtClean="0">
                          <a:solidFill>
                            <a:srgbClr val="0000FF"/>
                          </a:solidFill>
                          <a:latin typeface="Arial"/>
                          <a:ea typeface="Calibri"/>
                          <a:cs typeface="B Nazanin" pitchFamily="2" charset="-78"/>
                        </a:rPr>
                        <a:t>کنترل</a:t>
                      </a:r>
                      <a:r>
                        <a:rPr lang="fa-IR" sz="1600" b="1" baseline="0" dirty="0" smtClean="0">
                          <a:solidFill>
                            <a:srgbClr val="0000FF"/>
                          </a:solidFill>
                          <a:latin typeface="Arial"/>
                          <a:ea typeface="Calibri"/>
                          <a:cs typeface="B Nazanin" pitchFamily="2" charset="-78"/>
                        </a:rPr>
                        <a:t> های اجرایی </a:t>
                      </a:r>
                      <a:endParaRPr lang="en-US" sz="14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3615">
                <a:tc>
                  <a:txBody>
                    <a:bodyPr/>
                    <a:lstStyle/>
                    <a:p>
                      <a:pPr marL="0" marR="0" algn="ctr" rtl="0">
                        <a:lnSpc>
                          <a:spcPct val="115000"/>
                        </a:lnSpc>
                        <a:spcBef>
                          <a:spcPts val="0"/>
                        </a:spcBef>
                        <a:spcAft>
                          <a:spcPts val="0"/>
                        </a:spcAft>
                      </a:pPr>
                      <a:endParaRPr lang="fa-IR" sz="1600" b="1" dirty="0" smtClean="0">
                        <a:latin typeface="Arial"/>
                        <a:ea typeface="Calibri"/>
                        <a:cs typeface="B Nazanin" pitchFamily="2" charset="-78"/>
                      </a:endParaRPr>
                    </a:p>
                    <a:p>
                      <a:pPr marL="0" marR="0" algn="ctr" rtl="0">
                        <a:lnSpc>
                          <a:spcPct val="115000"/>
                        </a:lnSpc>
                        <a:spcBef>
                          <a:spcPts val="0"/>
                        </a:spcBef>
                        <a:spcAft>
                          <a:spcPts val="0"/>
                        </a:spcAft>
                      </a:pPr>
                      <a:r>
                        <a:rPr lang="fa-IR" sz="1600" b="1" dirty="0" smtClean="0">
                          <a:latin typeface="Arial"/>
                          <a:ea typeface="Calibri"/>
                          <a:cs typeface="B Nazanin" pitchFamily="2" charset="-78"/>
                        </a:rPr>
                        <a:t>بین</a:t>
                      </a:r>
                      <a:r>
                        <a:rPr lang="fa-IR" sz="1600" b="1" baseline="0" dirty="0" smtClean="0">
                          <a:latin typeface="Arial"/>
                          <a:ea typeface="Calibri"/>
                          <a:cs typeface="B Nazanin" pitchFamily="2" charset="-78"/>
                        </a:rPr>
                        <a:t> فرد و خطر مانع ایجاد می نماید</a:t>
                      </a:r>
                      <a:endParaRPr lang="en-US" sz="14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fa-IR" sz="1600" b="1" dirty="0" smtClean="0">
                        <a:solidFill>
                          <a:srgbClr val="0000FF"/>
                        </a:solidFill>
                        <a:latin typeface="Arial"/>
                        <a:ea typeface="Calibri"/>
                        <a:cs typeface="B Nazanin" pitchFamily="2" charset="-78"/>
                      </a:endParaRPr>
                    </a:p>
                    <a:p>
                      <a:pPr marL="0" marR="0" algn="ctr" rtl="0">
                        <a:lnSpc>
                          <a:spcPct val="115000"/>
                        </a:lnSpc>
                        <a:spcBef>
                          <a:spcPts val="0"/>
                        </a:spcBef>
                        <a:spcAft>
                          <a:spcPts val="0"/>
                        </a:spcAft>
                      </a:pPr>
                      <a:r>
                        <a:rPr lang="fa-IR" sz="1600" b="1" dirty="0" smtClean="0">
                          <a:solidFill>
                            <a:srgbClr val="0000FF"/>
                          </a:solidFill>
                          <a:latin typeface="Arial"/>
                          <a:ea typeface="Calibri"/>
                          <a:cs typeface="B Nazanin" pitchFamily="2" charset="-78"/>
                        </a:rPr>
                        <a:t>وسایل حفاظت</a:t>
                      </a:r>
                      <a:r>
                        <a:rPr lang="fa-IR" sz="1600" b="1" baseline="0" dirty="0" smtClean="0">
                          <a:solidFill>
                            <a:srgbClr val="0000FF"/>
                          </a:solidFill>
                          <a:latin typeface="Arial"/>
                          <a:ea typeface="Calibri"/>
                          <a:cs typeface="B Nazanin" pitchFamily="2" charset="-78"/>
                        </a:rPr>
                        <a:t> فردی </a:t>
                      </a:r>
                    </a:p>
                    <a:p>
                      <a:pPr marL="0" marR="0" algn="ctr" rtl="0">
                        <a:lnSpc>
                          <a:spcPct val="115000"/>
                        </a:lnSpc>
                        <a:spcBef>
                          <a:spcPts val="0"/>
                        </a:spcBef>
                        <a:spcAft>
                          <a:spcPts val="0"/>
                        </a:spcAft>
                      </a:pPr>
                      <a:endParaRPr lang="en-US" sz="14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pPr algn="just" defTabSz="900113">
              <a:lnSpc>
                <a:spcPts val="2200"/>
              </a:lnSpc>
              <a:buClr>
                <a:srgbClr val="FF0000"/>
              </a:buClr>
              <a:buFont typeface="Wingdings" pitchFamily="2" charset="2"/>
              <a:buChar char="ü"/>
              <a:defRPr/>
            </a:pPr>
            <a:endParaRPr lang="en-US" sz="9600" dirty="0" smtClean="0">
              <a:cs typeface="B Nazanin" pitchFamily="2" charset="-78"/>
            </a:endParaRPr>
          </a:p>
          <a:p>
            <a:pPr algn="just">
              <a:buNone/>
            </a:pPr>
            <a:r>
              <a:rPr lang="fa-IR" sz="2400" b="1" dirty="0" smtClean="0">
                <a:cs typeface="B Nazanin" pitchFamily="2" charset="-78"/>
              </a:rPr>
              <a:t>از وسایل</a:t>
            </a:r>
            <a:r>
              <a:rPr lang="ar-SA" sz="2400" b="1" dirty="0" smtClean="0">
                <a:cs typeface="B Nazanin" pitchFamily="2" charset="-78"/>
              </a:rPr>
              <a:t> حفاظت فردي به سه منظور استفاده مي</a:t>
            </a:r>
            <a:r>
              <a:rPr lang="fa-IR" sz="2400" b="1" dirty="0" smtClean="0">
                <a:cs typeface="B Nazanin" pitchFamily="2" charset="-78"/>
              </a:rPr>
              <a:t> </a:t>
            </a:r>
            <a:r>
              <a:rPr lang="ar-SA" sz="2400" b="1" dirty="0" smtClean="0">
                <a:cs typeface="B Nazanin" pitchFamily="2" charset="-78"/>
              </a:rPr>
              <a:t>شود:</a:t>
            </a:r>
            <a:endParaRPr lang="en-US" sz="2400" dirty="0" smtClean="0">
              <a:cs typeface="B Nazanin" pitchFamily="2" charset="-78"/>
            </a:endParaRPr>
          </a:p>
          <a:p>
            <a:pPr lvl="0" algn="just"/>
            <a:r>
              <a:rPr lang="ar-SA" sz="2400" dirty="0" smtClean="0">
                <a:cs typeface="B Nazanin" pitchFamily="2" charset="-78"/>
              </a:rPr>
              <a:t>به عنوان مكمل اقدامات اساسي ايمني بر روي محيط و پيرامون فرد و آنچه كه در اختيار دارد.</a:t>
            </a:r>
            <a:endParaRPr lang="fa-IR" sz="2400" dirty="0" smtClean="0">
              <a:cs typeface="B Nazanin" pitchFamily="2" charset="-78"/>
            </a:endParaRPr>
          </a:p>
          <a:p>
            <a:pPr lvl="0" algn="just"/>
            <a:endParaRPr lang="en-US" sz="2400" dirty="0" smtClean="0">
              <a:cs typeface="B Nazanin" pitchFamily="2" charset="-78"/>
            </a:endParaRPr>
          </a:p>
          <a:p>
            <a:pPr lvl="0" algn="just"/>
            <a:r>
              <a:rPr lang="ar-SA" sz="2400" dirty="0" smtClean="0">
                <a:cs typeface="B Nazanin" pitchFamily="2" charset="-78"/>
              </a:rPr>
              <a:t>به عنوان ابزار كار تلقي شده كه بدون آنها پرداختن به شغل مورد نظر غير ممكن است.</a:t>
            </a:r>
            <a:endParaRPr lang="fa-IR" sz="2400" dirty="0" smtClean="0">
              <a:cs typeface="B Nazanin" pitchFamily="2" charset="-78"/>
            </a:endParaRPr>
          </a:p>
          <a:p>
            <a:pPr lvl="0" algn="just"/>
            <a:endParaRPr lang="en-US" sz="2400" dirty="0" smtClean="0">
              <a:cs typeface="B Nazanin" pitchFamily="2" charset="-78"/>
            </a:endParaRPr>
          </a:p>
          <a:p>
            <a:pPr lvl="0" algn="just"/>
            <a:r>
              <a:rPr lang="ar-SA" sz="2400" dirty="0" smtClean="0">
                <a:cs typeface="B Nazanin" pitchFamily="2" charset="-78"/>
              </a:rPr>
              <a:t>در شرايطي كه اقدام اساسي جهت تأمين ايمني مشكل و يا محتاج زمان مي</a:t>
            </a:r>
            <a:r>
              <a:rPr lang="fa-IR" sz="2400" dirty="0" smtClean="0">
                <a:cs typeface="B Nazanin" pitchFamily="2" charset="-78"/>
              </a:rPr>
              <a:t> </a:t>
            </a:r>
            <a:r>
              <a:rPr lang="ar-SA" sz="2400" dirty="0" smtClean="0">
                <a:cs typeface="B Nazanin" pitchFamily="2" charset="-78"/>
              </a:rPr>
              <a:t>باشد در اين صورت تنها گزينه ممكن، ايجاد شرايط ايمني براي افراد بطور موقت خواهد بود.</a:t>
            </a:r>
            <a:endParaRPr lang="en-US" sz="2400" dirty="0" smtClean="0">
              <a:cs typeface="B Nazanin" pitchFamily="2" charset="-78"/>
            </a:endParaRPr>
          </a:p>
          <a:p>
            <a:pPr algn="just" defTabSz="900113" rtl="0">
              <a:lnSpc>
                <a:spcPts val="2200"/>
              </a:lnSpc>
              <a:buNone/>
              <a:defRPr/>
            </a:pPr>
            <a:endParaRPr lang="en-US" sz="9600" dirty="0" smtClean="0">
              <a:cs typeface="B Nazanin" pitchFamily="2" charset="-78"/>
            </a:endParaRPr>
          </a:p>
          <a:p>
            <a:pPr algn="just" defTabSz="900113" rtl="0">
              <a:lnSpc>
                <a:spcPts val="2200"/>
              </a:lnSpc>
              <a:buNone/>
              <a:defRPr/>
            </a:pPr>
            <a:endParaRPr lang="en-US" sz="2400" b="1" dirty="0" smtClean="0">
              <a:cs typeface="B Nazanin" pitchFamily="2" charset="-78"/>
            </a:endParaRPr>
          </a:p>
          <a:p>
            <a:pPr algn="just" defTabSz="900113" rtl="0">
              <a:lnSpc>
                <a:spcPts val="2200"/>
              </a:lnSpc>
              <a:buNone/>
              <a:defRPr/>
            </a:pPr>
            <a:endParaRPr lang="en-US" sz="2400" b="1" dirty="0" smtClean="0">
              <a:cs typeface="B Nazanin" pitchFamily="2" charset="-78"/>
            </a:endParaRPr>
          </a:p>
          <a:p>
            <a:pPr algn="just" defTabSz="900113" rtl="0">
              <a:lnSpc>
                <a:spcPts val="2200"/>
              </a:lnSpc>
              <a:buNone/>
              <a:defRPr/>
            </a:pPr>
            <a:endParaRPr lang="en-US" sz="2400" b="1" dirty="0" smtClean="0">
              <a:cs typeface="B Nazanin" pitchFamily="2" charset="-78"/>
            </a:endParaRPr>
          </a:p>
          <a:p>
            <a:pPr algn="just" defTabSz="900113" rtl="0">
              <a:lnSpc>
                <a:spcPts val="2200"/>
              </a:lnSpc>
              <a:buNone/>
              <a:defRPr/>
            </a:pPr>
            <a:endParaRPr lang="fa-IR" b="1" i="1" dirty="0" smtClean="0">
              <a:cs typeface="B Nazanin" pitchFamily="2" charset="-78"/>
            </a:endParaRPr>
          </a:p>
          <a:p>
            <a:pPr algn="just" defTabSz="900113" rtl="0">
              <a:lnSpc>
                <a:spcPts val="2200"/>
              </a:lnSpc>
              <a:buNone/>
              <a:defRPr/>
            </a:pPr>
            <a:endParaRPr lang="en-US" b="1" dirty="0" smtClean="0">
              <a:cs typeface="B Nazanin" pitchFamily="2" charset="-78"/>
            </a:endParaRPr>
          </a:p>
          <a:p>
            <a:pPr algn="just" defTabSz="900113" rtl="0">
              <a:lnSpc>
                <a:spcPts val="2200"/>
              </a:lnSpc>
              <a:buNone/>
              <a:defRPr/>
            </a:pPr>
            <a:r>
              <a:rPr lang="en-US" b="1" i="1" dirty="0" smtClean="0">
                <a:cs typeface="B Nazanin" pitchFamily="2" charset="-78"/>
              </a:rPr>
              <a:t> </a:t>
            </a:r>
            <a:endParaRPr lang="fa-IR" b="1" i="1" dirty="0" smtClean="0">
              <a:cs typeface="B Nazanin" pitchFamily="2" charset="-78"/>
            </a:endParaRPr>
          </a:p>
          <a:p>
            <a:pPr algn="just" defTabSz="900113" rtl="0">
              <a:lnSpc>
                <a:spcPts val="2200"/>
              </a:lnSpc>
              <a:buNone/>
              <a:defRPr/>
            </a:pPr>
            <a:endParaRPr lang="en-US" b="1" i="1" dirty="0" smtClean="0">
              <a:cs typeface="B Nazanin" pitchFamily="2" charset="-78"/>
            </a:endParaRPr>
          </a:p>
          <a:p>
            <a:pPr algn="just" defTabSz="900113" rtl="0">
              <a:lnSpc>
                <a:spcPts val="2200"/>
              </a:lnSpc>
              <a:buNone/>
              <a:defRPr/>
            </a:pPr>
            <a:endParaRPr lang="fa-IR" b="1" i="1" dirty="0" smtClean="0">
              <a:cs typeface="B Nazanin" pitchFamily="2" charset="-78"/>
            </a:endParaRPr>
          </a:p>
          <a:p>
            <a:pPr algn="just" defTabSz="900113" rtl="0">
              <a:lnSpc>
                <a:spcPts val="2200"/>
              </a:lnSpc>
              <a:buNone/>
              <a:defRPr/>
            </a:pPr>
            <a:endParaRPr lang="en-US" i="1" u="sng" dirty="0" smtClean="0">
              <a:solidFill>
                <a:srgbClr val="0000FF"/>
              </a:solidFill>
              <a:cs typeface="B Nazanin" pitchFamily="2" charset="-78"/>
            </a:endParaRPr>
          </a:p>
          <a:p>
            <a:pPr algn="just" defTabSz="900113">
              <a:lnSpc>
                <a:spcPts val="2200"/>
              </a:lnSpc>
              <a:buNone/>
              <a:defRPr/>
            </a:pPr>
            <a:endParaRPr lang="fa-IR" sz="5400" i="1" u="sng" dirty="0" smtClean="0">
              <a:solidFill>
                <a:srgbClr val="0000FF"/>
              </a:solidFill>
              <a:cs typeface="B Nazanin" pitchFamily="2" charset="-78"/>
            </a:endParaRPr>
          </a:p>
          <a:p>
            <a:pPr algn="just" defTabSz="900113">
              <a:lnSpc>
                <a:spcPts val="2200"/>
              </a:lnSpc>
              <a:buNone/>
              <a:defRPr/>
            </a:pPr>
            <a:endParaRPr lang="fa-IR" sz="5400" i="1" u="sng" dirty="0">
              <a:solidFill>
                <a:srgbClr val="0000FF"/>
              </a:solidFill>
              <a:cs typeface="B Nazanin" pitchFamily="2" charset="-78"/>
            </a:endParaRPr>
          </a:p>
          <a:p>
            <a:pPr algn="just" defTabSz="900113">
              <a:lnSpc>
                <a:spcPts val="2200"/>
              </a:lnSpc>
              <a:buNone/>
              <a:defRPr/>
            </a:pPr>
            <a:endParaRPr lang="en-GB" sz="5400" i="1" u="sng" dirty="0">
              <a:solidFill>
                <a:srgbClr val="0000FF"/>
              </a:solidFill>
              <a:cs typeface="B Nazanin" pitchFamily="2" charset="-78"/>
            </a:endParaRPr>
          </a:p>
          <a:p>
            <a:pPr algn="just" defTabSz="900113">
              <a:lnSpc>
                <a:spcPct val="150000"/>
              </a:lnSpc>
              <a:buNone/>
              <a:defRPr/>
            </a:pPr>
            <a:endParaRPr lang="en-GB" sz="2800" i="1" dirty="0">
              <a:solidFill>
                <a:srgbClr val="0000FF"/>
              </a:solidFill>
              <a:cs typeface="B Nazanin" pitchFamily="2" charset="-78"/>
            </a:endParaRPr>
          </a:p>
          <a:p>
            <a:pPr algn="just" defTabSz="900113">
              <a:lnSpc>
                <a:spcPct val="150000"/>
              </a:lnSpc>
              <a:buNone/>
              <a:defRPr/>
            </a:pPr>
            <a:endParaRPr lang="en-GB" sz="2800" i="1" dirty="0">
              <a:solidFill>
                <a:srgbClr val="0000FF"/>
              </a:solidFill>
              <a:cs typeface="B Nazanin" pitchFamily="2" charset="-78"/>
            </a:endParaRPr>
          </a:p>
          <a:p>
            <a:pPr algn="just" defTabSz="900113">
              <a:lnSpc>
                <a:spcPts val="2200"/>
              </a:lnSpc>
              <a:buNone/>
              <a:defRPr/>
            </a:pPr>
            <a:endParaRPr lang="en-GB" sz="2800" dirty="0">
              <a:solidFill>
                <a:srgbClr val="0000FF"/>
              </a:solidFill>
              <a:cs typeface="B Nazanin" pitchFamily="2" charset="-78"/>
            </a:endParaRPr>
          </a:p>
          <a:p>
            <a:pPr algn="just" defTabSz="900113">
              <a:lnSpc>
                <a:spcPts val="2200"/>
              </a:lnSpc>
              <a:buNone/>
              <a:defRPr/>
            </a:pPr>
            <a:endParaRPr lang="en-GB" sz="2800" dirty="0">
              <a:solidFill>
                <a:srgbClr val="0000FF"/>
              </a:solidFill>
              <a:cs typeface="B Nazanin" pitchFamily="2" charset="-78"/>
            </a:endParaRPr>
          </a:p>
          <a:p>
            <a:pPr algn="just" defTabSz="900113">
              <a:lnSpc>
                <a:spcPts val="2200"/>
              </a:lnSpc>
              <a:buNone/>
              <a:defRPr/>
            </a:pPr>
            <a:endParaRPr lang="en-GB" sz="2800" dirty="0">
              <a:solidFill>
                <a:srgbClr val="0000FF"/>
              </a:solidFill>
              <a:cs typeface="B Nazanin" pitchFamily="2" charset="-78"/>
            </a:endParaRPr>
          </a:p>
          <a:p>
            <a:pPr algn="just" defTabSz="900113">
              <a:lnSpc>
                <a:spcPts val="2200"/>
              </a:lnSpc>
              <a:buNone/>
              <a:defRPr/>
            </a:pPr>
            <a:endParaRPr lang="en-GB" sz="2800" dirty="0">
              <a:solidFill>
                <a:srgbClr val="0000FF"/>
              </a:solidFill>
              <a:cs typeface="B Nazanin" pitchFamily="2" charset="-78"/>
            </a:endParaRPr>
          </a:p>
          <a:p>
            <a:pPr algn="just">
              <a:buNone/>
            </a:pPr>
            <a:r>
              <a:rPr lang="fa-IR" sz="2800" dirty="0" smtClean="0">
                <a:solidFill>
                  <a:srgbClr val="0000FF"/>
                </a:solidFill>
                <a:cs typeface="B Nazanin" pitchFamily="2" charset="-78"/>
              </a:rPr>
              <a:t> </a:t>
            </a:r>
            <a:endParaRPr lang="fa-IR" sz="2800"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85000" lnSpcReduction="20000"/>
          </a:bodyPr>
          <a:lstStyle/>
          <a:p>
            <a:pPr algn="just" defTabSz="900113">
              <a:lnSpc>
                <a:spcPts val="2200"/>
              </a:lnSpc>
              <a:buClr>
                <a:srgbClr val="FF0000"/>
              </a:buClr>
              <a:buFont typeface="Wingdings" pitchFamily="2" charset="2"/>
              <a:buChar char="ü"/>
              <a:defRPr/>
            </a:pPr>
            <a:endParaRPr lang="en-US" sz="12800" dirty="0" smtClean="0">
              <a:cs typeface="B Nazanin" pitchFamily="2" charset="-78"/>
            </a:endParaRPr>
          </a:p>
          <a:p>
            <a:pPr>
              <a:buNone/>
            </a:pPr>
            <a:r>
              <a:rPr lang="fa-IR" b="1" dirty="0" smtClean="0">
                <a:solidFill>
                  <a:srgbClr val="FF0000"/>
                </a:solidFill>
                <a:cs typeface="B Nazanin" pitchFamily="2" charset="-78"/>
              </a:rPr>
              <a:t>ويژگيهاي عمومي وسایل حفاظت فردي</a:t>
            </a:r>
            <a:endParaRPr lang="en-US" b="1" dirty="0" smtClean="0">
              <a:solidFill>
                <a:srgbClr val="FF0000"/>
              </a:solidFill>
              <a:cs typeface="B Nazanin" pitchFamily="2" charset="-78"/>
            </a:endParaRPr>
          </a:p>
          <a:p>
            <a:r>
              <a:rPr lang="ar-SA" dirty="0" smtClean="0">
                <a:cs typeface="B Nazanin" pitchFamily="2" charset="-78"/>
              </a:rPr>
              <a:t>متناسب با نوع كار باشد.</a:t>
            </a:r>
            <a:endParaRPr lang="fa-IR" dirty="0" smtClean="0">
              <a:cs typeface="B Nazanin" pitchFamily="2" charset="-78"/>
            </a:endParaRPr>
          </a:p>
          <a:p>
            <a:r>
              <a:rPr lang="ar-SA" dirty="0" smtClean="0">
                <a:cs typeface="B Nazanin" pitchFamily="2" charset="-78"/>
              </a:rPr>
              <a:t>حفاظت كارگر را بطور كامل تأمين نمايد.</a:t>
            </a:r>
            <a:endParaRPr lang="en-US" dirty="0" smtClean="0">
              <a:cs typeface="B Nazanin" pitchFamily="2" charset="-78"/>
            </a:endParaRPr>
          </a:p>
          <a:p>
            <a:r>
              <a:rPr lang="ar-SA" dirty="0" smtClean="0">
                <a:cs typeface="B Nazanin" pitchFamily="2" charset="-78"/>
              </a:rPr>
              <a:t>استفاده از آنها آسان و راحت باشد.</a:t>
            </a:r>
            <a:endParaRPr lang="en-US" dirty="0" smtClean="0">
              <a:cs typeface="B Nazanin" pitchFamily="2" charset="-78"/>
            </a:endParaRPr>
          </a:p>
          <a:p>
            <a:r>
              <a:rPr lang="ar-SA" dirty="0" smtClean="0">
                <a:cs typeface="B Nazanin" pitchFamily="2" charset="-78"/>
              </a:rPr>
              <a:t>اندازه آن براي فرد استفاده كننده مناسب باشد.</a:t>
            </a:r>
            <a:endParaRPr lang="en-US" dirty="0" smtClean="0">
              <a:cs typeface="B Nazanin" pitchFamily="2" charset="-78"/>
            </a:endParaRPr>
          </a:p>
          <a:p>
            <a:r>
              <a:rPr lang="ar-SA" dirty="0" smtClean="0">
                <a:cs typeface="B Nazanin" pitchFamily="2" charset="-78"/>
              </a:rPr>
              <a:t>خود وسيله حفاظتي عامل ايجاد خطر نباشد.</a:t>
            </a:r>
            <a:endParaRPr lang="en-US" dirty="0" smtClean="0">
              <a:cs typeface="B Nazanin" pitchFamily="2" charset="-78"/>
            </a:endParaRPr>
          </a:p>
          <a:p>
            <a:r>
              <a:rPr lang="ar-SA" dirty="0" smtClean="0">
                <a:cs typeface="B Nazanin" pitchFamily="2" charset="-78"/>
              </a:rPr>
              <a:t> با حداقل آموزش براي عموم قابل استفاده باشد.</a:t>
            </a:r>
            <a:endParaRPr lang="en-US" dirty="0" smtClean="0">
              <a:cs typeface="B Nazanin" pitchFamily="2" charset="-78"/>
            </a:endParaRPr>
          </a:p>
          <a:p>
            <a:r>
              <a:rPr lang="ar-SA" dirty="0" smtClean="0">
                <a:cs typeface="B Nazanin" pitchFamily="2" charset="-78"/>
              </a:rPr>
              <a:t>مطابق با راهنماييهاي توليد كننده آن به كار گرفته شود.</a:t>
            </a:r>
            <a:endParaRPr lang="en-US" dirty="0" smtClean="0">
              <a:cs typeface="B Nazanin" pitchFamily="2" charset="-78"/>
            </a:endParaRPr>
          </a:p>
          <a:p>
            <a:r>
              <a:rPr lang="ar-SA" dirty="0" smtClean="0">
                <a:cs typeface="B Nazanin" pitchFamily="2" charset="-78"/>
              </a:rPr>
              <a:t>علائم آگاهي دهنده و راهنماي استفاده به تعداد مناسب در محيط كار تعبيه شده باشد.</a:t>
            </a:r>
            <a:endParaRPr lang="en-US" dirty="0" smtClean="0">
              <a:cs typeface="B Nazanin" pitchFamily="2" charset="-78"/>
            </a:endParaRPr>
          </a:p>
          <a:p>
            <a:pPr>
              <a:buNone/>
            </a:pPr>
            <a:endParaRPr lang="fa-IR"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pPr algn="ctr">
              <a:lnSpc>
                <a:spcPct val="80000"/>
              </a:lnSpc>
              <a:buNone/>
            </a:pPr>
            <a:endParaRPr lang="fa-IR" sz="2400" b="1" dirty="0" smtClean="0">
              <a:solidFill>
                <a:srgbClr val="FF0000"/>
              </a:solidFill>
              <a:cs typeface="B Nazanin" pitchFamily="2" charset="-78"/>
            </a:endParaRPr>
          </a:p>
          <a:p>
            <a:pPr algn="ctr">
              <a:lnSpc>
                <a:spcPct val="80000"/>
              </a:lnSpc>
              <a:buNone/>
            </a:pPr>
            <a:r>
              <a:rPr lang="fa-IR" sz="2400" b="1" dirty="0" smtClean="0">
                <a:solidFill>
                  <a:srgbClr val="FF0000"/>
                </a:solidFill>
                <a:cs typeface="B Nazanin" pitchFamily="2" charset="-78"/>
              </a:rPr>
              <a:t>انواع وسایل حفاظت فردی</a:t>
            </a:r>
          </a:p>
          <a:p>
            <a:pPr>
              <a:lnSpc>
                <a:spcPct val="80000"/>
              </a:lnSpc>
            </a:pPr>
            <a:endParaRPr lang="fa-IR" sz="1400" b="1" dirty="0" smtClean="0">
              <a:cs typeface="B Nazanin" pitchFamily="2" charset="-78"/>
            </a:endParaRPr>
          </a:p>
          <a:p>
            <a:pPr>
              <a:lnSpc>
                <a:spcPct val="80000"/>
              </a:lnSpc>
            </a:pPr>
            <a:r>
              <a:rPr lang="fa-IR" sz="2000" b="1" dirty="0" smtClean="0">
                <a:cs typeface="B Nazanin" pitchFamily="2" charset="-78"/>
              </a:rPr>
              <a:t>وسایل</a:t>
            </a:r>
            <a:r>
              <a:rPr lang="fa-IR" sz="2000" b="1" dirty="0" smtClean="0">
                <a:solidFill>
                  <a:srgbClr val="FF0000"/>
                </a:solidFill>
                <a:cs typeface="B Nazanin" pitchFamily="2" charset="-78"/>
              </a:rPr>
              <a:t> </a:t>
            </a:r>
            <a:r>
              <a:rPr lang="fa-IR" sz="2000" b="1" dirty="0" smtClean="0">
                <a:cs typeface="B Nazanin" pitchFamily="2" charset="-78"/>
              </a:rPr>
              <a:t>حفاظت از سر </a:t>
            </a:r>
          </a:p>
          <a:p>
            <a:pPr>
              <a:lnSpc>
                <a:spcPct val="80000"/>
              </a:lnSpc>
            </a:pPr>
            <a:r>
              <a:rPr lang="fa-IR" sz="2000" b="1" dirty="0" smtClean="0">
                <a:cs typeface="B Nazanin" pitchFamily="2" charset="-78"/>
              </a:rPr>
              <a:t>وسایل حفاظت از صورت و چشم</a:t>
            </a:r>
          </a:p>
          <a:p>
            <a:pPr>
              <a:lnSpc>
                <a:spcPct val="80000"/>
              </a:lnSpc>
            </a:pPr>
            <a:r>
              <a:rPr lang="fa-IR" sz="2000" b="1" dirty="0" smtClean="0">
                <a:cs typeface="B Nazanin" pitchFamily="2" charset="-78"/>
              </a:rPr>
              <a:t>وسایل حفاظت از گوش</a:t>
            </a:r>
          </a:p>
          <a:p>
            <a:pPr>
              <a:lnSpc>
                <a:spcPct val="80000"/>
              </a:lnSpc>
            </a:pPr>
            <a:r>
              <a:rPr lang="fa-IR" sz="2000" b="1" dirty="0" smtClean="0">
                <a:cs typeface="B Nazanin" pitchFamily="2" charset="-78"/>
              </a:rPr>
              <a:t>وسایل حفاظت از دست ها</a:t>
            </a:r>
          </a:p>
          <a:p>
            <a:pPr>
              <a:lnSpc>
                <a:spcPct val="80000"/>
              </a:lnSpc>
            </a:pPr>
            <a:r>
              <a:rPr lang="fa-IR" sz="2000" b="1" dirty="0" smtClean="0">
                <a:cs typeface="B Nazanin" pitchFamily="2" charset="-78"/>
              </a:rPr>
              <a:t>وسایل حفاظت پا</a:t>
            </a:r>
            <a:endParaRPr lang="en-US" sz="2000" b="1" dirty="0" smtClean="0">
              <a:cs typeface="B Nazanin" pitchFamily="2" charset="-78"/>
            </a:endParaRPr>
          </a:p>
          <a:p>
            <a:pPr>
              <a:lnSpc>
                <a:spcPct val="80000"/>
              </a:lnSpc>
            </a:pPr>
            <a:r>
              <a:rPr lang="fa-IR" sz="2000" b="1" dirty="0" smtClean="0">
                <a:cs typeface="B Nazanin" pitchFamily="2" charset="-78"/>
              </a:rPr>
              <a:t>وسایل حفاظت از سيستم تنفسي</a:t>
            </a:r>
          </a:p>
          <a:p>
            <a:pPr>
              <a:lnSpc>
                <a:spcPct val="80000"/>
              </a:lnSpc>
            </a:pPr>
            <a:r>
              <a:rPr lang="fa-IR" sz="2000" b="1" dirty="0" smtClean="0">
                <a:cs typeface="B Nazanin" pitchFamily="2" charset="-78"/>
              </a:rPr>
              <a:t>وسایل شستشوي اضطراري</a:t>
            </a:r>
            <a:r>
              <a:rPr lang="fa-IR" sz="2000" dirty="0" smtClean="0">
                <a:cs typeface="B Nazanin" pitchFamily="2" charset="-78"/>
              </a:rPr>
              <a:t> </a:t>
            </a:r>
          </a:p>
          <a:p>
            <a:pPr algn="l" defTabSz="900113" rtl="0">
              <a:lnSpc>
                <a:spcPts val="2200"/>
              </a:lnSpc>
              <a:buNone/>
              <a:defRPr/>
            </a:pPr>
            <a:endParaRPr lang="fa-IR" sz="1400" b="1" i="1" dirty="0" smtClean="0">
              <a:cs typeface="B Nazanin" pitchFamily="2" charset="-78"/>
            </a:endParaRPr>
          </a:p>
          <a:p>
            <a:pPr algn="l" defTabSz="900113" rtl="0">
              <a:lnSpc>
                <a:spcPts val="2200"/>
              </a:lnSpc>
              <a:buNone/>
              <a:defRPr/>
            </a:pPr>
            <a:endParaRPr lang="en-US" sz="1400" b="1" dirty="0" smtClean="0">
              <a:cs typeface="B Nazanin" pitchFamily="2" charset="-78"/>
            </a:endParaRPr>
          </a:p>
          <a:p>
            <a:pPr algn="l" defTabSz="900113" rtl="0">
              <a:lnSpc>
                <a:spcPts val="2200"/>
              </a:lnSpc>
              <a:buNone/>
              <a:defRPr/>
            </a:pPr>
            <a:r>
              <a:rPr lang="en-US" sz="1400" b="1" i="1" dirty="0" smtClean="0">
                <a:cs typeface="B Nazanin" pitchFamily="2" charset="-78"/>
              </a:rPr>
              <a:t> </a:t>
            </a:r>
            <a:endParaRPr lang="fa-IR" sz="1400" b="1" i="1" dirty="0" smtClean="0">
              <a:cs typeface="B Nazanin" pitchFamily="2" charset="-78"/>
            </a:endParaRPr>
          </a:p>
          <a:p>
            <a:pPr algn="l" defTabSz="900113" rtl="0">
              <a:lnSpc>
                <a:spcPts val="2200"/>
              </a:lnSpc>
              <a:buNone/>
              <a:defRPr/>
            </a:pPr>
            <a:endParaRPr lang="en-US" sz="1400" b="1" i="1" dirty="0" smtClean="0">
              <a:cs typeface="B Nazanin" pitchFamily="2" charset="-78"/>
            </a:endParaRPr>
          </a:p>
          <a:p>
            <a:pPr algn="l" defTabSz="900113" rtl="0">
              <a:lnSpc>
                <a:spcPts val="2200"/>
              </a:lnSpc>
              <a:buNone/>
              <a:defRPr/>
            </a:pPr>
            <a:endParaRPr lang="fa-IR" sz="1400" b="1" i="1" dirty="0" smtClean="0">
              <a:cs typeface="B Nazanin" pitchFamily="2" charset="-78"/>
            </a:endParaRPr>
          </a:p>
          <a:p>
            <a:pPr algn="ctr" defTabSz="900113" rtl="0">
              <a:lnSpc>
                <a:spcPts val="2200"/>
              </a:lnSpc>
              <a:buNone/>
              <a:defRPr/>
            </a:pPr>
            <a:endParaRPr lang="en-US" sz="1400" i="1" u="sng" dirty="0" smtClean="0">
              <a:solidFill>
                <a:srgbClr val="0000FF"/>
              </a:solidFill>
              <a:cs typeface="B Nazanin" pitchFamily="2" charset="-78"/>
            </a:endParaRPr>
          </a:p>
          <a:p>
            <a:pPr algn="ctr" defTabSz="900113">
              <a:lnSpc>
                <a:spcPts val="2200"/>
              </a:lnSpc>
              <a:buNone/>
              <a:defRPr/>
            </a:pPr>
            <a:endParaRPr lang="fa-IR" sz="1400" i="1" u="sng" dirty="0" smtClean="0">
              <a:solidFill>
                <a:srgbClr val="0000FF"/>
              </a:solidFill>
              <a:cs typeface="B Nazanin" pitchFamily="2" charset="-78"/>
            </a:endParaRPr>
          </a:p>
          <a:p>
            <a:pPr algn="l" defTabSz="900113">
              <a:lnSpc>
                <a:spcPts val="2200"/>
              </a:lnSpc>
              <a:buNone/>
              <a:defRPr/>
            </a:pPr>
            <a:endParaRPr lang="fa-IR" sz="1400" i="1" u="sng" dirty="0">
              <a:solidFill>
                <a:srgbClr val="0000FF"/>
              </a:solidFill>
              <a:cs typeface="B Nazanin" pitchFamily="2" charset="-78"/>
            </a:endParaRPr>
          </a:p>
          <a:p>
            <a:pPr algn="ctr" defTabSz="900113">
              <a:lnSpc>
                <a:spcPts val="2200"/>
              </a:lnSpc>
              <a:buNone/>
              <a:defRPr/>
            </a:pPr>
            <a:endParaRPr lang="en-GB" sz="1400" i="1" u="sng" dirty="0">
              <a:solidFill>
                <a:srgbClr val="0000FF"/>
              </a:solidFill>
              <a:cs typeface="B Nazanin" pitchFamily="2" charset="-78"/>
            </a:endParaRPr>
          </a:p>
          <a:p>
            <a:pPr algn="ctr" defTabSz="900113">
              <a:lnSpc>
                <a:spcPct val="150000"/>
              </a:lnSpc>
              <a:buNone/>
              <a:defRPr/>
            </a:pPr>
            <a:endParaRPr lang="en-GB" sz="1400" i="1" dirty="0">
              <a:solidFill>
                <a:srgbClr val="0000FF"/>
              </a:solidFill>
              <a:cs typeface="B Nazanin" pitchFamily="2" charset="-78"/>
            </a:endParaRPr>
          </a:p>
          <a:p>
            <a:pPr algn="ctr" defTabSz="900113">
              <a:lnSpc>
                <a:spcPct val="150000"/>
              </a:lnSpc>
              <a:buNone/>
              <a:defRPr/>
            </a:pPr>
            <a:endParaRPr lang="en-GB" sz="1400" i="1" dirty="0">
              <a:solidFill>
                <a:srgbClr val="0000FF"/>
              </a:solidFill>
              <a:cs typeface="B Nazanin" pitchFamily="2" charset="-78"/>
            </a:endParaRPr>
          </a:p>
          <a:p>
            <a:pPr defTabSz="900113">
              <a:lnSpc>
                <a:spcPts val="2200"/>
              </a:lnSpc>
              <a:buNone/>
              <a:defRPr/>
            </a:pPr>
            <a:endParaRPr lang="en-GB" sz="1400" dirty="0">
              <a:solidFill>
                <a:srgbClr val="0000FF"/>
              </a:solidFill>
              <a:cs typeface="B Nazanin" pitchFamily="2" charset="-78"/>
            </a:endParaRPr>
          </a:p>
          <a:p>
            <a:pPr defTabSz="900113">
              <a:lnSpc>
                <a:spcPts val="2200"/>
              </a:lnSpc>
              <a:buNone/>
              <a:defRPr/>
            </a:pPr>
            <a:endParaRPr lang="en-GB" sz="1400" dirty="0">
              <a:solidFill>
                <a:srgbClr val="0000FF"/>
              </a:solidFill>
              <a:cs typeface="B Nazanin" pitchFamily="2" charset="-78"/>
            </a:endParaRPr>
          </a:p>
          <a:p>
            <a:pPr defTabSz="900113">
              <a:lnSpc>
                <a:spcPts val="2200"/>
              </a:lnSpc>
              <a:buNone/>
              <a:defRPr/>
            </a:pPr>
            <a:endParaRPr lang="en-GB" sz="1400" dirty="0">
              <a:solidFill>
                <a:srgbClr val="0000FF"/>
              </a:solidFill>
              <a:cs typeface="B Nazanin" pitchFamily="2" charset="-78"/>
            </a:endParaRPr>
          </a:p>
          <a:p>
            <a:pPr defTabSz="900113">
              <a:lnSpc>
                <a:spcPts val="2200"/>
              </a:lnSpc>
              <a:buNone/>
              <a:defRPr/>
            </a:pPr>
            <a:endParaRPr lang="en-GB" sz="1400" dirty="0">
              <a:solidFill>
                <a:srgbClr val="0000FF"/>
              </a:solidFill>
              <a:cs typeface="B Nazanin" pitchFamily="2" charset="-78"/>
            </a:endParaRPr>
          </a:p>
          <a:p>
            <a:pPr>
              <a:buNone/>
            </a:pPr>
            <a:r>
              <a:rPr lang="fa-IR" sz="1400" dirty="0" smtClean="0">
                <a:solidFill>
                  <a:srgbClr val="0000FF"/>
                </a:solidFill>
                <a:cs typeface="B Nazanin" pitchFamily="2" charset="-78"/>
              </a:rPr>
              <a:t> </a:t>
            </a:r>
            <a:endParaRPr lang="fa-IR" sz="1400" dirty="0">
              <a:solidFill>
                <a:srgbClr val="0000FF"/>
              </a:solidFill>
              <a:cs typeface="B Nazanin"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508</TotalTime>
  <Words>1984</Words>
  <Application>Microsoft Office PowerPoint</Application>
  <PresentationFormat>On-screen Show (4:3)</PresentationFormat>
  <Paragraphs>465</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ali</cp:lastModifiedBy>
  <cp:revision>106</cp:revision>
  <dcterms:created xsi:type="dcterms:W3CDTF">2010-10-05T18:20:37Z</dcterms:created>
  <dcterms:modified xsi:type="dcterms:W3CDTF">2010-10-19T17:08:17Z</dcterms:modified>
</cp:coreProperties>
</file>