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doc" ContentType="application/msword"/>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notesMasterIdLst>
    <p:notesMasterId r:id="rId61"/>
  </p:notesMasterIdLst>
  <p:sldIdLst>
    <p:sldId id="433" r:id="rId2"/>
    <p:sldId id="434" r:id="rId3"/>
    <p:sldId id="523" r:id="rId4"/>
    <p:sldId id="435" r:id="rId5"/>
    <p:sldId id="436" r:id="rId6"/>
    <p:sldId id="437" r:id="rId7"/>
    <p:sldId id="438" r:id="rId8"/>
    <p:sldId id="439" r:id="rId9"/>
    <p:sldId id="440" r:id="rId10"/>
    <p:sldId id="441" r:id="rId11"/>
    <p:sldId id="442" r:id="rId12"/>
    <p:sldId id="443" r:id="rId13"/>
    <p:sldId id="444" r:id="rId14"/>
    <p:sldId id="445" r:id="rId15"/>
    <p:sldId id="447" r:id="rId16"/>
    <p:sldId id="449" r:id="rId17"/>
    <p:sldId id="450" r:id="rId18"/>
    <p:sldId id="451" r:id="rId19"/>
    <p:sldId id="452" r:id="rId20"/>
    <p:sldId id="453" r:id="rId21"/>
    <p:sldId id="454" r:id="rId22"/>
    <p:sldId id="455" r:id="rId23"/>
    <p:sldId id="456" r:id="rId24"/>
    <p:sldId id="457" r:id="rId25"/>
    <p:sldId id="458" r:id="rId26"/>
    <p:sldId id="459" r:id="rId27"/>
    <p:sldId id="521" r:id="rId28"/>
    <p:sldId id="522" r:id="rId29"/>
    <p:sldId id="460" r:id="rId30"/>
    <p:sldId id="461" r:id="rId31"/>
    <p:sldId id="462" r:id="rId32"/>
    <p:sldId id="463" r:id="rId33"/>
    <p:sldId id="464" r:id="rId34"/>
    <p:sldId id="465" r:id="rId35"/>
    <p:sldId id="466" r:id="rId36"/>
    <p:sldId id="467" r:id="rId37"/>
    <p:sldId id="468" r:id="rId38"/>
    <p:sldId id="469" r:id="rId39"/>
    <p:sldId id="470" r:id="rId40"/>
    <p:sldId id="471" r:id="rId41"/>
    <p:sldId id="472" r:id="rId42"/>
    <p:sldId id="473" r:id="rId43"/>
    <p:sldId id="474" r:id="rId44"/>
    <p:sldId id="478" r:id="rId45"/>
    <p:sldId id="479" r:id="rId46"/>
    <p:sldId id="480" r:id="rId47"/>
    <p:sldId id="482" r:id="rId48"/>
    <p:sldId id="483" r:id="rId49"/>
    <p:sldId id="491" r:id="rId50"/>
    <p:sldId id="492" r:id="rId51"/>
    <p:sldId id="495" r:id="rId52"/>
    <p:sldId id="496" r:id="rId53"/>
    <p:sldId id="497" r:id="rId54"/>
    <p:sldId id="498" r:id="rId55"/>
    <p:sldId id="501" r:id="rId56"/>
    <p:sldId id="516" r:id="rId57"/>
    <p:sldId id="518" r:id="rId58"/>
    <p:sldId id="519" r:id="rId59"/>
    <p:sldId id="432" r:id="rId60"/>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EC6920"/>
    <a:srgbClr val="F0EEE4"/>
    <a:srgbClr val="F0EFE4"/>
    <a:srgbClr val="ECEADC"/>
    <a:srgbClr val="EDEBDF"/>
    <a:srgbClr val="E9E6D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1" autoAdjust="0"/>
    <p:restoredTop sz="94709" autoAdjust="0"/>
  </p:normalViewPr>
  <p:slideViewPr>
    <p:cSldViewPr>
      <p:cViewPr varScale="1">
        <p:scale>
          <a:sx n="66" d="100"/>
          <a:sy n="66" d="100"/>
        </p:scale>
        <p:origin x="-55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D357FC8-9B53-4E94-8029-EDA3812D6723}" type="datetimeFigureOut">
              <a:rPr lang="fa-IR" smtClean="0"/>
              <a:pPr/>
              <a:t>1431/11/10</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B2B3A7C-F197-4425-8301-9CBDB7E57A39}" type="slidenum">
              <a:rPr lang="fa-IR" smtClean="0"/>
              <a:pPr/>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6"/>
          <p:cNvSpPr>
            <a:spLocks noGrp="1" noChangeArrowheads="1"/>
          </p:cNvSpPr>
          <p:nvPr>
            <p:ph type="ftr" sz="quarter" idx="4"/>
          </p:nvPr>
        </p:nvSpPr>
        <p:spPr>
          <a:noFill/>
        </p:spPr>
        <p:txBody>
          <a:bodyPr/>
          <a:lstStyle/>
          <a:p>
            <a:r>
              <a:rPr lang="en-US" dirty="0" smtClean="0"/>
              <a:t>11006115 Copyright </a:t>
            </a:r>
            <a:r>
              <a:rPr lang="en-US" dirty="0" smtClean="0">
                <a:latin typeface="Symbol" pitchFamily="18" charset="2"/>
              </a:rPr>
              <a:t>ã1999 </a:t>
            </a:r>
            <a:r>
              <a:rPr lang="en-US" dirty="0" smtClean="0"/>
              <a:t>Business &amp; Legal Reports, Inc.</a:t>
            </a:r>
          </a:p>
          <a:p>
            <a:endParaRPr lang="en-US" dirty="0" smtClean="0">
              <a:latin typeface="Times New Roman" pitchFamily="18" charset="0"/>
            </a:endParaRPr>
          </a:p>
        </p:txBody>
      </p:sp>
      <p:sp>
        <p:nvSpPr>
          <p:cNvPr id="15363" name="Rectangle 7"/>
          <p:cNvSpPr>
            <a:spLocks noGrp="1" noChangeArrowheads="1"/>
          </p:cNvSpPr>
          <p:nvPr>
            <p:ph type="sldNum" sz="quarter" idx="5"/>
          </p:nvPr>
        </p:nvSpPr>
        <p:spPr>
          <a:noFill/>
        </p:spPr>
        <p:txBody>
          <a:bodyPr/>
          <a:lstStyle/>
          <a:p>
            <a:fld id="{18BBCE5A-E8DF-4628-ABAD-CC2DD6965ADC}" type="slidenum">
              <a:rPr lang="en-US" smtClean="0">
                <a:latin typeface="Times New Roman" pitchFamily="18" charset="0"/>
              </a:rPr>
              <a:pPr/>
              <a:t>2</a:t>
            </a:fld>
            <a:endParaRPr lang="en-US" dirty="0" smtClean="0">
              <a:latin typeface="Times New Roman" pitchFamily="18" charset="0"/>
            </a:endParaRPr>
          </a:p>
        </p:txBody>
      </p:sp>
      <p:sp>
        <p:nvSpPr>
          <p:cNvPr id="15364" name="Rectangle 2"/>
          <p:cNvSpPr>
            <a:spLocks noGrp="1" noRot="1" noChangeAspect="1" noChangeArrowheads="1" noTextEdit="1"/>
          </p:cNvSpPr>
          <p:nvPr>
            <p:ph type="sldImg"/>
          </p:nvPr>
        </p:nvSpPr>
        <p:spPr>
          <a:ln/>
        </p:spPr>
      </p:sp>
      <p:sp>
        <p:nvSpPr>
          <p:cNvPr id="15365" name="Rectangle 3"/>
          <p:cNvSpPr>
            <a:spLocks noGrp="1" noChangeArrowheads="1"/>
          </p:cNvSpPr>
          <p:nvPr>
            <p:ph type="body" idx="1"/>
          </p:nvPr>
        </p:nvSpPr>
        <p:spPr>
          <a:noFill/>
          <a:ln/>
        </p:spPr>
        <p:txBody>
          <a:bodyPr/>
          <a:lstStyle/>
          <a:p>
            <a:endParaRPr lang="en-US" dirty="0"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1D61B3-A2D5-49A8-943F-85C497129DCD}" type="slidenum">
              <a:rPr lang="en-US"/>
              <a:pPr/>
              <a:t>25</a:t>
            </a:fld>
            <a:endParaRPr lang="en-US"/>
          </a:p>
        </p:txBody>
      </p:sp>
      <p:sp>
        <p:nvSpPr>
          <p:cNvPr id="445442" name="Rectangle 2"/>
          <p:cNvSpPr>
            <a:spLocks noGrp="1" noRot="1" noChangeAspect="1" noChangeArrowheads="1" noTextEdit="1"/>
          </p:cNvSpPr>
          <p:nvPr>
            <p:ph type="sldImg"/>
          </p:nvPr>
        </p:nvSpPr>
        <p:spPr>
          <a:ln/>
        </p:spPr>
      </p:sp>
      <p:sp>
        <p:nvSpPr>
          <p:cNvPr id="445443" name="Rectangle 3"/>
          <p:cNvSpPr>
            <a:spLocks noGrp="1" noChangeArrowheads="1"/>
          </p:cNvSpPr>
          <p:nvPr>
            <p:ph type="body" idx="1"/>
          </p:nvPr>
        </p:nvSpPr>
        <p:spPr/>
        <p:txBody>
          <a:bodyPr/>
          <a:lstStyle/>
          <a:p>
            <a:r>
              <a:rPr lang="en-US"/>
              <a:t>Vortices form downstream of person standing at the opening.  When obstructions are placed directly in front of the operator or improperly located with the hood, the problems with rever4se flow and turbulence can be exacerbated.</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FAC8F3-B72E-4D60-BD6A-0BFDA84864C0}" type="slidenum">
              <a:rPr lang="en-US"/>
              <a:pPr/>
              <a:t>26</a:t>
            </a:fld>
            <a:endParaRPr lang="en-US"/>
          </a:p>
        </p:txBody>
      </p:sp>
      <p:sp>
        <p:nvSpPr>
          <p:cNvPr id="449538" name="Rectangle 2"/>
          <p:cNvSpPr>
            <a:spLocks noGrp="1" noRot="1" noChangeAspect="1" noChangeArrowheads="1" noTextEdit="1"/>
          </p:cNvSpPr>
          <p:nvPr>
            <p:ph type="sldImg"/>
          </p:nvPr>
        </p:nvSpPr>
        <p:spPr>
          <a:ln/>
        </p:spPr>
      </p:sp>
      <p:sp>
        <p:nvSpPr>
          <p:cNvPr id="449539" name="Rectangle 3"/>
          <p:cNvSpPr>
            <a:spLocks noGrp="1" noChangeArrowheads="1"/>
          </p:cNvSpPr>
          <p:nvPr>
            <p:ph type="body" idx="1"/>
          </p:nvPr>
        </p:nvSpPr>
        <p:spPr/>
        <p:txBody>
          <a:bodyPr/>
          <a:lstStyle/>
          <a:p>
            <a:r>
              <a:rPr lang="en-US" sz="1000"/>
              <a:t>Equipment should never extend beyond the plane of the sash or restrict the sash from closing.</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93CE31-5C14-4EA3-83A0-1E15A6A048FC}" type="slidenum">
              <a:rPr lang="en-US"/>
              <a:pPr/>
              <a:t>29</a:t>
            </a:fld>
            <a:endParaRPr lang="en-US"/>
          </a:p>
        </p:txBody>
      </p:sp>
      <p:sp>
        <p:nvSpPr>
          <p:cNvPr id="438274" name="Rectangle 2"/>
          <p:cNvSpPr>
            <a:spLocks noGrp="1" noRot="1" noChangeAspect="1" noChangeArrowheads="1" noTextEdit="1"/>
          </p:cNvSpPr>
          <p:nvPr>
            <p:ph type="sldImg"/>
          </p:nvPr>
        </p:nvSpPr>
        <p:spPr>
          <a:ln/>
        </p:spPr>
      </p:sp>
      <p:sp>
        <p:nvSpPr>
          <p:cNvPr id="438275" name="Rectangle 3"/>
          <p:cNvSpPr>
            <a:spLocks noGrp="1" noChangeArrowheads="1"/>
          </p:cNvSpPr>
          <p:nvPr>
            <p:ph type="body" idx="1"/>
          </p:nvPr>
        </p:nvSpPr>
        <p:spPr/>
        <p:txBody>
          <a:bodyPr/>
          <a:lstStyle/>
          <a:p>
            <a:r>
              <a:rPr lang="en-US"/>
              <a:t>Ultimately, the ability of the hood to provide adequate protection depends on the user.  By utilizing proper work practices, the potential for exposure can be reduced.  Limitations inherent in many hoods and systems make proper work practices required to optimize containment.  The location of equipment and apparatus effects the airflow patterns within the hood.  Vortices</a:t>
            </a:r>
          </a:p>
          <a:p>
            <a:r>
              <a:rPr lang="en-US"/>
              <a:t>Do not store hazardous waste in fume hoods</a:t>
            </a:r>
          </a:p>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CFC51C-E9C4-4EA3-98FE-83B89BFAF91F}" type="slidenum">
              <a:rPr lang="en-US"/>
              <a:pPr/>
              <a:t>30</a:t>
            </a:fld>
            <a:endParaRPr lang="en-US"/>
          </a:p>
        </p:txBody>
      </p:sp>
      <p:sp>
        <p:nvSpPr>
          <p:cNvPr id="450562" name="Rectangle 2"/>
          <p:cNvSpPr>
            <a:spLocks noGrp="1" noRot="1" noChangeAspect="1" noChangeArrowheads="1" noTextEdit="1"/>
          </p:cNvSpPr>
          <p:nvPr>
            <p:ph type="sldImg"/>
          </p:nvPr>
        </p:nvSpPr>
        <p:spPr>
          <a:ln/>
        </p:spPr>
      </p:sp>
      <p:sp>
        <p:nvSpPr>
          <p:cNvPr id="450563" name="Rectangle 3"/>
          <p:cNvSpPr>
            <a:spLocks noGrp="1" noChangeArrowheads="1"/>
          </p:cNvSpPr>
          <p:nvPr>
            <p:ph type="body" idx="1"/>
          </p:nvPr>
        </p:nvSpPr>
        <p:spPr/>
        <p:txBody>
          <a:bodyPr/>
          <a:lstStyle/>
          <a:p>
            <a:r>
              <a:rPr lang="en-US" sz="1000"/>
              <a:t>The hood user should always be aware of locations within the hood where concentrations of contaminants can accumulate.</a:t>
            </a:r>
          </a:p>
          <a:p>
            <a:r>
              <a:rPr lang="en-US" sz="1000"/>
              <a:t>The user should never place their head beyond the  plane of the sash because this will cause contaminated air to pass through their breathing zone.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93CE31-5C14-4EA3-83A0-1E15A6A048FC}" type="slidenum">
              <a:rPr lang="en-US"/>
              <a:pPr/>
              <a:t>31</a:t>
            </a:fld>
            <a:endParaRPr lang="en-US"/>
          </a:p>
        </p:txBody>
      </p:sp>
      <p:sp>
        <p:nvSpPr>
          <p:cNvPr id="438274" name="Rectangle 2"/>
          <p:cNvSpPr>
            <a:spLocks noGrp="1" noRot="1" noChangeAspect="1" noChangeArrowheads="1" noTextEdit="1"/>
          </p:cNvSpPr>
          <p:nvPr>
            <p:ph type="sldImg"/>
          </p:nvPr>
        </p:nvSpPr>
        <p:spPr>
          <a:ln/>
        </p:spPr>
      </p:sp>
      <p:sp>
        <p:nvSpPr>
          <p:cNvPr id="438275" name="Rectangle 3"/>
          <p:cNvSpPr>
            <a:spLocks noGrp="1" noChangeArrowheads="1"/>
          </p:cNvSpPr>
          <p:nvPr>
            <p:ph type="body" idx="1"/>
          </p:nvPr>
        </p:nvSpPr>
        <p:spPr/>
        <p:txBody>
          <a:bodyPr/>
          <a:lstStyle/>
          <a:p>
            <a:r>
              <a:rPr lang="en-US"/>
              <a:t>Ultimately, the ability of the hood to provide adequate protection depends on the user.  By utilizing proper work practices, the potential for exposure can be reduced.  Limitations inherent in many hoods and systems make proper work practices required to optimize containment.  The location of equipment and apparatus effects the airflow patterns within the hood.  Vortices</a:t>
            </a:r>
          </a:p>
          <a:p>
            <a:r>
              <a:rPr lang="en-US"/>
              <a:t>Do not store hazardous waste in fume hoods</a:t>
            </a:r>
          </a:p>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9768F6-20B8-4EE1-B06E-B3E4EC2A9230}" type="slidenum">
              <a:rPr lang="en-US"/>
              <a:pPr/>
              <a:t>32</a:t>
            </a:fld>
            <a:endParaRPr lang="en-US"/>
          </a:p>
        </p:txBody>
      </p:sp>
      <p:sp>
        <p:nvSpPr>
          <p:cNvPr id="454658" name="Rectangle 2"/>
          <p:cNvSpPr>
            <a:spLocks noGrp="1" noRot="1" noChangeAspect="1" noChangeArrowheads="1" noTextEdit="1"/>
          </p:cNvSpPr>
          <p:nvPr>
            <p:ph type="sldImg"/>
          </p:nvPr>
        </p:nvSpPr>
        <p:spPr>
          <a:ln/>
        </p:spPr>
      </p:sp>
      <p:sp>
        <p:nvSpPr>
          <p:cNvPr id="454659" name="Rectangle 3"/>
          <p:cNvSpPr>
            <a:spLocks noGrp="1" noChangeArrowheads="1"/>
          </p:cNvSpPr>
          <p:nvPr>
            <p:ph type="body" idx="1"/>
          </p:nvPr>
        </p:nvSpPr>
        <p:spPr/>
        <p:txBody>
          <a:bodyPr/>
          <a:lstStyle/>
          <a:p>
            <a:r>
              <a:rPr lang="en-US"/>
              <a:t>Lower the sash to protect the user, mminimize visual obstructions.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D2B074-CCA6-4514-A29E-74B19005D30A}" type="slidenum">
              <a:rPr lang="en-US"/>
              <a:pPr/>
              <a:t>33</a:t>
            </a:fld>
            <a:endParaRPr lang="en-US"/>
          </a:p>
        </p:txBody>
      </p:sp>
      <p:sp>
        <p:nvSpPr>
          <p:cNvPr id="433154" name="Rectangle 2"/>
          <p:cNvSpPr>
            <a:spLocks noGrp="1" noRot="1" noChangeAspect="1" noChangeArrowheads="1" noTextEdit="1"/>
          </p:cNvSpPr>
          <p:nvPr>
            <p:ph type="sldImg"/>
          </p:nvPr>
        </p:nvSpPr>
        <p:spPr>
          <a:ln/>
        </p:spPr>
      </p:sp>
      <p:sp>
        <p:nvSpPr>
          <p:cNvPr id="433155" name="Rectangle 3"/>
          <p:cNvSpPr>
            <a:spLocks noGrp="1" noChangeArrowheads="1"/>
          </p:cNvSpPr>
          <p:nvPr>
            <p:ph type="body" idx="1"/>
          </p:nvPr>
        </p:nvSpPr>
        <p:spPr/>
        <p:txBody>
          <a:bodyPr/>
          <a:lstStyle/>
          <a:p>
            <a:r>
              <a:rPr lang="en-US"/>
              <a:t>Check the hood inspection tag to ensure that the hood has been recently tested and operation was satisfactory at eh the time of the tests.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EB2111-E73C-4142-B38A-E35D24CCB5D8}" type="slidenum">
              <a:rPr lang="en-US"/>
              <a:pPr/>
              <a:t>34</a:t>
            </a:fld>
            <a:endParaRPr lang="en-US"/>
          </a:p>
        </p:txBody>
      </p:sp>
      <p:sp>
        <p:nvSpPr>
          <p:cNvPr id="436226" name="Rectangle 2"/>
          <p:cNvSpPr>
            <a:spLocks noGrp="1" noRot="1" noChangeAspect="1" noChangeArrowheads="1" noTextEdit="1"/>
          </p:cNvSpPr>
          <p:nvPr>
            <p:ph type="sldImg"/>
          </p:nvPr>
        </p:nvSpPr>
        <p:spPr>
          <a:ln/>
        </p:spPr>
      </p:sp>
      <p:sp>
        <p:nvSpPr>
          <p:cNvPr id="436227" name="Rectangle 3"/>
          <p:cNvSpPr>
            <a:spLocks noGrp="1" noChangeArrowheads="1"/>
          </p:cNvSpPr>
          <p:nvPr>
            <p:ph type="body" idx="1"/>
          </p:nvPr>
        </p:nvSpPr>
        <p:spPr/>
        <p:txBody>
          <a:bodyPr/>
          <a:lstStyle/>
          <a:p>
            <a:r>
              <a:rPr lang="en-US"/>
              <a:t>As hoods are part of a mechanical system, it is possible that operational problems could develop between routine performance tests and preventive maintenance activities.  Report alarms or suspected operational problems during the interim.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8AF117-B209-41A9-88C2-9CDB04463EAC}" type="slidenum">
              <a:rPr lang="en-US"/>
              <a:pPr/>
              <a:t>35</a:t>
            </a:fld>
            <a:endParaRPr lang="en-US"/>
          </a:p>
        </p:txBody>
      </p:sp>
      <p:sp>
        <p:nvSpPr>
          <p:cNvPr id="488450" name="Rectangle 2"/>
          <p:cNvSpPr>
            <a:spLocks noGrp="1" noRot="1" noChangeAspect="1" noChangeArrowheads="1" noTextEdit="1"/>
          </p:cNvSpPr>
          <p:nvPr>
            <p:ph type="sldImg"/>
          </p:nvPr>
        </p:nvSpPr>
        <p:spPr>
          <a:ln/>
        </p:spPr>
      </p:sp>
      <p:sp>
        <p:nvSpPr>
          <p:cNvPr id="488451" name="Rectangle 3"/>
          <p:cNvSpPr>
            <a:spLocks noGrp="1" noChangeArrowheads="1"/>
          </p:cNvSpPr>
          <p:nvPr>
            <p:ph type="body" idx="1"/>
          </p:nvPr>
        </p:nvSpPr>
        <p:spPr/>
        <p:txBody>
          <a:bodyPr/>
          <a:lstStyle/>
          <a:p>
            <a:r>
              <a:rPr lang="en-US"/>
              <a:t>As hoods are part of a mechanical system, it is possible that operational problems could develop between routine performance tests and preventive maintenance activities.  Report alarms or suspected operational problems during the interim.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7F40298-841E-4515-A4BA-485A862A302C}" type="slidenum">
              <a:rPr lang="en-US" smtClean="0"/>
              <a:pPr/>
              <a:t>36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t>Tulane University - Office of Environmental Health &amp; Safety (OEHS)</a:t>
            </a:r>
          </a:p>
        </p:txBody>
      </p:sp>
      <p:sp>
        <p:nvSpPr>
          <p:cNvPr id="5" name="Rectangle 7"/>
          <p:cNvSpPr>
            <a:spLocks noGrp="1" noChangeArrowheads="1"/>
          </p:cNvSpPr>
          <p:nvPr>
            <p:ph type="sldNum" sz="quarter" idx="5"/>
          </p:nvPr>
        </p:nvSpPr>
        <p:spPr>
          <a:ln/>
        </p:spPr>
        <p:txBody>
          <a:bodyPr/>
          <a:lstStyle/>
          <a:p>
            <a:fld id="{E6271A52-7602-49EE-9085-B98D699BA6C1}" type="slidenum">
              <a:rPr lang="en-US"/>
              <a:pPr/>
              <a:t>8</a:t>
            </a:fld>
            <a:endParaRPr lang="en-US"/>
          </a:p>
        </p:txBody>
      </p:sp>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7F40298-841E-4515-A4BA-485A862A302C}" type="slidenum">
              <a:rPr lang="en-US" smtClean="0"/>
              <a:pPr/>
              <a:t>38</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C97416-217E-43DF-A2F9-9769A14CAB8B}" type="slidenum">
              <a:rPr lang="en-US" altLang="ja-JP"/>
              <a:pPr/>
              <a:t>48</a:t>
            </a:fld>
            <a:endParaRPr lang="en-US" altLang="ja-JP"/>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t>Tulane University - Office of Environmental Health &amp; Safety (OEHS)</a:t>
            </a:r>
          </a:p>
        </p:txBody>
      </p:sp>
      <p:sp>
        <p:nvSpPr>
          <p:cNvPr id="5" name="Rectangle 7"/>
          <p:cNvSpPr>
            <a:spLocks noGrp="1" noChangeArrowheads="1"/>
          </p:cNvSpPr>
          <p:nvPr>
            <p:ph type="sldNum" sz="quarter" idx="5"/>
          </p:nvPr>
        </p:nvSpPr>
        <p:spPr>
          <a:ln/>
        </p:spPr>
        <p:txBody>
          <a:bodyPr/>
          <a:lstStyle/>
          <a:p>
            <a:fld id="{BE474413-1AB9-469A-96D4-3822368D6ED6}" type="slidenum">
              <a:rPr lang="en-US"/>
              <a:pPr/>
              <a:t>49</a:t>
            </a:fld>
            <a:endParaRPr lang="en-US"/>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t>Tulane University - Office of Environmental Health &amp; Safety (OEHS)</a:t>
            </a:r>
          </a:p>
        </p:txBody>
      </p:sp>
      <p:sp>
        <p:nvSpPr>
          <p:cNvPr id="5" name="Rectangle 7"/>
          <p:cNvSpPr>
            <a:spLocks noGrp="1" noChangeArrowheads="1"/>
          </p:cNvSpPr>
          <p:nvPr>
            <p:ph type="sldNum" sz="quarter" idx="5"/>
          </p:nvPr>
        </p:nvSpPr>
        <p:spPr>
          <a:ln/>
        </p:spPr>
        <p:txBody>
          <a:bodyPr/>
          <a:lstStyle/>
          <a:p>
            <a:fld id="{6488DC04-BB24-41EC-BD69-BD40031C2AF0}" type="slidenum">
              <a:rPr lang="en-US"/>
              <a:pPr/>
              <a:t>50</a:t>
            </a:fld>
            <a:endParaRPr 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t>Tulane University - Office of Environmental Health &amp; Safety (OEHS)</a:t>
            </a:r>
          </a:p>
        </p:txBody>
      </p:sp>
      <p:sp>
        <p:nvSpPr>
          <p:cNvPr id="5" name="Rectangle 7"/>
          <p:cNvSpPr>
            <a:spLocks noGrp="1" noChangeArrowheads="1"/>
          </p:cNvSpPr>
          <p:nvPr>
            <p:ph type="sldNum" sz="quarter" idx="5"/>
          </p:nvPr>
        </p:nvSpPr>
        <p:spPr>
          <a:ln/>
        </p:spPr>
        <p:txBody>
          <a:bodyPr/>
          <a:lstStyle/>
          <a:p>
            <a:fld id="{22EC7F4E-B86B-4653-8E39-59418E739D06}" type="slidenum">
              <a:rPr lang="en-US"/>
              <a:pPr/>
              <a:t>51</a:t>
            </a:fld>
            <a:endParaRPr lang="en-US"/>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t>Tulane University - Office of Environmental Health &amp; Safety (OEHS)</a:t>
            </a:r>
          </a:p>
        </p:txBody>
      </p:sp>
      <p:sp>
        <p:nvSpPr>
          <p:cNvPr id="5" name="Rectangle 7"/>
          <p:cNvSpPr>
            <a:spLocks noGrp="1" noChangeArrowheads="1"/>
          </p:cNvSpPr>
          <p:nvPr>
            <p:ph type="sldNum" sz="quarter" idx="5"/>
          </p:nvPr>
        </p:nvSpPr>
        <p:spPr>
          <a:ln/>
        </p:spPr>
        <p:txBody>
          <a:bodyPr/>
          <a:lstStyle/>
          <a:p>
            <a:fld id="{DB5B1938-0837-4BBB-AAF2-E02D75BE2ECC}" type="slidenum">
              <a:rPr lang="en-US"/>
              <a:pPr/>
              <a:t>52</a:t>
            </a:fld>
            <a:endParaRPr lang="en-US"/>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t>Tulane University - Office of Environmental Health &amp; Safety (OEHS)</a:t>
            </a:r>
          </a:p>
        </p:txBody>
      </p:sp>
      <p:sp>
        <p:nvSpPr>
          <p:cNvPr id="5" name="Rectangle 7"/>
          <p:cNvSpPr>
            <a:spLocks noGrp="1" noChangeArrowheads="1"/>
          </p:cNvSpPr>
          <p:nvPr>
            <p:ph type="sldNum" sz="quarter" idx="5"/>
          </p:nvPr>
        </p:nvSpPr>
        <p:spPr>
          <a:ln/>
        </p:spPr>
        <p:txBody>
          <a:bodyPr/>
          <a:lstStyle/>
          <a:p>
            <a:fld id="{513C9DA5-A69F-4389-BEDB-6CE5881DC86C}" type="slidenum">
              <a:rPr lang="en-US"/>
              <a:pPr/>
              <a:t>53</a:t>
            </a:fld>
            <a:endParaRPr lang="en-US"/>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t>Tulane University - Office of Environmental Health &amp; Safety (OEHS)</a:t>
            </a:r>
          </a:p>
        </p:txBody>
      </p:sp>
      <p:sp>
        <p:nvSpPr>
          <p:cNvPr id="5" name="Rectangle 7"/>
          <p:cNvSpPr>
            <a:spLocks noGrp="1" noChangeArrowheads="1"/>
          </p:cNvSpPr>
          <p:nvPr>
            <p:ph type="sldNum" sz="quarter" idx="5"/>
          </p:nvPr>
        </p:nvSpPr>
        <p:spPr>
          <a:ln/>
        </p:spPr>
        <p:txBody>
          <a:bodyPr/>
          <a:lstStyle/>
          <a:p>
            <a:fld id="{2D80AEAE-21ED-4FAD-AC90-53CF71F19F7C}" type="slidenum">
              <a:rPr lang="en-US"/>
              <a:pPr/>
              <a:t>54</a:t>
            </a:fld>
            <a:endParaRPr lang="en-US"/>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t>Tulane University - Office of Environmental Health &amp; Safety (OEHS)</a:t>
            </a:r>
          </a:p>
        </p:txBody>
      </p:sp>
      <p:sp>
        <p:nvSpPr>
          <p:cNvPr id="5" name="Rectangle 7"/>
          <p:cNvSpPr>
            <a:spLocks noGrp="1" noChangeArrowheads="1"/>
          </p:cNvSpPr>
          <p:nvPr>
            <p:ph type="sldNum" sz="quarter" idx="5"/>
          </p:nvPr>
        </p:nvSpPr>
        <p:spPr>
          <a:ln/>
        </p:spPr>
        <p:txBody>
          <a:bodyPr/>
          <a:lstStyle/>
          <a:p>
            <a:fld id="{46284520-ECF4-4A01-8C80-6E236FC221CC}" type="slidenum">
              <a:rPr lang="en-US"/>
              <a:pPr/>
              <a:t>55</a:t>
            </a:fld>
            <a:endParaRPr lang="en-US"/>
          </a:p>
        </p:txBody>
      </p:sp>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t>Tulane University - Office of Environmental Health &amp; Safety (OEHS)</a:t>
            </a:r>
          </a:p>
        </p:txBody>
      </p:sp>
      <p:sp>
        <p:nvSpPr>
          <p:cNvPr id="5" name="Rectangle 7"/>
          <p:cNvSpPr>
            <a:spLocks noGrp="1" noChangeArrowheads="1"/>
          </p:cNvSpPr>
          <p:nvPr>
            <p:ph type="sldNum" sz="quarter" idx="5"/>
          </p:nvPr>
        </p:nvSpPr>
        <p:spPr>
          <a:ln/>
        </p:spPr>
        <p:txBody>
          <a:bodyPr/>
          <a:lstStyle/>
          <a:p>
            <a:fld id="{29648CF4-78D7-4FFB-BF34-2114B5609E2B}" type="slidenum">
              <a:rPr lang="en-US"/>
              <a:pPr/>
              <a:t>9</a:t>
            </a:fld>
            <a:endParaRPr lang="en-US"/>
          </a:p>
        </p:txBody>
      </p:sp>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36AE6A-34A2-4DB1-8B69-95248055A346}" type="slidenum">
              <a:rPr lang="en-US"/>
              <a:pPr/>
              <a:t>10</a:t>
            </a:fld>
            <a:endParaRPr lang="en-US"/>
          </a:p>
        </p:txBody>
      </p:sp>
      <p:sp>
        <p:nvSpPr>
          <p:cNvPr id="417794" name="Rectangle 2"/>
          <p:cNvSpPr>
            <a:spLocks noGrp="1" noRot="1" noChangeAspect="1" noChangeArrowheads="1" noTextEdit="1"/>
          </p:cNvSpPr>
          <p:nvPr>
            <p:ph type="sldImg"/>
          </p:nvPr>
        </p:nvSpPr>
        <p:spPr>
          <a:ln/>
        </p:spPr>
      </p:sp>
      <p:sp>
        <p:nvSpPr>
          <p:cNvPr id="417795" name="Rectangle 3"/>
          <p:cNvSpPr>
            <a:spLocks noGrp="1" noChangeArrowheads="1"/>
          </p:cNvSpPr>
          <p:nvPr>
            <p:ph type="body" idx="1"/>
          </p:nvPr>
        </p:nvSpPr>
        <p:spPr/>
        <p:txBody>
          <a:bodyPr/>
          <a:lstStyle/>
          <a:p>
            <a:r>
              <a:rPr lang="en-US"/>
              <a:t>Hood Body – The visible part of the chemical hood that serves to contain hazardous gases and vapors.</a:t>
            </a:r>
          </a:p>
          <a:p>
            <a:r>
              <a:rPr lang="en-US"/>
              <a:t>Baffles – Moveable partitions used to create slotted opening along the back of the hood body.  Baffles keep the airflow  uniform across the hood opening, thus eliminating dead spots and optimizing capture efficiency.</a:t>
            </a:r>
          </a:p>
          <a:p>
            <a:r>
              <a:rPr lang="en-US"/>
              <a:t>Sash – The sliding “door” to the dood.  By using the sash to adjust the front opening, airflow across the dood can be adjusted ot the point where capture of contaminants is maximized.  The sash should be closed ompletely when the hood is not in use.  The sash may be temporarily raised above the sash stop to set up equipment, but must be returned to the optimum sash height setting prior to using the fume hood.  </a:t>
            </a:r>
          </a:p>
          <a:p>
            <a:r>
              <a:rPr lang="en-US"/>
              <a:t>Airfoil – Streamlines airflow flowing into the bottom of the openinng. .  The space below the bottom airfoil provides source of room air for the hood to exhaust when the sash is completely closed.  </a:t>
            </a:r>
          </a:p>
          <a:p>
            <a:r>
              <a:rPr lang="en-US"/>
              <a:t>Exhaust plenum – The exhaust plenum helps to distribute airflow evenly across the hood face.  Materials such as paper towels drawn into the plenum can create turbulence in this part of the hood , resulting in areas of poor airfow and uneven performance.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244A87-45B5-4847-ADD4-DF3023622D23}" type="slidenum">
              <a:rPr lang="en-US"/>
              <a:pPr/>
              <a:t>16</a:t>
            </a:fld>
            <a:endParaRPr lang="en-US"/>
          </a:p>
        </p:txBody>
      </p:sp>
      <p:sp>
        <p:nvSpPr>
          <p:cNvPr id="483330" name="Rectangle 2"/>
          <p:cNvSpPr>
            <a:spLocks noGrp="1" noRot="1" noChangeAspect="1" noChangeArrowheads="1" noTextEdit="1"/>
          </p:cNvSpPr>
          <p:nvPr>
            <p:ph type="sldImg"/>
          </p:nvPr>
        </p:nvSpPr>
        <p:spPr>
          <a:ln/>
        </p:spPr>
      </p:sp>
      <p:sp>
        <p:nvSpPr>
          <p:cNvPr id="483331" name="Rectangle 3"/>
          <p:cNvSpPr>
            <a:spLocks noGrp="1" noChangeArrowheads="1"/>
          </p:cNvSpPr>
          <p:nvPr>
            <p:ph type="body" idx="1"/>
          </p:nvPr>
        </p:nvSpPr>
        <p:spPr/>
        <p:txBody>
          <a:bodyPr/>
          <a:lstStyle/>
          <a:p>
            <a:r>
              <a:rPr lang="en-US"/>
              <a:t>Horizontal sashes move horizontally and vertical sashes move vertically.</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60F730-9310-48A9-AC89-4D006973C229}" type="slidenum">
              <a:rPr lang="en-US" altLang="ja-JP"/>
              <a:pPr/>
              <a:t>17</a:t>
            </a:fld>
            <a:endParaRPr lang="en-US" altLang="ja-JP"/>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B5A32A-6947-40F6-9594-43B373314A69}" type="slidenum">
              <a:rPr lang="en-US" altLang="ja-JP"/>
              <a:pPr/>
              <a:t>18</a:t>
            </a:fld>
            <a:endParaRPr lang="en-US" altLang="ja-JP"/>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2B0290-7E6B-4931-9C50-D68913886706}" type="slidenum">
              <a:rPr lang="en-US" altLang="ja-JP"/>
              <a:pPr/>
              <a:t>19</a:t>
            </a:fld>
            <a:endParaRPr lang="en-US" altLang="ja-JP"/>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93CE31-5C14-4EA3-83A0-1E15A6A048FC}" type="slidenum">
              <a:rPr lang="en-US"/>
              <a:pPr/>
              <a:t>24</a:t>
            </a:fld>
            <a:endParaRPr lang="en-US"/>
          </a:p>
        </p:txBody>
      </p:sp>
      <p:sp>
        <p:nvSpPr>
          <p:cNvPr id="438274" name="Rectangle 2"/>
          <p:cNvSpPr>
            <a:spLocks noGrp="1" noRot="1" noChangeAspect="1" noChangeArrowheads="1" noTextEdit="1"/>
          </p:cNvSpPr>
          <p:nvPr>
            <p:ph type="sldImg"/>
          </p:nvPr>
        </p:nvSpPr>
        <p:spPr>
          <a:ln/>
        </p:spPr>
      </p:sp>
      <p:sp>
        <p:nvSpPr>
          <p:cNvPr id="438275" name="Rectangle 3"/>
          <p:cNvSpPr>
            <a:spLocks noGrp="1" noChangeArrowheads="1"/>
          </p:cNvSpPr>
          <p:nvPr>
            <p:ph type="body" idx="1"/>
          </p:nvPr>
        </p:nvSpPr>
        <p:spPr/>
        <p:txBody>
          <a:bodyPr/>
          <a:lstStyle/>
          <a:p>
            <a:r>
              <a:rPr lang="en-US"/>
              <a:t>Ultimately, the ability of the hood to provide adequate protection depends on the user.  By utilizing proper work practices, the potential for exposure can be reduced.  Limitations inherent in many hoods and systems make proper work practices required to optimize containment.  The location of equipment and apparatus effects the airflow patterns within the hood.  Vortices</a:t>
            </a:r>
          </a:p>
          <a:p>
            <a:r>
              <a:rPr lang="en-US"/>
              <a:t>Do not store hazardous waste in fume hoods</a:t>
            </a:r>
          </a:p>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fa-I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D02F1766-9DF2-44BA-8F87-9B5A57BD3137}" type="datetimeFigureOut">
              <a:rPr lang="fa-IR" smtClean="0"/>
              <a:pPr/>
              <a:t>1431/11/10</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704C6A2-2F43-4696-9F98-E27D0311B5A0}" type="slidenum">
              <a:rPr lang="fa-IR" smtClean="0"/>
              <a:pPr/>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D02F1766-9DF2-44BA-8F87-9B5A57BD3137}" type="datetimeFigureOut">
              <a:rPr lang="fa-IR" smtClean="0"/>
              <a:pPr/>
              <a:t>1431/11/10</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704C6A2-2F43-4696-9F98-E27D0311B5A0}"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D02F1766-9DF2-44BA-8F87-9B5A57BD3137}" type="datetimeFigureOut">
              <a:rPr lang="fa-IR" smtClean="0"/>
              <a:pPr/>
              <a:t>1431/11/10</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704C6A2-2F43-4696-9F98-E27D0311B5A0}" type="slidenum">
              <a:rPr lang="fa-IR" smtClean="0"/>
              <a:pPr/>
              <a:t>‹#›</a:t>
            </a:fld>
            <a:endParaRPr lang="fa-I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95264" y="228600"/>
            <a:ext cx="8339137" cy="579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8400"/>
            <a:ext cx="2133600" cy="457200"/>
          </a:xfrm>
          <a:prstGeom prst="rect">
            <a:avLst/>
          </a:prstGeom>
        </p:spPr>
        <p:txBody>
          <a:bodyPr/>
          <a:lstStyle>
            <a:lvl1pPr>
              <a:defRPr/>
            </a:lvl1pPr>
          </a:lstStyle>
          <a:p>
            <a:pPr>
              <a:defRPr/>
            </a:pPr>
            <a:endParaRPr lang="en-US"/>
          </a:p>
        </p:txBody>
      </p:sp>
      <p:sp>
        <p:nvSpPr>
          <p:cNvPr id="4" name="Footer Placeholder 3"/>
          <p:cNvSpPr>
            <a:spLocks noGrp="1"/>
          </p:cNvSpPr>
          <p:nvPr>
            <p:ph type="ftr" sz="quarter" idx="11"/>
          </p:nvPr>
        </p:nvSpPr>
        <p:spPr>
          <a:xfrm>
            <a:off x="3124200" y="6248400"/>
            <a:ext cx="2895600" cy="457200"/>
          </a:xfrm>
          <a:prstGeom prst="rect">
            <a:avLst/>
          </a:prstGeom>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6248400"/>
            <a:ext cx="2133600" cy="457200"/>
          </a:xfrm>
          <a:prstGeom prst="rect">
            <a:avLst/>
          </a:prstGeom>
        </p:spPr>
        <p:txBody>
          <a:bodyPr/>
          <a:lstStyle>
            <a:lvl1pPr>
              <a:defRPr/>
            </a:lvl1pPr>
          </a:lstStyle>
          <a:p>
            <a:pPr>
              <a:defRPr/>
            </a:pPr>
            <a:fld id="{79AEBC29-93CE-4784-9C64-D1AED8A0EE33}" type="slidenum">
              <a:rPr lang="ar-SA"/>
              <a:pPr>
                <a:defRPr/>
              </a:pPr>
              <a:t>‹#›</a:t>
            </a:fld>
            <a:endParaRPr lang="en-US"/>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122238"/>
            <a:ext cx="7543800" cy="1295400"/>
          </a:xfrm>
        </p:spPr>
        <p:txBody>
          <a:bodyPr/>
          <a:lstStyle/>
          <a:p>
            <a:r>
              <a:rPr lang="en-US"/>
              <a:t>Click to edit Master title style</a:t>
            </a:r>
          </a:p>
        </p:txBody>
      </p:sp>
      <p:sp>
        <p:nvSpPr>
          <p:cNvPr id="3" name="Content Placeholder 2"/>
          <p:cNvSpPr>
            <a:spLocks noGrp="1"/>
          </p:cNvSpPr>
          <p:nvPr>
            <p:ph sz="quarter" idx="1"/>
          </p:nvPr>
        </p:nvSpPr>
        <p:spPr>
          <a:xfrm>
            <a:off x="457200" y="1719263"/>
            <a:ext cx="4038600" cy="21288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719263"/>
            <a:ext cx="4038600" cy="21288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57200" y="4000500"/>
            <a:ext cx="4038600" cy="2130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8200" y="4000500"/>
            <a:ext cx="4038600" cy="2130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2408B60D-5E13-409A-B729-C68952F2DC01}" type="datetimeFigureOut">
              <a:rPr lang="en-US"/>
              <a:pPr>
                <a:defRPr/>
              </a:pPr>
              <a:t>10/17/2010</a:t>
            </a:fld>
            <a:endParaRPr lang="en-US" alt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fld id="{6CF4CEE1-F8A0-4FC2-B3FC-B9DED99FE8E2}" type="slidenum">
              <a:rPr lang="en-US" altLang="en-US"/>
              <a:pPr>
                <a:defRPr/>
              </a:pPr>
              <a:t>‹#›</a:t>
            </a:fld>
            <a:endParaRPr lang="en-US"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8200" y="1719263"/>
            <a:ext cx="4038600" cy="4411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8C323999-2EC0-4D5E-8C6F-DBA2E047A37F}" type="datetimeFigureOut">
              <a:rPr lang="en-US"/>
              <a:pPr>
                <a:defRPr/>
              </a:pPr>
              <a:t>10/17/2010</a:t>
            </a:fld>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DBEA7DA1-C3B4-4EAB-BEBA-9391FA050317}" type="slidenum">
              <a:rPr lang="en-US" altLang="en-US"/>
              <a:pPr>
                <a:defRPr/>
              </a:pPr>
              <a:t>‹#›</a:t>
            </a:fld>
            <a:endParaRPr lang="en-US"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a:t>Click to edit Master title style</a:t>
            </a:r>
          </a:p>
        </p:txBody>
      </p:sp>
      <p:sp>
        <p:nvSpPr>
          <p:cNvPr id="3" name="Text Placeholder 2"/>
          <p:cNvSpPr>
            <a:spLocks noGrp="1"/>
          </p:cNvSpPr>
          <p:nvPr>
            <p:ph type="body" sz="half" idx="1"/>
          </p:nvPr>
        </p:nvSpPr>
        <p:spPr>
          <a:xfrm>
            <a:off x="457200" y="1719263"/>
            <a:ext cx="4038600" cy="4411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FA8FDBEC-9C0A-45F3-8FE0-62A35DB1F789}" type="datetimeFigureOut">
              <a:rPr lang="en-US"/>
              <a:pPr>
                <a:defRPr/>
              </a:pPr>
              <a:t>10/17/2010</a:t>
            </a:fld>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BFD3DECB-D66A-46FB-B637-80B3FDCB1F25}" type="slidenum">
              <a:rPr lang="en-US" altLang="en-US"/>
              <a:pPr>
                <a:defRPr/>
              </a:pPr>
              <a:t>‹#›</a:t>
            </a:fld>
            <a:endParaRPr lang="en-US"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OverTx">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a:t>Click to edit Master title style</a:t>
            </a:r>
          </a:p>
        </p:txBody>
      </p:sp>
      <p:sp>
        <p:nvSpPr>
          <p:cNvPr id="3" name="Content Placeholder 2"/>
          <p:cNvSpPr>
            <a:spLocks noGrp="1"/>
          </p:cNvSpPr>
          <p:nvPr>
            <p:ph sz="quarter" idx="1"/>
          </p:nvPr>
        </p:nvSpPr>
        <p:spPr>
          <a:xfrm>
            <a:off x="457200" y="1719263"/>
            <a:ext cx="4038600" cy="21288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719263"/>
            <a:ext cx="4038600" cy="21288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half" idx="3"/>
          </p:nvPr>
        </p:nvSpPr>
        <p:spPr>
          <a:xfrm>
            <a:off x="457200" y="4000500"/>
            <a:ext cx="8229600" cy="2130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5"/>
          <p:cNvSpPr>
            <a:spLocks noGrp="1" noChangeArrowheads="1"/>
          </p:cNvSpPr>
          <p:nvPr>
            <p:ph type="dt" sz="half" idx="10"/>
          </p:nvPr>
        </p:nvSpPr>
        <p:spPr>
          <a:ln/>
        </p:spPr>
        <p:txBody>
          <a:bodyPr/>
          <a:lstStyle>
            <a:lvl1pPr>
              <a:defRPr/>
            </a:lvl1pPr>
          </a:lstStyle>
          <a:p>
            <a:pPr>
              <a:defRPr/>
            </a:pPr>
            <a:fld id="{1B0CECD0-5D5F-4A9E-ADDB-5754351D427E}" type="datetimeFigureOut">
              <a:rPr lang="en-US"/>
              <a:pPr>
                <a:defRPr/>
              </a:pPr>
              <a:t>10/17/2010</a:t>
            </a:fld>
            <a:endParaRPr lang="en-US" altLang="en-US"/>
          </a:p>
        </p:txBody>
      </p:sp>
      <p:sp>
        <p:nvSpPr>
          <p:cNvPr id="7"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8" name="Rectangle 7"/>
          <p:cNvSpPr>
            <a:spLocks noGrp="1" noChangeArrowheads="1"/>
          </p:cNvSpPr>
          <p:nvPr>
            <p:ph type="sldNum" sz="quarter" idx="12"/>
          </p:nvPr>
        </p:nvSpPr>
        <p:spPr>
          <a:ln/>
        </p:spPr>
        <p:txBody>
          <a:bodyPr/>
          <a:lstStyle>
            <a:lvl1pPr>
              <a:defRPr/>
            </a:lvl1pPr>
          </a:lstStyle>
          <a:p>
            <a:pPr>
              <a:defRPr/>
            </a:pPr>
            <a:fld id="{AFFD8F57-CBCC-4372-A9CA-9A72B69F5F86}" type="slidenum">
              <a:rPr lang="en-US" altLang="en-US"/>
              <a:pPr>
                <a:defRPr/>
              </a:pPr>
              <a:t>‹#›</a:t>
            </a:fld>
            <a:endParaRPr lang="en-US"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a:t>Click to edit Master title style</a:t>
            </a:r>
          </a:p>
        </p:txBody>
      </p:sp>
      <p:sp>
        <p:nvSpPr>
          <p:cNvPr id="3" name="Text Placeholder 2"/>
          <p:cNvSpPr>
            <a:spLocks noGrp="1"/>
          </p:cNvSpPr>
          <p:nvPr>
            <p:ph type="body" sz="half" idx="1"/>
          </p:nvPr>
        </p:nvSpPr>
        <p:spPr>
          <a:xfrm>
            <a:off x="457200" y="1719263"/>
            <a:ext cx="4038600" cy="4411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719263"/>
            <a:ext cx="4038600" cy="21288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4000500"/>
            <a:ext cx="4038600" cy="2130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5"/>
          <p:cNvSpPr>
            <a:spLocks noGrp="1" noChangeArrowheads="1"/>
          </p:cNvSpPr>
          <p:nvPr>
            <p:ph type="dt" sz="half" idx="10"/>
          </p:nvPr>
        </p:nvSpPr>
        <p:spPr>
          <a:ln/>
        </p:spPr>
        <p:txBody>
          <a:bodyPr/>
          <a:lstStyle>
            <a:lvl1pPr>
              <a:defRPr/>
            </a:lvl1pPr>
          </a:lstStyle>
          <a:p>
            <a:pPr>
              <a:defRPr/>
            </a:pPr>
            <a:fld id="{2904668A-4CC5-47B3-99DE-5CDF7EDAB4B8}" type="datetimeFigureOut">
              <a:rPr lang="en-US"/>
              <a:pPr>
                <a:defRPr/>
              </a:pPr>
              <a:t>10/17/2010</a:t>
            </a:fld>
            <a:endParaRPr lang="en-US" altLang="en-US"/>
          </a:p>
        </p:txBody>
      </p:sp>
      <p:sp>
        <p:nvSpPr>
          <p:cNvPr id="7"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8" name="Rectangle 7"/>
          <p:cNvSpPr>
            <a:spLocks noGrp="1" noChangeArrowheads="1"/>
          </p:cNvSpPr>
          <p:nvPr>
            <p:ph type="sldNum" sz="quarter" idx="12"/>
          </p:nvPr>
        </p:nvSpPr>
        <p:spPr>
          <a:ln/>
        </p:spPr>
        <p:txBody>
          <a:bodyPr/>
          <a:lstStyle>
            <a:lvl1pPr>
              <a:defRPr/>
            </a:lvl1pPr>
          </a:lstStyle>
          <a:p>
            <a:pPr>
              <a:defRPr/>
            </a:pPr>
            <a:fld id="{7DA51C2A-604D-4440-9A01-066442F4CAC2}" type="slidenum">
              <a:rPr lang="en-US" altLang="en-US"/>
              <a:pPr>
                <a:defRPr/>
              </a:pPr>
              <a:t>‹#›</a:t>
            </a:fld>
            <a:endParaRPr lang="en-US"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BB512DDB-EA16-4071-991C-496A00560BC7}"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1981200"/>
            <a:ext cx="3810000" cy="4114800"/>
          </a:xfrm>
        </p:spPr>
        <p:txBody>
          <a:bodyPr/>
          <a:lstStyle/>
          <a:p>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9D1C8706-3E5A-4219-9943-4657E5B9B00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4" name="Rectangle 13"/>
          <p:cNvSpPr/>
          <p:nvPr userDrawn="1"/>
        </p:nvSpPr>
        <p:spPr>
          <a:xfrm>
            <a:off x="5143504" y="522106"/>
            <a:ext cx="3503358" cy="938145"/>
          </a:xfrm>
          <a:prstGeom prst="rect">
            <a:avLst/>
          </a:prstGeom>
          <a:solidFill>
            <a:srgbClr val="F0EEE4"/>
          </a:solidFill>
          <a:ln>
            <a:solidFill>
              <a:srgbClr val="F0EEE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 name="Title 1"/>
          <p:cNvSpPr>
            <a:spLocks noGrp="1"/>
          </p:cNvSpPr>
          <p:nvPr>
            <p:ph type="title"/>
          </p:nvPr>
        </p:nvSpPr>
        <p:spPr/>
        <p:txBody>
          <a:bodyPr/>
          <a:lstStyle/>
          <a:p>
            <a:r>
              <a:rPr lang="en-US" dirty="0" smtClean="0"/>
              <a:t>Click to edit Master title style</a:t>
            </a:r>
            <a:endParaRPr lang="fa-IR" dirty="0"/>
          </a:p>
        </p:txBody>
      </p:sp>
      <p:sp>
        <p:nvSpPr>
          <p:cNvPr id="4" name="Date Placeholder 3"/>
          <p:cNvSpPr>
            <a:spLocks noGrp="1"/>
          </p:cNvSpPr>
          <p:nvPr>
            <p:ph type="dt" sz="half" idx="10"/>
          </p:nvPr>
        </p:nvSpPr>
        <p:spPr/>
        <p:txBody>
          <a:bodyPr/>
          <a:lstStyle/>
          <a:p>
            <a:fld id="{D02F1766-9DF2-44BA-8F87-9B5A57BD3137}" type="datetimeFigureOut">
              <a:rPr lang="fa-IR" smtClean="0"/>
              <a:pPr/>
              <a:t>1431/11/10</a:t>
            </a:fld>
            <a:endParaRPr lang="fa-IR"/>
          </a:p>
        </p:txBody>
      </p:sp>
      <p:sp>
        <p:nvSpPr>
          <p:cNvPr id="3" name="Content Placeholder 2"/>
          <p:cNvSpPr>
            <a:spLocks noGrp="1"/>
          </p:cNvSpPr>
          <p:nvPr>
            <p:ph idx="1"/>
          </p:nvPr>
        </p:nvSpPr>
        <p:spPr>
          <a:solidFill>
            <a:schemeClr val="bg2"/>
          </a:solidFill>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a-IR" dirty="0"/>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704C6A2-2F43-4696-9F98-E27D0311B5A0}" type="slidenum">
              <a:rPr lang="fa-IR" smtClean="0"/>
              <a:pPr/>
              <a:t>‹#›</a:t>
            </a:fld>
            <a:endParaRPr lang="fa-IR"/>
          </a:p>
        </p:txBody>
      </p:sp>
      <p:pic>
        <p:nvPicPr>
          <p:cNvPr id="1026" name="Picture 2"/>
          <p:cNvPicPr>
            <a:picLocks noChangeAspect="1" noChangeArrowheads="1"/>
          </p:cNvPicPr>
          <p:nvPr userDrawn="1"/>
        </p:nvPicPr>
        <p:blipFill>
          <a:blip r:embed="rId2"/>
          <a:srcRect/>
          <a:stretch>
            <a:fillRect/>
          </a:stretch>
        </p:blipFill>
        <p:spPr bwMode="auto">
          <a:xfrm>
            <a:off x="476222" y="501237"/>
            <a:ext cx="4762533" cy="998938"/>
          </a:xfrm>
          <a:prstGeom prst="rect">
            <a:avLst/>
          </a:prstGeom>
          <a:noFill/>
          <a:ln w="9525">
            <a:noFill/>
            <a:miter lim="800000"/>
            <a:headEnd/>
            <a:tailEnd/>
          </a:ln>
          <a:effectLst/>
        </p:spPr>
      </p:pic>
      <p:pic>
        <p:nvPicPr>
          <p:cNvPr id="1027" name="Picture 3"/>
          <p:cNvPicPr>
            <a:picLocks noChangeAspect="1" noChangeArrowheads="1"/>
          </p:cNvPicPr>
          <p:nvPr userDrawn="1"/>
        </p:nvPicPr>
        <p:blipFill>
          <a:blip r:embed="rId3"/>
          <a:srcRect/>
          <a:stretch>
            <a:fillRect/>
          </a:stretch>
        </p:blipFill>
        <p:spPr bwMode="auto">
          <a:xfrm>
            <a:off x="7786710" y="486595"/>
            <a:ext cx="876300" cy="1183349"/>
          </a:xfrm>
          <a:prstGeom prst="rect">
            <a:avLst/>
          </a:prstGeom>
          <a:noFill/>
          <a:ln w="9525">
            <a:noFill/>
            <a:miter lim="800000"/>
            <a:headEnd/>
            <a:tailEnd/>
          </a:ln>
          <a:effectLst/>
        </p:spPr>
      </p:pic>
      <p:cxnSp>
        <p:nvCxnSpPr>
          <p:cNvPr id="13" name="Straight Connector 12"/>
          <p:cNvCxnSpPr/>
          <p:nvPr userDrawn="1"/>
        </p:nvCxnSpPr>
        <p:spPr>
          <a:xfrm>
            <a:off x="462775" y="1565800"/>
            <a:ext cx="8191557" cy="1191"/>
          </a:xfrm>
          <a:prstGeom prst="line">
            <a:avLst/>
          </a:prstGeom>
          <a:ln w="215900">
            <a:solidFill>
              <a:srgbClr val="C00000"/>
            </a:solidFill>
          </a:ln>
        </p:spPr>
        <p:style>
          <a:lnRef idx="1">
            <a:schemeClr val="accent1"/>
          </a:lnRef>
          <a:fillRef idx="0">
            <a:schemeClr val="accent1"/>
          </a:fillRef>
          <a:effectRef idx="0">
            <a:schemeClr val="accent1"/>
          </a:effectRef>
          <a:fontRef idx="minor">
            <a:schemeClr val="tx1"/>
          </a:fontRef>
        </p:style>
      </p:cxnSp>
      <p:pic>
        <p:nvPicPr>
          <p:cNvPr id="1028" name="Picture 4"/>
          <p:cNvPicPr>
            <a:picLocks noChangeAspect="1" noChangeArrowheads="1"/>
          </p:cNvPicPr>
          <p:nvPr userDrawn="1"/>
        </p:nvPicPr>
        <p:blipFill>
          <a:blip r:embed="rId4"/>
          <a:srcRect/>
          <a:stretch>
            <a:fillRect/>
          </a:stretch>
        </p:blipFill>
        <p:spPr bwMode="auto">
          <a:xfrm>
            <a:off x="5214942" y="500043"/>
            <a:ext cx="2581012" cy="955588"/>
          </a:xfrm>
          <a:prstGeom prst="rect">
            <a:avLst/>
          </a:prstGeom>
          <a:noFill/>
          <a:ln w="9525">
            <a:noFill/>
            <a:miter lim="800000"/>
            <a:headEnd/>
            <a:tailEnd/>
          </a:ln>
          <a:effectLst/>
        </p:spPr>
      </p:pic>
      <p:cxnSp>
        <p:nvCxnSpPr>
          <p:cNvPr id="15" name="Straight Connector 14"/>
          <p:cNvCxnSpPr/>
          <p:nvPr userDrawn="1"/>
        </p:nvCxnSpPr>
        <p:spPr>
          <a:xfrm>
            <a:off x="476222" y="6241204"/>
            <a:ext cx="8191557" cy="1191"/>
          </a:xfrm>
          <a:prstGeom prst="line">
            <a:avLst/>
          </a:prstGeom>
          <a:ln w="2159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2F1766-9DF2-44BA-8F87-9B5A57BD3137}" type="datetimeFigureOut">
              <a:rPr lang="fa-IR" smtClean="0"/>
              <a:pPr/>
              <a:t>1431/11/10</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704C6A2-2F43-4696-9F98-E27D0311B5A0}" type="slidenum">
              <a:rPr lang="fa-IR" smtClean="0"/>
              <a:pPr/>
              <a:t>‹#›</a:t>
            </a:fld>
            <a:endParaRPr lang="fa-I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D02F1766-9DF2-44BA-8F87-9B5A57BD3137}" type="datetimeFigureOut">
              <a:rPr lang="fa-IR" smtClean="0"/>
              <a:pPr/>
              <a:t>1431/11/10</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704C6A2-2F43-4696-9F98-E27D0311B5A0}" type="slidenum">
              <a:rPr lang="fa-IR" smtClean="0"/>
              <a:pPr/>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D02F1766-9DF2-44BA-8F87-9B5A57BD3137}" type="datetimeFigureOut">
              <a:rPr lang="fa-IR" smtClean="0"/>
              <a:pPr/>
              <a:t>1431/11/10</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1704C6A2-2F43-4696-9F98-E27D0311B5A0}" type="slidenum">
              <a:rPr lang="fa-IR" smtClean="0"/>
              <a:pPr/>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D02F1766-9DF2-44BA-8F87-9B5A57BD3137}" type="datetimeFigureOut">
              <a:rPr lang="fa-IR" smtClean="0"/>
              <a:pPr/>
              <a:t>1431/11/10</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1704C6A2-2F43-4696-9F98-E27D0311B5A0}" type="slidenum">
              <a:rPr lang="fa-IR" smtClean="0"/>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2F1766-9DF2-44BA-8F87-9B5A57BD3137}" type="datetimeFigureOut">
              <a:rPr lang="fa-IR" smtClean="0"/>
              <a:pPr/>
              <a:t>1431/11/10</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1704C6A2-2F43-4696-9F98-E27D0311B5A0}"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2F1766-9DF2-44BA-8F87-9B5A57BD3137}" type="datetimeFigureOut">
              <a:rPr lang="fa-IR" smtClean="0"/>
              <a:pPr/>
              <a:t>1431/11/10</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704C6A2-2F43-4696-9F98-E27D0311B5A0}" type="slidenum">
              <a:rPr lang="fa-IR" smtClean="0"/>
              <a:pPr/>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2F1766-9DF2-44BA-8F87-9B5A57BD3137}" type="datetimeFigureOut">
              <a:rPr lang="fa-IR" smtClean="0"/>
              <a:pPr/>
              <a:t>1431/11/10</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704C6A2-2F43-4696-9F98-E27D0311B5A0}" type="slidenum">
              <a:rPr lang="fa-IR" smtClean="0"/>
              <a:pPr/>
              <a:t>‹#›</a:t>
            </a:fld>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553200" y="6356351"/>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02F1766-9DF2-44BA-8F87-9B5A57BD3137}" type="datetimeFigureOut">
              <a:rPr lang="fa-IR" smtClean="0"/>
              <a:pPr/>
              <a:t>1431/11/10</a:t>
            </a:fld>
            <a:endParaRPr lang="fa-I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457200" y="6356351"/>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704C6A2-2F43-4696-9F98-E27D0311B5A0}"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video" Target="file:///C:\Documents%20and%20Settings\TI\My%20Documents\&#9734;UCB2006\Group%20Talk\060928\Fumehood_Demo_sash_height.mpeg" TargetMode="Externa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0.xml"/><Relationship Id="rId1" Type="http://schemas.openxmlformats.org/officeDocument/2006/relationships/slideLayout" Target="../slideLayouts/slideLayout17.xml"/><Relationship Id="rId4" Type="http://schemas.openxmlformats.org/officeDocument/2006/relationships/image" Target="../media/image28.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Microsoft_Office_Word_97_-_2003_Document1.doc"/><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41.xml.rels><?xml version="1.0" encoding="UTF-8" standalone="yes"?>
<Relationships xmlns="http://schemas.openxmlformats.org/package/2006/relationships"><Relationship Id="rId3" Type="http://schemas.openxmlformats.org/officeDocument/2006/relationships/oleObject" Target="../embeddings/Microsoft_Office_Word_97_-_2003_Document2.doc"/><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42.xml.rels><?xml version="1.0" encoding="UTF-8" standalone="yes"?>
<Relationships xmlns="http://schemas.openxmlformats.org/package/2006/relationships"><Relationship Id="rId3" Type="http://schemas.openxmlformats.org/officeDocument/2006/relationships/oleObject" Target="../embeddings/Microsoft_Office_Word_97_-_2003_Document3.doc"/><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4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slideLayout" Target="../slideLayouts/slideLayout17.xml"/><Relationship Id="rId1" Type="http://schemas.openxmlformats.org/officeDocument/2006/relationships/video" Target="file:///C:\Documents%20and%20Settings\TI\My%20Documents\&#9734;UCB2006\Group%20Talk\060928\40per320cfm.mpg" TargetMode="External"/></Relationships>
</file>

<file path=ppt/slides/_rels/slide4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5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9.jpeg"/><Relationship Id="rId2" Type="http://schemas.openxmlformats.org/officeDocument/2006/relationships/image" Target="../media/image5.jpeg"/><Relationship Id="rId1" Type="http://schemas.openxmlformats.org/officeDocument/2006/relationships/slideLayout" Target="../slideLayouts/slideLayout13.xml"/><Relationship Id="rId6" Type="http://schemas.openxmlformats.org/officeDocument/2006/relationships/hyperlink" Target="http://upload.wikimedia.org/wikipedia/commons/0/02/Fume_hood.jpg" TargetMode="Externa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2561" name="Picture 1" descr="E:\Pictures\NATURE\106LUIDGERWEYERS.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Rectangle 2"/>
          <p:cNvSpPr/>
          <p:nvPr/>
        </p:nvSpPr>
        <p:spPr>
          <a:xfrm>
            <a:off x="928662" y="1953161"/>
            <a:ext cx="7215237" cy="1323439"/>
          </a:xfrm>
          <a:prstGeom prst="rect">
            <a:avLst/>
          </a:prstGeom>
        </p:spPr>
        <p:txBody>
          <a:bodyPr wrap="square">
            <a:spAutoFit/>
          </a:bodyPr>
          <a:lstStyle/>
          <a:p>
            <a:pPr algn="ctr" rtl="1"/>
            <a:r>
              <a:rPr lang="fa-IR" sz="8000" b="1" dirty="0" smtClean="0">
                <a:solidFill>
                  <a:srgbClr val="FF00FF"/>
                </a:solidFill>
                <a:effectLst>
                  <a:outerShdw blurRad="38100" dist="38100" dir="2700000" algn="tl">
                    <a:srgbClr val="FFFFFF"/>
                  </a:outerShdw>
                </a:effectLst>
                <a:latin typeface="Andalus" pitchFamily="2" charset="-78"/>
                <a:cs typeface="B Compset" pitchFamily="2" charset="-78"/>
              </a:rPr>
              <a:t>بسم الله</a:t>
            </a:r>
            <a:r>
              <a:rPr lang="en-GB" sz="8000" b="1" dirty="0" smtClean="0">
                <a:solidFill>
                  <a:srgbClr val="FF00FF"/>
                </a:solidFill>
                <a:effectLst>
                  <a:outerShdw blurRad="38100" dist="38100" dir="2700000" algn="tl">
                    <a:srgbClr val="FFFFFF"/>
                  </a:outerShdw>
                </a:effectLst>
                <a:latin typeface="Andalus" pitchFamily="2" charset="-78"/>
                <a:cs typeface="B Compset" pitchFamily="2" charset="-78"/>
              </a:rPr>
              <a:t> </a:t>
            </a:r>
            <a:r>
              <a:rPr lang="fa-IR" sz="8000" b="1" dirty="0" smtClean="0">
                <a:solidFill>
                  <a:srgbClr val="FF00FF"/>
                </a:solidFill>
                <a:effectLst>
                  <a:outerShdw blurRad="38100" dist="38100" dir="2700000" algn="tl">
                    <a:srgbClr val="FFFFFF"/>
                  </a:outerShdw>
                </a:effectLst>
                <a:latin typeface="Andalus" pitchFamily="2" charset="-78"/>
                <a:cs typeface="B Compset" pitchFamily="2" charset="-78"/>
              </a:rPr>
              <a:t>الرحمن</a:t>
            </a:r>
            <a:r>
              <a:rPr lang="en-GB" sz="8000" b="1" dirty="0" smtClean="0">
                <a:solidFill>
                  <a:srgbClr val="FF00FF"/>
                </a:solidFill>
                <a:effectLst>
                  <a:outerShdw blurRad="38100" dist="38100" dir="2700000" algn="tl">
                    <a:srgbClr val="FFFFFF"/>
                  </a:outerShdw>
                </a:effectLst>
                <a:latin typeface="Andalus" pitchFamily="2" charset="-78"/>
                <a:cs typeface="B Compset" pitchFamily="2" charset="-78"/>
              </a:rPr>
              <a:t> </a:t>
            </a:r>
            <a:r>
              <a:rPr lang="fa-IR" sz="8000" b="1" dirty="0" smtClean="0">
                <a:solidFill>
                  <a:srgbClr val="FF00FF"/>
                </a:solidFill>
                <a:effectLst>
                  <a:outerShdw blurRad="38100" dist="38100" dir="2700000" algn="tl">
                    <a:srgbClr val="FFFFFF"/>
                  </a:outerShdw>
                </a:effectLst>
                <a:latin typeface="Andalus" pitchFamily="2" charset="-78"/>
                <a:cs typeface="B Compset" pitchFamily="2" charset="-78"/>
              </a:rPr>
              <a:t>الرحیم</a:t>
            </a:r>
            <a:endParaRPr lang="fa-IR" sz="8000" b="1" dirty="0">
              <a:solidFill>
                <a:srgbClr val="FF00FF"/>
              </a:solidFill>
              <a:latin typeface="Andalus" pitchFamily="2" charset="-78"/>
              <a:cs typeface="B Compset" pitchFamily="2" charset="-78"/>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5746" name="Rectangle 2"/>
          <p:cNvSpPr>
            <a:spLocks noGrp="1" noChangeArrowheads="1"/>
          </p:cNvSpPr>
          <p:nvPr>
            <p:ph type="title"/>
          </p:nvPr>
        </p:nvSpPr>
        <p:spPr/>
        <p:txBody>
          <a:bodyPr>
            <a:normAutofit/>
          </a:bodyPr>
          <a:lstStyle/>
          <a:p>
            <a:r>
              <a:rPr lang="fa-IR" sz="3600" dirty="0" smtClean="0">
                <a:solidFill>
                  <a:srgbClr val="FF0000"/>
                </a:solidFill>
                <a:cs typeface="B Titr" pitchFamily="2" charset="-78"/>
              </a:rPr>
              <a:t>اجزاء هود مخصوص فیوم</a:t>
            </a:r>
            <a:endParaRPr lang="en-US" sz="3600" dirty="0">
              <a:solidFill>
                <a:srgbClr val="FF0000"/>
              </a:solidFill>
              <a:cs typeface="B Titr" pitchFamily="2" charset="-78"/>
            </a:endParaRPr>
          </a:p>
        </p:txBody>
      </p:sp>
      <p:sp>
        <p:nvSpPr>
          <p:cNvPr id="415748" name="Rectangle 4"/>
          <p:cNvSpPr>
            <a:spLocks noGrp="1" noChangeArrowheads="1"/>
          </p:cNvSpPr>
          <p:nvPr>
            <p:ph type="body" sz="half" idx="1"/>
          </p:nvPr>
        </p:nvSpPr>
        <p:spPr/>
        <p:txBody>
          <a:bodyPr/>
          <a:lstStyle/>
          <a:p>
            <a:pPr algn="l" rtl="0"/>
            <a:r>
              <a:rPr lang="en-US" sz="2800" dirty="0"/>
              <a:t>Hood Body</a:t>
            </a:r>
          </a:p>
          <a:p>
            <a:pPr algn="l" rtl="0"/>
            <a:r>
              <a:rPr lang="en-US" sz="2800" dirty="0"/>
              <a:t>Sash</a:t>
            </a:r>
          </a:p>
          <a:p>
            <a:pPr algn="l" rtl="0"/>
            <a:r>
              <a:rPr lang="en-US" sz="2800" dirty="0"/>
              <a:t>Baffle</a:t>
            </a:r>
          </a:p>
          <a:p>
            <a:pPr algn="l" rtl="0"/>
            <a:r>
              <a:rPr lang="en-US" sz="2800" dirty="0"/>
              <a:t>Bypass</a:t>
            </a:r>
          </a:p>
          <a:p>
            <a:pPr algn="l" rtl="0"/>
            <a:r>
              <a:rPr lang="en-US" sz="2800" dirty="0"/>
              <a:t>Airfoil</a:t>
            </a:r>
          </a:p>
          <a:p>
            <a:pPr algn="l" rtl="0"/>
            <a:r>
              <a:rPr lang="en-US" sz="2800" dirty="0"/>
              <a:t>Fan</a:t>
            </a:r>
          </a:p>
          <a:p>
            <a:pPr algn="l" rtl="0"/>
            <a:r>
              <a:rPr lang="en-US" sz="2800" dirty="0"/>
              <a:t>Stack</a:t>
            </a:r>
          </a:p>
          <a:p>
            <a:pPr algn="l" rtl="0">
              <a:buFont typeface="Wingdings" pitchFamily="2" charset="2"/>
              <a:buNone/>
            </a:pPr>
            <a:endParaRPr lang="en-US" sz="2800" dirty="0"/>
          </a:p>
          <a:p>
            <a:pPr algn="l" rtl="0">
              <a:buFont typeface="Wingdings" pitchFamily="2" charset="2"/>
              <a:buNone/>
            </a:pPr>
            <a:endParaRPr lang="en-US" sz="2800" dirty="0"/>
          </a:p>
        </p:txBody>
      </p:sp>
      <p:pic>
        <p:nvPicPr>
          <p:cNvPr id="415750" name="Picture 6" descr="fumehoodUoW"/>
          <p:cNvPicPr>
            <a:picLocks noGrp="1" noChangeAspect="1" noChangeArrowheads="1"/>
          </p:cNvPicPr>
          <p:nvPr>
            <p:ph sz="half" idx="2"/>
          </p:nvPr>
        </p:nvPicPr>
        <p:blipFill>
          <a:blip r:embed="rId3"/>
          <a:srcRect/>
          <a:stretch>
            <a:fillRect/>
          </a:stretch>
        </p:blipFill>
        <p:spPr>
          <a:xfrm>
            <a:off x="3983038" y="1219200"/>
            <a:ext cx="4552950" cy="4953000"/>
          </a:xfrm>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15748">
                                            <p:txEl>
                                              <p:pRg st="0" end="0"/>
                                            </p:txEl>
                                          </p:spTgt>
                                        </p:tgtEl>
                                        <p:attrNameLst>
                                          <p:attrName>style.visibility</p:attrName>
                                        </p:attrNameLst>
                                      </p:cBhvr>
                                      <p:to>
                                        <p:strVal val="visible"/>
                                      </p:to>
                                    </p:set>
                                    <p:anim calcmode="lin" valueType="num">
                                      <p:cBhvr>
                                        <p:cTn id="7" dur="500" fill="hold"/>
                                        <p:tgtEl>
                                          <p:spTgt spid="415748">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15748">
                                            <p:txEl>
                                              <p:pRg st="0" end="0"/>
                                            </p:txEl>
                                          </p:spTgt>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415748">
                                            <p:txEl>
                                              <p:pRg st="1" end="1"/>
                                            </p:txEl>
                                          </p:spTgt>
                                        </p:tgtEl>
                                        <p:attrNameLst>
                                          <p:attrName>style.visibility</p:attrName>
                                        </p:attrNameLst>
                                      </p:cBhvr>
                                      <p:to>
                                        <p:strVal val="visible"/>
                                      </p:to>
                                    </p:set>
                                    <p:anim calcmode="lin" valueType="num">
                                      <p:cBhvr>
                                        <p:cTn id="12" dur="500" fill="hold"/>
                                        <p:tgtEl>
                                          <p:spTgt spid="415748">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415748">
                                            <p:txEl>
                                              <p:pRg st="1" end="1"/>
                                            </p:txEl>
                                          </p:spTgt>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415748">
                                            <p:txEl>
                                              <p:pRg st="2" end="2"/>
                                            </p:txEl>
                                          </p:spTgt>
                                        </p:tgtEl>
                                        <p:attrNameLst>
                                          <p:attrName>style.visibility</p:attrName>
                                        </p:attrNameLst>
                                      </p:cBhvr>
                                      <p:to>
                                        <p:strVal val="visible"/>
                                      </p:to>
                                    </p:set>
                                    <p:anim calcmode="lin" valueType="num">
                                      <p:cBhvr>
                                        <p:cTn id="17" dur="500" fill="hold"/>
                                        <p:tgtEl>
                                          <p:spTgt spid="415748">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415748">
                                            <p:txEl>
                                              <p:pRg st="2" end="2"/>
                                            </p:txEl>
                                          </p:spTgt>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415748">
                                            <p:txEl>
                                              <p:pRg st="3" end="3"/>
                                            </p:txEl>
                                          </p:spTgt>
                                        </p:tgtEl>
                                        <p:attrNameLst>
                                          <p:attrName>style.visibility</p:attrName>
                                        </p:attrNameLst>
                                      </p:cBhvr>
                                      <p:to>
                                        <p:strVal val="visible"/>
                                      </p:to>
                                    </p:set>
                                    <p:anim calcmode="lin" valueType="num">
                                      <p:cBhvr>
                                        <p:cTn id="22" dur="1000" fill="hold"/>
                                        <p:tgtEl>
                                          <p:spTgt spid="415748">
                                            <p:txEl>
                                              <p:pRg st="3" end="3"/>
                                            </p:txEl>
                                          </p:spTgt>
                                        </p:tgtEl>
                                        <p:attrNameLst>
                                          <p:attrName>ppt_w</p:attrName>
                                        </p:attrNameLst>
                                      </p:cBhvr>
                                      <p:tavLst>
                                        <p:tav tm="0">
                                          <p:val>
                                            <p:fltVal val="0"/>
                                          </p:val>
                                        </p:tav>
                                        <p:tav tm="100000">
                                          <p:val>
                                            <p:strVal val="#ppt_w"/>
                                          </p:val>
                                        </p:tav>
                                      </p:tavLst>
                                    </p:anim>
                                    <p:anim calcmode="lin" valueType="num">
                                      <p:cBhvr>
                                        <p:cTn id="23" dur="1000" fill="hold"/>
                                        <p:tgtEl>
                                          <p:spTgt spid="415748">
                                            <p:txEl>
                                              <p:pRg st="3" end="3"/>
                                            </p:txEl>
                                          </p:spTgt>
                                        </p:tgtEl>
                                        <p:attrNameLst>
                                          <p:attrName>ppt_h</p:attrName>
                                        </p:attrNameLst>
                                      </p:cBhvr>
                                      <p:tavLst>
                                        <p:tav tm="0">
                                          <p:val>
                                            <p:fltVal val="0"/>
                                          </p:val>
                                        </p:tav>
                                        <p:tav tm="100000">
                                          <p:val>
                                            <p:strVal val="#ppt_h"/>
                                          </p:val>
                                        </p:tav>
                                      </p:tavLst>
                                    </p:anim>
                                  </p:childTnLst>
                                </p:cTn>
                              </p:par>
                            </p:childTnLst>
                          </p:cTn>
                        </p:par>
                        <p:par>
                          <p:cTn id="24" fill="hold">
                            <p:stCondLst>
                              <p:cond delay="2500"/>
                            </p:stCondLst>
                            <p:childTnLst>
                              <p:par>
                                <p:cTn id="25" presetID="23" presetClass="entr" presetSubtype="16" fill="hold" grpId="0" nodeType="afterEffect">
                                  <p:stCondLst>
                                    <p:cond delay="0"/>
                                  </p:stCondLst>
                                  <p:childTnLst>
                                    <p:set>
                                      <p:cBhvr>
                                        <p:cTn id="26" dur="1" fill="hold">
                                          <p:stCondLst>
                                            <p:cond delay="0"/>
                                          </p:stCondLst>
                                        </p:cTn>
                                        <p:tgtEl>
                                          <p:spTgt spid="415748">
                                            <p:txEl>
                                              <p:pRg st="4" end="4"/>
                                            </p:txEl>
                                          </p:spTgt>
                                        </p:tgtEl>
                                        <p:attrNameLst>
                                          <p:attrName>style.visibility</p:attrName>
                                        </p:attrNameLst>
                                      </p:cBhvr>
                                      <p:to>
                                        <p:strVal val="visible"/>
                                      </p:to>
                                    </p:set>
                                    <p:anim calcmode="lin" valueType="num">
                                      <p:cBhvr>
                                        <p:cTn id="27" dur="500" fill="hold"/>
                                        <p:tgtEl>
                                          <p:spTgt spid="415748">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415748">
                                            <p:txEl>
                                              <p:pRg st="4" end="4"/>
                                            </p:txEl>
                                          </p:spTgt>
                                        </p:tgtEl>
                                        <p:attrNameLst>
                                          <p:attrName>ppt_h</p:attrName>
                                        </p:attrNameLst>
                                      </p:cBhvr>
                                      <p:tavLst>
                                        <p:tav tm="0">
                                          <p:val>
                                            <p:fltVal val="0"/>
                                          </p:val>
                                        </p:tav>
                                        <p:tav tm="100000">
                                          <p:val>
                                            <p:strVal val="#ppt_h"/>
                                          </p:val>
                                        </p:tav>
                                      </p:tavLst>
                                    </p:anim>
                                  </p:childTnLst>
                                </p:cTn>
                              </p:par>
                            </p:childTnLst>
                          </p:cTn>
                        </p:par>
                        <p:par>
                          <p:cTn id="29" fill="hold">
                            <p:stCondLst>
                              <p:cond delay="3000"/>
                            </p:stCondLst>
                            <p:childTnLst>
                              <p:par>
                                <p:cTn id="30" presetID="23" presetClass="entr" presetSubtype="16" fill="hold" grpId="0" nodeType="afterEffect">
                                  <p:stCondLst>
                                    <p:cond delay="0"/>
                                  </p:stCondLst>
                                  <p:childTnLst>
                                    <p:set>
                                      <p:cBhvr>
                                        <p:cTn id="31" dur="1" fill="hold">
                                          <p:stCondLst>
                                            <p:cond delay="0"/>
                                          </p:stCondLst>
                                        </p:cTn>
                                        <p:tgtEl>
                                          <p:spTgt spid="415748">
                                            <p:txEl>
                                              <p:pRg st="5" end="5"/>
                                            </p:txEl>
                                          </p:spTgt>
                                        </p:tgtEl>
                                        <p:attrNameLst>
                                          <p:attrName>style.visibility</p:attrName>
                                        </p:attrNameLst>
                                      </p:cBhvr>
                                      <p:to>
                                        <p:strVal val="visible"/>
                                      </p:to>
                                    </p:set>
                                    <p:anim calcmode="lin" valueType="num">
                                      <p:cBhvr>
                                        <p:cTn id="32" dur="500" fill="hold"/>
                                        <p:tgtEl>
                                          <p:spTgt spid="415748">
                                            <p:txEl>
                                              <p:pRg st="5" end="5"/>
                                            </p:txEl>
                                          </p:spTgt>
                                        </p:tgtEl>
                                        <p:attrNameLst>
                                          <p:attrName>ppt_w</p:attrName>
                                        </p:attrNameLst>
                                      </p:cBhvr>
                                      <p:tavLst>
                                        <p:tav tm="0">
                                          <p:val>
                                            <p:fltVal val="0"/>
                                          </p:val>
                                        </p:tav>
                                        <p:tav tm="100000">
                                          <p:val>
                                            <p:strVal val="#ppt_w"/>
                                          </p:val>
                                        </p:tav>
                                      </p:tavLst>
                                    </p:anim>
                                    <p:anim calcmode="lin" valueType="num">
                                      <p:cBhvr>
                                        <p:cTn id="33" dur="500" fill="hold"/>
                                        <p:tgtEl>
                                          <p:spTgt spid="415748">
                                            <p:txEl>
                                              <p:pRg st="5" end="5"/>
                                            </p:txEl>
                                          </p:spTgt>
                                        </p:tgtEl>
                                        <p:attrNameLst>
                                          <p:attrName>ppt_h</p:attrName>
                                        </p:attrNameLst>
                                      </p:cBhvr>
                                      <p:tavLst>
                                        <p:tav tm="0">
                                          <p:val>
                                            <p:fltVal val="0"/>
                                          </p:val>
                                        </p:tav>
                                        <p:tav tm="100000">
                                          <p:val>
                                            <p:strVal val="#ppt_h"/>
                                          </p:val>
                                        </p:tav>
                                      </p:tavLst>
                                    </p:anim>
                                  </p:childTnLst>
                                </p:cTn>
                              </p:par>
                            </p:childTnLst>
                          </p:cTn>
                        </p:par>
                        <p:par>
                          <p:cTn id="34" fill="hold">
                            <p:stCondLst>
                              <p:cond delay="3500"/>
                            </p:stCondLst>
                            <p:childTnLst>
                              <p:par>
                                <p:cTn id="35" presetID="23" presetClass="entr" presetSubtype="16" fill="hold" grpId="0" nodeType="afterEffect">
                                  <p:stCondLst>
                                    <p:cond delay="0"/>
                                  </p:stCondLst>
                                  <p:childTnLst>
                                    <p:set>
                                      <p:cBhvr>
                                        <p:cTn id="36" dur="1" fill="hold">
                                          <p:stCondLst>
                                            <p:cond delay="0"/>
                                          </p:stCondLst>
                                        </p:cTn>
                                        <p:tgtEl>
                                          <p:spTgt spid="415748">
                                            <p:txEl>
                                              <p:pRg st="6" end="6"/>
                                            </p:txEl>
                                          </p:spTgt>
                                        </p:tgtEl>
                                        <p:attrNameLst>
                                          <p:attrName>style.visibility</p:attrName>
                                        </p:attrNameLst>
                                      </p:cBhvr>
                                      <p:to>
                                        <p:strVal val="visible"/>
                                      </p:to>
                                    </p:set>
                                    <p:anim calcmode="lin" valueType="num">
                                      <p:cBhvr>
                                        <p:cTn id="37" dur="1000" fill="hold"/>
                                        <p:tgtEl>
                                          <p:spTgt spid="415748">
                                            <p:txEl>
                                              <p:pRg st="6" end="6"/>
                                            </p:txEl>
                                          </p:spTgt>
                                        </p:tgtEl>
                                        <p:attrNameLst>
                                          <p:attrName>ppt_w</p:attrName>
                                        </p:attrNameLst>
                                      </p:cBhvr>
                                      <p:tavLst>
                                        <p:tav tm="0">
                                          <p:val>
                                            <p:fltVal val="0"/>
                                          </p:val>
                                        </p:tav>
                                        <p:tav tm="100000">
                                          <p:val>
                                            <p:strVal val="#ppt_w"/>
                                          </p:val>
                                        </p:tav>
                                      </p:tavLst>
                                    </p:anim>
                                    <p:anim calcmode="lin" valueType="num">
                                      <p:cBhvr>
                                        <p:cTn id="38" dur="1000" fill="hold"/>
                                        <p:tgtEl>
                                          <p:spTgt spid="415748">
                                            <p:txEl>
                                              <p:pRg st="6" end="6"/>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5748"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0"/>
            <a:ext cx="3886200" cy="1143000"/>
          </a:xfrm>
        </p:spPr>
        <p:txBody>
          <a:bodyPr>
            <a:normAutofit/>
          </a:bodyPr>
          <a:lstStyle/>
          <a:p>
            <a:pPr rtl="1"/>
            <a:r>
              <a:rPr lang="en-US" sz="2800" b="1" dirty="0" smtClean="0"/>
              <a:t>Sash Weight Release</a:t>
            </a:r>
            <a:endParaRPr lang="en-US" sz="2800" dirty="0">
              <a:solidFill>
                <a:srgbClr val="FF0000"/>
              </a:solidFill>
              <a:cs typeface="B Titr" pitchFamily="2" charset="-78"/>
            </a:endParaRPr>
          </a:p>
        </p:txBody>
      </p:sp>
      <p:pic>
        <p:nvPicPr>
          <p:cNvPr id="183298" name="Picture 2"/>
          <p:cNvPicPr>
            <a:picLocks noGrp="1" noChangeAspect="1" noChangeArrowheads="1"/>
          </p:cNvPicPr>
          <p:nvPr>
            <p:ph idx="1"/>
          </p:nvPr>
        </p:nvPicPr>
        <p:blipFill>
          <a:blip r:embed="rId2"/>
          <a:srcRect/>
          <a:stretch>
            <a:fillRect/>
          </a:stretch>
        </p:blipFill>
        <p:spPr bwMode="auto">
          <a:xfrm>
            <a:off x="762001" y="2786058"/>
            <a:ext cx="2309801" cy="2976090"/>
          </a:xfrm>
          <a:prstGeom prst="rect">
            <a:avLst/>
          </a:prstGeom>
          <a:noFill/>
          <a:ln w="9525">
            <a:noFill/>
            <a:miter lim="800000"/>
            <a:headEnd/>
            <a:tailEnd/>
          </a:ln>
          <a:effectLst/>
        </p:spPr>
      </p:pic>
      <p:pic>
        <p:nvPicPr>
          <p:cNvPr id="4" name="Picture 2"/>
          <p:cNvPicPr>
            <a:picLocks noChangeAspect="1" noChangeArrowheads="1"/>
          </p:cNvPicPr>
          <p:nvPr/>
        </p:nvPicPr>
        <p:blipFill>
          <a:blip r:embed="rId3"/>
          <a:srcRect/>
          <a:stretch>
            <a:fillRect/>
          </a:stretch>
        </p:blipFill>
        <p:spPr bwMode="auto">
          <a:xfrm>
            <a:off x="4267200" y="2408883"/>
            <a:ext cx="3233758" cy="3412480"/>
          </a:xfrm>
          <a:prstGeom prst="rect">
            <a:avLst/>
          </a:prstGeom>
          <a:noFill/>
          <a:ln w="9525">
            <a:noFill/>
            <a:miter lim="800000"/>
            <a:headEnd/>
            <a:tailEnd/>
          </a:ln>
          <a:effectLst/>
        </p:spPr>
      </p:pic>
      <p:sp>
        <p:nvSpPr>
          <p:cNvPr id="5" name="Title 1"/>
          <p:cNvSpPr txBox="1">
            <a:spLocks/>
          </p:cNvSpPr>
          <p:nvPr/>
        </p:nvSpPr>
        <p:spPr>
          <a:xfrm>
            <a:off x="928662" y="1571612"/>
            <a:ext cx="7010400" cy="1143000"/>
          </a:xfrm>
          <a:prstGeom prst="rect">
            <a:avLst/>
          </a:prstGeom>
        </p:spPr>
        <p:txBody>
          <a:bodyPr vert="horz" lIns="91440" tIns="45720" rIns="91440" bIns="45720" rtlCol="0" anchor="ctr">
            <a:normAutofit fontScale="97500"/>
          </a:bodyPr>
          <a:lstStyle/>
          <a:p>
            <a:pPr lvl="0" algn="ctr" rtl="1">
              <a:spcBef>
                <a:spcPct val="0"/>
              </a:spcBef>
            </a:pPr>
            <a:r>
              <a:rPr lang="fa-IR" sz="3600" dirty="0" smtClean="0">
                <a:solidFill>
                  <a:srgbClr val="FF0000"/>
                </a:solidFill>
                <a:cs typeface="B Titr" pitchFamily="2" charset="-78"/>
              </a:rPr>
              <a:t>اجزاء هود مخصوص فیوم</a:t>
            </a:r>
            <a:endParaRPr kumimoji="0" lang="en-US" sz="3600" b="0" i="0" u="none" strike="noStrike" kern="1200" cap="none" spc="0" normalizeH="0" baseline="0" noProof="0" dirty="0">
              <a:ln>
                <a:noFill/>
              </a:ln>
              <a:solidFill>
                <a:srgbClr val="FF0000"/>
              </a:solidFill>
              <a:effectLst/>
              <a:uLnTx/>
              <a:uFillTx/>
              <a:latin typeface="+mj-lt"/>
              <a:ea typeface="+mj-ea"/>
              <a:cs typeface="B Titr" pitchFamily="2" charset="-78"/>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571472" y="1643050"/>
            <a:ext cx="8229600" cy="1143000"/>
          </a:xfrm>
        </p:spPr>
        <p:txBody>
          <a:bodyPr>
            <a:normAutofit fontScale="90000"/>
          </a:bodyPr>
          <a:lstStyle/>
          <a:p>
            <a:pPr rtl="1"/>
            <a:r>
              <a:rPr lang="fa-IR" dirty="0" smtClean="0">
                <a:solidFill>
                  <a:srgbClr val="FF0000"/>
                </a:solidFill>
                <a:cs typeface="B Titr" pitchFamily="2" charset="-78"/>
              </a:rPr>
              <a:t>عملکرد مکانیکی هودها</a:t>
            </a:r>
            <a:r>
              <a:rPr lang="fa-IR" dirty="0" smtClean="0">
                <a:cs typeface="B Titr" pitchFamily="2" charset="-78"/>
              </a:rPr>
              <a:t/>
            </a:r>
            <a:br>
              <a:rPr lang="fa-IR" dirty="0" smtClean="0">
                <a:cs typeface="B Titr" pitchFamily="2" charset="-78"/>
              </a:rPr>
            </a:br>
            <a:r>
              <a:rPr lang="en-US" dirty="0" smtClean="0">
                <a:solidFill>
                  <a:srgbClr val="FF0000"/>
                </a:solidFill>
                <a:latin typeface="Times New Roman" pitchFamily="18" charset="0"/>
                <a:cs typeface="Times New Roman" pitchFamily="18" charset="0"/>
              </a:rPr>
              <a:t>How </a:t>
            </a:r>
            <a:r>
              <a:rPr lang="en-US" dirty="0">
                <a:solidFill>
                  <a:srgbClr val="FF0000"/>
                </a:solidFill>
                <a:latin typeface="Times New Roman" pitchFamily="18" charset="0"/>
                <a:cs typeface="Times New Roman" pitchFamily="18" charset="0"/>
              </a:rPr>
              <a:t>Hoods Function Mechanically</a:t>
            </a:r>
          </a:p>
        </p:txBody>
      </p:sp>
      <p:sp>
        <p:nvSpPr>
          <p:cNvPr id="16387" name="Rectangle 3"/>
          <p:cNvSpPr>
            <a:spLocks noGrp="1" noChangeArrowheads="1"/>
          </p:cNvSpPr>
          <p:nvPr>
            <p:ph type="body" idx="1"/>
          </p:nvPr>
        </p:nvSpPr>
        <p:spPr>
          <a:xfrm>
            <a:off x="500034" y="2857496"/>
            <a:ext cx="8145064" cy="3286148"/>
          </a:xfrm>
        </p:spPr>
        <p:txBody>
          <a:bodyPr>
            <a:normAutofit fontScale="77500" lnSpcReduction="20000"/>
          </a:bodyPr>
          <a:lstStyle/>
          <a:p>
            <a:pPr algn="justLow" rtl="1"/>
            <a:r>
              <a:rPr lang="fa-IR" dirty="0" smtClean="0">
                <a:cs typeface="B Koodak" pitchFamily="2" charset="-78"/>
              </a:rPr>
              <a:t>بدنه اصلی – حجم هود</a:t>
            </a:r>
          </a:p>
          <a:p>
            <a:pPr algn="justLow" rtl="1">
              <a:buNone/>
            </a:pPr>
            <a:r>
              <a:rPr lang="fa-IR" dirty="0" smtClean="0">
                <a:cs typeface="B Koodak" pitchFamily="2" charset="-78"/>
              </a:rPr>
              <a:t>        - کف هود، سیستم الکتریکی، سیستم گازکشی، آب،  سینک و ...</a:t>
            </a:r>
          </a:p>
          <a:p>
            <a:pPr algn="justLow" rtl="1"/>
            <a:r>
              <a:rPr lang="fa-IR" dirty="0" smtClean="0">
                <a:cs typeface="B Koodak" pitchFamily="2" charset="-78"/>
              </a:rPr>
              <a:t>سیستم خروجی – جهت جریان هوا</a:t>
            </a:r>
          </a:p>
          <a:p>
            <a:pPr algn="justLow" rtl="1">
              <a:buNone/>
            </a:pPr>
            <a:r>
              <a:rPr lang="fa-IR" dirty="0" smtClean="0">
                <a:cs typeface="B Koodak" pitchFamily="2" charset="-78"/>
              </a:rPr>
              <a:t>        - جریان هوا باید آلاینده ها را از اپراتور دور نماید.</a:t>
            </a:r>
          </a:p>
          <a:p>
            <a:pPr algn="justLow" rtl="1"/>
            <a:r>
              <a:rPr lang="fa-IR" dirty="0" smtClean="0">
                <a:cs typeface="B Koodak" pitchFamily="2" charset="-78"/>
              </a:rPr>
              <a:t>فیلتراسیون – گرفتن آلاینده ها</a:t>
            </a:r>
          </a:p>
          <a:p>
            <a:pPr algn="justLow" rtl="1">
              <a:buNone/>
            </a:pPr>
            <a:r>
              <a:rPr lang="fa-IR" dirty="0" smtClean="0">
                <a:cs typeface="B Koodak" pitchFamily="2" charset="-78"/>
              </a:rPr>
              <a:t>        - شامل گازها یا ذرات.</a:t>
            </a:r>
          </a:p>
          <a:p>
            <a:pPr algn="justLow" rtl="1"/>
            <a:r>
              <a:rPr lang="fa-IR" dirty="0" smtClean="0">
                <a:cs typeface="B Koodak" pitchFamily="2" charset="-78"/>
              </a:rPr>
              <a:t>درب هود (</a:t>
            </a:r>
            <a:r>
              <a:rPr lang="en-US" dirty="0" smtClean="0">
                <a:cs typeface="B Koodak" pitchFamily="2" charset="-78"/>
              </a:rPr>
              <a:t>Sash</a:t>
            </a:r>
            <a:r>
              <a:rPr lang="fa-IR" dirty="0" smtClean="0">
                <a:cs typeface="B Koodak" pitchFamily="2" charset="-78"/>
              </a:rPr>
              <a:t>) – پنجره کشویی هود</a:t>
            </a:r>
          </a:p>
          <a:p>
            <a:pPr algn="justLow" rtl="1"/>
            <a:r>
              <a:rPr lang="fa-IR" dirty="0" smtClean="0">
                <a:cs typeface="B Koodak" pitchFamily="2" charset="-78"/>
              </a:rPr>
              <a:t>پایه هود (</a:t>
            </a:r>
            <a:r>
              <a:rPr lang="en-US" dirty="0" smtClean="0">
                <a:cs typeface="B Koodak" pitchFamily="2" charset="-78"/>
              </a:rPr>
              <a:t>Sill</a:t>
            </a:r>
            <a:r>
              <a:rPr lang="fa-IR" dirty="0" smtClean="0">
                <a:cs typeface="B Koodak" pitchFamily="2" charset="-78"/>
              </a:rPr>
              <a:t>) – لبه پایینی هود</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 calcmode="lin" valueType="num">
                                      <p:cBhvr>
                                        <p:cTn id="7" dur="1000" fill="hold"/>
                                        <p:tgtEl>
                                          <p:spTgt spid="16387">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6387">
                                            <p:txEl>
                                              <p:pRg st="0" end="0"/>
                                            </p:txEl>
                                          </p:spTgt>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23" presetClass="entr" presetSubtype="16" fill="hold" grpId="0" nodeType="afterEffect">
                                  <p:stCondLst>
                                    <p:cond delay="0"/>
                                  </p:stCondLst>
                                  <p:childTnLst>
                                    <p:set>
                                      <p:cBhvr>
                                        <p:cTn id="11" dur="1" fill="hold">
                                          <p:stCondLst>
                                            <p:cond delay="0"/>
                                          </p:stCondLst>
                                        </p:cTn>
                                        <p:tgtEl>
                                          <p:spTgt spid="16387">
                                            <p:txEl>
                                              <p:pRg st="1" end="1"/>
                                            </p:txEl>
                                          </p:spTgt>
                                        </p:tgtEl>
                                        <p:attrNameLst>
                                          <p:attrName>style.visibility</p:attrName>
                                        </p:attrNameLst>
                                      </p:cBhvr>
                                      <p:to>
                                        <p:strVal val="visible"/>
                                      </p:to>
                                    </p:set>
                                    <p:anim calcmode="lin" valueType="num">
                                      <p:cBhvr>
                                        <p:cTn id="12" dur="1000" fill="hold"/>
                                        <p:tgtEl>
                                          <p:spTgt spid="16387">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16387">
                                            <p:txEl>
                                              <p:pRg st="1" end="1"/>
                                            </p:txEl>
                                          </p:spTgt>
                                        </p:tgtEl>
                                        <p:attrNameLst>
                                          <p:attrName>ppt_h</p:attrName>
                                        </p:attrNameLst>
                                      </p:cBhvr>
                                      <p:tavLst>
                                        <p:tav tm="0">
                                          <p:val>
                                            <p:fltVal val="0"/>
                                          </p:val>
                                        </p:tav>
                                        <p:tav tm="100000">
                                          <p:val>
                                            <p:strVal val="#ppt_h"/>
                                          </p:val>
                                        </p:tav>
                                      </p:tavLst>
                                    </p:anim>
                                  </p:childTnLst>
                                </p:cTn>
                              </p:par>
                            </p:childTnLst>
                          </p:cTn>
                        </p:par>
                        <p:par>
                          <p:cTn id="14" fill="hold">
                            <p:stCondLst>
                              <p:cond delay="2000"/>
                            </p:stCondLst>
                            <p:childTnLst>
                              <p:par>
                                <p:cTn id="15" presetID="23" presetClass="entr" presetSubtype="16" fill="hold" grpId="0" nodeType="afterEffect">
                                  <p:stCondLst>
                                    <p:cond delay="0"/>
                                  </p:stCondLst>
                                  <p:childTnLst>
                                    <p:set>
                                      <p:cBhvr>
                                        <p:cTn id="16" dur="1" fill="hold">
                                          <p:stCondLst>
                                            <p:cond delay="0"/>
                                          </p:stCondLst>
                                        </p:cTn>
                                        <p:tgtEl>
                                          <p:spTgt spid="16387">
                                            <p:txEl>
                                              <p:pRg st="2" end="2"/>
                                            </p:txEl>
                                          </p:spTgt>
                                        </p:tgtEl>
                                        <p:attrNameLst>
                                          <p:attrName>style.visibility</p:attrName>
                                        </p:attrNameLst>
                                      </p:cBhvr>
                                      <p:to>
                                        <p:strVal val="visible"/>
                                      </p:to>
                                    </p:set>
                                    <p:anim calcmode="lin" valueType="num">
                                      <p:cBhvr>
                                        <p:cTn id="17" dur="1000" fill="hold"/>
                                        <p:tgtEl>
                                          <p:spTgt spid="16387">
                                            <p:txEl>
                                              <p:pRg st="2" end="2"/>
                                            </p:txEl>
                                          </p:spTgt>
                                        </p:tgtEl>
                                        <p:attrNameLst>
                                          <p:attrName>ppt_w</p:attrName>
                                        </p:attrNameLst>
                                      </p:cBhvr>
                                      <p:tavLst>
                                        <p:tav tm="0">
                                          <p:val>
                                            <p:fltVal val="0"/>
                                          </p:val>
                                        </p:tav>
                                        <p:tav tm="100000">
                                          <p:val>
                                            <p:strVal val="#ppt_w"/>
                                          </p:val>
                                        </p:tav>
                                      </p:tavLst>
                                    </p:anim>
                                    <p:anim calcmode="lin" valueType="num">
                                      <p:cBhvr>
                                        <p:cTn id="18" dur="1000" fill="hold"/>
                                        <p:tgtEl>
                                          <p:spTgt spid="16387">
                                            <p:txEl>
                                              <p:pRg st="2" end="2"/>
                                            </p:txEl>
                                          </p:spTgt>
                                        </p:tgtEl>
                                        <p:attrNameLst>
                                          <p:attrName>ppt_h</p:attrName>
                                        </p:attrNameLst>
                                      </p:cBhvr>
                                      <p:tavLst>
                                        <p:tav tm="0">
                                          <p:val>
                                            <p:fltVal val="0"/>
                                          </p:val>
                                        </p:tav>
                                        <p:tav tm="100000">
                                          <p:val>
                                            <p:strVal val="#ppt_h"/>
                                          </p:val>
                                        </p:tav>
                                      </p:tavLst>
                                    </p:anim>
                                  </p:childTnLst>
                                </p:cTn>
                              </p:par>
                            </p:childTnLst>
                          </p:cTn>
                        </p:par>
                        <p:par>
                          <p:cTn id="19" fill="hold">
                            <p:stCondLst>
                              <p:cond delay="3000"/>
                            </p:stCondLst>
                            <p:childTnLst>
                              <p:par>
                                <p:cTn id="20" presetID="23" presetClass="entr" presetSubtype="16" fill="hold" grpId="0" nodeType="afterEffect">
                                  <p:stCondLst>
                                    <p:cond delay="0"/>
                                  </p:stCondLst>
                                  <p:childTnLst>
                                    <p:set>
                                      <p:cBhvr>
                                        <p:cTn id="21" dur="1" fill="hold">
                                          <p:stCondLst>
                                            <p:cond delay="0"/>
                                          </p:stCondLst>
                                        </p:cTn>
                                        <p:tgtEl>
                                          <p:spTgt spid="16387">
                                            <p:txEl>
                                              <p:pRg st="3" end="3"/>
                                            </p:txEl>
                                          </p:spTgt>
                                        </p:tgtEl>
                                        <p:attrNameLst>
                                          <p:attrName>style.visibility</p:attrName>
                                        </p:attrNameLst>
                                      </p:cBhvr>
                                      <p:to>
                                        <p:strVal val="visible"/>
                                      </p:to>
                                    </p:set>
                                    <p:anim calcmode="lin" valueType="num">
                                      <p:cBhvr>
                                        <p:cTn id="22" dur="1000" fill="hold"/>
                                        <p:tgtEl>
                                          <p:spTgt spid="16387">
                                            <p:txEl>
                                              <p:pRg st="3" end="3"/>
                                            </p:txEl>
                                          </p:spTgt>
                                        </p:tgtEl>
                                        <p:attrNameLst>
                                          <p:attrName>ppt_w</p:attrName>
                                        </p:attrNameLst>
                                      </p:cBhvr>
                                      <p:tavLst>
                                        <p:tav tm="0">
                                          <p:val>
                                            <p:fltVal val="0"/>
                                          </p:val>
                                        </p:tav>
                                        <p:tav tm="100000">
                                          <p:val>
                                            <p:strVal val="#ppt_w"/>
                                          </p:val>
                                        </p:tav>
                                      </p:tavLst>
                                    </p:anim>
                                    <p:anim calcmode="lin" valueType="num">
                                      <p:cBhvr>
                                        <p:cTn id="23" dur="1000" fill="hold"/>
                                        <p:tgtEl>
                                          <p:spTgt spid="16387">
                                            <p:txEl>
                                              <p:pRg st="3" end="3"/>
                                            </p:txEl>
                                          </p:spTgt>
                                        </p:tgtEl>
                                        <p:attrNameLst>
                                          <p:attrName>ppt_h</p:attrName>
                                        </p:attrNameLst>
                                      </p:cBhvr>
                                      <p:tavLst>
                                        <p:tav tm="0">
                                          <p:val>
                                            <p:fltVal val="0"/>
                                          </p:val>
                                        </p:tav>
                                        <p:tav tm="100000">
                                          <p:val>
                                            <p:strVal val="#ppt_h"/>
                                          </p:val>
                                        </p:tav>
                                      </p:tavLst>
                                    </p:anim>
                                  </p:childTnLst>
                                </p:cTn>
                              </p:par>
                            </p:childTnLst>
                          </p:cTn>
                        </p:par>
                        <p:par>
                          <p:cTn id="24" fill="hold">
                            <p:stCondLst>
                              <p:cond delay="4000"/>
                            </p:stCondLst>
                            <p:childTnLst>
                              <p:par>
                                <p:cTn id="25" presetID="23" presetClass="entr" presetSubtype="16" fill="hold" grpId="0" nodeType="afterEffect">
                                  <p:stCondLst>
                                    <p:cond delay="0"/>
                                  </p:stCondLst>
                                  <p:childTnLst>
                                    <p:set>
                                      <p:cBhvr>
                                        <p:cTn id="26" dur="1" fill="hold">
                                          <p:stCondLst>
                                            <p:cond delay="0"/>
                                          </p:stCondLst>
                                        </p:cTn>
                                        <p:tgtEl>
                                          <p:spTgt spid="16387">
                                            <p:txEl>
                                              <p:pRg st="4" end="4"/>
                                            </p:txEl>
                                          </p:spTgt>
                                        </p:tgtEl>
                                        <p:attrNameLst>
                                          <p:attrName>style.visibility</p:attrName>
                                        </p:attrNameLst>
                                      </p:cBhvr>
                                      <p:to>
                                        <p:strVal val="visible"/>
                                      </p:to>
                                    </p:set>
                                    <p:anim calcmode="lin" valueType="num">
                                      <p:cBhvr>
                                        <p:cTn id="27" dur="1000" fill="hold"/>
                                        <p:tgtEl>
                                          <p:spTgt spid="16387">
                                            <p:txEl>
                                              <p:pRg st="4" end="4"/>
                                            </p:txEl>
                                          </p:spTgt>
                                        </p:tgtEl>
                                        <p:attrNameLst>
                                          <p:attrName>ppt_w</p:attrName>
                                        </p:attrNameLst>
                                      </p:cBhvr>
                                      <p:tavLst>
                                        <p:tav tm="0">
                                          <p:val>
                                            <p:fltVal val="0"/>
                                          </p:val>
                                        </p:tav>
                                        <p:tav tm="100000">
                                          <p:val>
                                            <p:strVal val="#ppt_w"/>
                                          </p:val>
                                        </p:tav>
                                      </p:tavLst>
                                    </p:anim>
                                    <p:anim calcmode="lin" valueType="num">
                                      <p:cBhvr>
                                        <p:cTn id="28" dur="1000" fill="hold"/>
                                        <p:tgtEl>
                                          <p:spTgt spid="16387">
                                            <p:txEl>
                                              <p:pRg st="4" end="4"/>
                                            </p:txEl>
                                          </p:spTgt>
                                        </p:tgtEl>
                                        <p:attrNameLst>
                                          <p:attrName>ppt_h</p:attrName>
                                        </p:attrNameLst>
                                      </p:cBhvr>
                                      <p:tavLst>
                                        <p:tav tm="0">
                                          <p:val>
                                            <p:fltVal val="0"/>
                                          </p:val>
                                        </p:tav>
                                        <p:tav tm="100000">
                                          <p:val>
                                            <p:strVal val="#ppt_h"/>
                                          </p:val>
                                        </p:tav>
                                      </p:tavLst>
                                    </p:anim>
                                  </p:childTnLst>
                                </p:cTn>
                              </p:par>
                            </p:childTnLst>
                          </p:cTn>
                        </p:par>
                        <p:par>
                          <p:cTn id="29" fill="hold">
                            <p:stCondLst>
                              <p:cond delay="5000"/>
                            </p:stCondLst>
                            <p:childTnLst>
                              <p:par>
                                <p:cTn id="30" presetID="23" presetClass="entr" presetSubtype="16" fill="hold" grpId="0" nodeType="afterEffect">
                                  <p:stCondLst>
                                    <p:cond delay="0"/>
                                  </p:stCondLst>
                                  <p:childTnLst>
                                    <p:set>
                                      <p:cBhvr>
                                        <p:cTn id="31" dur="1" fill="hold">
                                          <p:stCondLst>
                                            <p:cond delay="0"/>
                                          </p:stCondLst>
                                        </p:cTn>
                                        <p:tgtEl>
                                          <p:spTgt spid="16387">
                                            <p:txEl>
                                              <p:pRg st="5" end="5"/>
                                            </p:txEl>
                                          </p:spTgt>
                                        </p:tgtEl>
                                        <p:attrNameLst>
                                          <p:attrName>style.visibility</p:attrName>
                                        </p:attrNameLst>
                                      </p:cBhvr>
                                      <p:to>
                                        <p:strVal val="visible"/>
                                      </p:to>
                                    </p:set>
                                    <p:anim calcmode="lin" valueType="num">
                                      <p:cBhvr>
                                        <p:cTn id="32" dur="1000" fill="hold"/>
                                        <p:tgtEl>
                                          <p:spTgt spid="16387">
                                            <p:txEl>
                                              <p:pRg st="5" end="5"/>
                                            </p:txEl>
                                          </p:spTgt>
                                        </p:tgtEl>
                                        <p:attrNameLst>
                                          <p:attrName>ppt_w</p:attrName>
                                        </p:attrNameLst>
                                      </p:cBhvr>
                                      <p:tavLst>
                                        <p:tav tm="0">
                                          <p:val>
                                            <p:fltVal val="0"/>
                                          </p:val>
                                        </p:tav>
                                        <p:tav tm="100000">
                                          <p:val>
                                            <p:strVal val="#ppt_w"/>
                                          </p:val>
                                        </p:tav>
                                      </p:tavLst>
                                    </p:anim>
                                    <p:anim calcmode="lin" valueType="num">
                                      <p:cBhvr>
                                        <p:cTn id="33" dur="1000" fill="hold"/>
                                        <p:tgtEl>
                                          <p:spTgt spid="16387">
                                            <p:txEl>
                                              <p:pRg st="5" end="5"/>
                                            </p:txEl>
                                          </p:spTgt>
                                        </p:tgtEl>
                                        <p:attrNameLst>
                                          <p:attrName>ppt_h</p:attrName>
                                        </p:attrNameLst>
                                      </p:cBhvr>
                                      <p:tavLst>
                                        <p:tav tm="0">
                                          <p:val>
                                            <p:fltVal val="0"/>
                                          </p:val>
                                        </p:tav>
                                        <p:tav tm="100000">
                                          <p:val>
                                            <p:strVal val="#ppt_h"/>
                                          </p:val>
                                        </p:tav>
                                      </p:tavLst>
                                    </p:anim>
                                  </p:childTnLst>
                                </p:cTn>
                              </p:par>
                            </p:childTnLst>
                          </p:cTn>
                        </p:par>
                        <p:par>
                          <p:cTn id="34" fill="hold">
                            <p:stCondLst>
                              <p:cond delay="6000"/>
                            </p:stCondLst>
                            <p:childTnLst>
                              <p:par>
                                <p:cTn id="35" presetID="23" presetClass="entr" presetSubtype="16" fill="hold" grpId="0" nodeType="afterEffect">
                                  <p:stCondLst>
                                    <p:cond delay="0"/>
                                  </p:stCondLst>
                                  <p:childTnLst>
                                    <p:set>
                                      <p:cBhvr>
                                        <p:cTn id="36" dur="1" fill="hold">
                                          <p:stCondLst>
                                            <p:cond delay="0"/>
                                          </p:stCondLst>
                                        </p:cTn>
                                        <p:tgtEl>
                                          <p:spTgt spid="16387">
                                            <p:txEl>
                                              <p:pRg st="6" end="6"/>
                                            </p:txEl>
                                          </p:spTgt>
                                        </p:tgtEl>
                                        <p:attrNameLst>
                                          <p:attrName>style.visibility</p:attrName>
                                        </p:attrNameLst>
                                      </p:cBhvr>
                                      <p:to>
                                        <p:strVal val="visible"/>
                                      </p:to>
                                    </p:set>
                                    <p:anim calcmode="lin" valueType="num">
                                      <p:cBhvr>
                                        <p:cTn id="37" dur="1000" fill="hold"/>
                                        <p:tgtEl>
                                          <p:spTgt spid="16387">
                                            <p:txEl>
                                              <p:pRg st="6" end="6"/>
                                            </p:txEl>
                                          </p:spTgt>
                                        </p:tgtEl>
                                        <p:attrNameLst>
                                          <p:attrName>ppt_w</p:attrName>
                                        </p:attrNameLst>
                                      </p:cBhvr>
                                      <p:tavLst>
                                        <p:tav tm="0">
                                          <p:val>
                                            <p:fltVal val="0"/>
                                          </p:val>
                                        </p:tav>
                                        <p:tav tm="100000">
                                          <p:val>
                                            <p:strVal val="#ppt_w"/>
                                          </p:val>
                                        </p:tav>
                                      </p:tavLst>
                                    </p:anim>
                                    <p:anim calcmode="lin" valueType="num">
                                      <p:cBhvr>
                                        <p:cTn id="38" dur="1000" fill="hold"/>
                                        <p:tgtEl>
                                          <p:spTgt spid="16387">
                                            <p:txEl>
                                              <p:pRg st="6" end="6"/>
                                            </p:txEl>
                                          </p:spTgt>
                                        </p:tgtEl>
                                        <p:attrNameLst>
                                          <p:attrName>ppt_h</p:attrName>
                                        </p:attrNameLst>
                                      </p:cBhvr>
                                      <p:tavLst>
                                        <p:tav tm="0">
                                          <p:val>
                                            <p:fltVal val="0"/>
                                          </p:val>
                                        </p:tav>
                                        <p:tav tm="100000">
                                          <p:val>
                                            <p:strVal val="#ppt_h"/>
                                          </p:val>
                                        </p:tav>
                                      </p:tavLst>
                                    </p:anim>
                                  </p:childTnLst>
                                </p:cTn>
                              </p:par>
                            </p:childTnLst>
                          </p:cTn>
                        </p:par>
                        <p:par>
                          <p:cTn id="39" fill="hold">
                            <p:stCondLst>
                              <p:cond delay="7000"/>
                            </p:stCondLst>
                            <p:childTnLst>
                              <p:par>
                                <p:cTn id="40" presetID="23" presetClass="entr" presetSubtype="16" fill="hold" grpId="0" nodeType="afterEffect">
                                  <p:stCondLst>
                                    <p:cond delay="0"/>
                                  </p:stCondLst>
                                  <p:childTnLst>
                                    <p:set>
                                      <p:cBhvr>
                                        <p:cTn id="41" dur="1" fill="hold">
                                          <p:stCondLst>
                                            <p:cond delay="0"/>
                                          </p:stCondLst>
                                        </p:cTn>
                                        <p:tgtEl>
                                          <p:spTgt spid="16387">
                                            <p:txEl>
                                              <p:pRg st="7" end="7"/>
                                            </p:txEl>
                                          </p:spTgt>
                                        </p:tgtEl>
                                        <p:attrNameLst>
                                          <p:attrName>style.visibility</p:attrName>
                                        </p:attrNameLst>
                                      </p:cBhvr>
                                      <p:to>
                                        <p:strVal val="visible"/>
                                      </p:to>
                                    </p:set>
                                    <p:anim calcmode="lin" valueType="num">
                                      <p:cBhvr>
                                        <p:cTn id="42" dur="1000" fill="hold"/>
                                        <p:tgtEl>
                                          <p:spTgt spid="16387">
                                            <p:txEl>
                                              <p:pRg st="7" end="7"/>
                                            </p:txEl>
                                          </p:spTgt>
                                        </p:tgtEl>
                                        <p:attrNameLst>
                                          <p:attrName>ppt_w</p:attrName>
                                        </p:attrNameLst>
                                      </p:cBhvr>
                                      <p:tavLst>
                                        <p:tav tm="0">
                                          <p:val>
                                            <p:fltVal val="0"/>
                                          </p:val>
                                        </p:tav>
                                        <p:tav tm="100000">
                                          <p:val>
                                            <p:strVal val="#ppt_w"/>
                                          </p:val>
                                        </p:tav>
                                      </p:tavLst>
                                    </p:anim>
                                    <p:anim calcmode="lin" valueType="num">
                                      <p:cBhvr>
                                        <p:cTn id="43" dur="1000" fill="hold"/>
                                        <p:tgtEl>
                                          <p:spTgt spid="16387">
                                            <p:txEl>
                                              <p:pRg st="7" end="7"/>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785786" y="714356"/>
            <a:ext cx="7543800" cy="1295400"/>
          </a:xfrm>
        </p:spPr>
        <p:txBody>
          <a:bodyPr>
            <a:normAutofit/>
          </a:bodyPr>
          <a:lstStyle/>
          <a:p>
            <a:pPr rtl="1" eaLnBrk="1" hangingPunct="1"/>
            <a:r>
              <a:rPr lang="fa-IR" sz="3600" dirty="0" smtClean="0">
                <a:solidFill>
                  <a:srgbClr val="FF0000"/>
                </a:solidFill>
                <a:cs typeface="B Titr" pitchFamily="2" charset="-78"/>
              </a:rPr>
              <a:t>طرز کار هودهای مخصوص فیوم</a:t>
            </a:r>
            <a:endParaRPr lang="en-US" sz="3600" dirty="0" smtClean="0">
              <a:solidFill>
                <a:srgbClr val="FF0000"/>
              </a:solidFill>
              <a:cs typeface="B Titr" pitchFamily="2" charset="-78"/>
            </a:endParaRPr>
          </a:p>
        </p:txBody>
      </p:sp>
      <p:sp>
        <p:nvSpPr>
          <p:cNvPr id="22531" name="Rectangle 3"/>
          <p:cNvSpPr>
            <a:spLocks noGrp="1" noChangeArrowheads="1"/>
          </p:cNvSpPr>
          <p:nvPr>
            <p:ph type="body" sz="half" idx="2"/>
          </p:nvPr>
        </p:nvSpPr>
        <p:spPr>
          <a:xfrm>
            <a:off x="4648200" y="2100263"/>
            <a:ext cx="4038600" cy="3538537"/>
          </a:xfrm>
        </p:spPr>
        <p:txBody>
          <a:bodyPr>
            <a:noAutofit/>
          </a:bodyPr>
          <a:lstStyle/>
          <a:p>
            <a:pPr algn="justLow" rtl="1" eaLnBrk="1" hangingPunct="1"/>
            <a:r>
              <a:rPr lang="fa-IR" sz="2800" dirty="0" smtClean="0">
                <a:cs typeface="B Koodak" pitchFamily="2" charset="-78"/>
              </a:rPr>
              <a:t>اصول کار در این هودها مشابه بقیه هودهاست؛ هوا توسط فن از قسمت جلویی هود به سمت داخل آن کشیده میشود و به خارج از ساختمان هدایت می</a:t>
            </a:r>
            <a:r>
              <a:rPr lang="en-US" sz="2800" dirty="0" smtClean="0">
                <a:cs typeface="B Koodak" pitchFamily="2" charset="-78"/>
              </a:rPr>
              <a:t> </a:t>
            </a:r>
            <a:r>
              <a:rPr lang="fa-IR" sz="2800" dirty="0" smtClean="0">
                <a:cs typeface="B Koodak" pitchFamily="2" charset="-78"/>
              </a:rPr>
              <a:t>شود و یا ممکن است فیلتره شود و مجدداً به داخل اطاق برگشت داده شود.</a:t>
            </a:r>
            <a:endParaRPr lang="en-US" sz="2800" dirty="0" smtClean="0"/>
          </a:p>
        </p:txBody>
      </p:sp>
      <p:pic>
        <p:nvPicPr>
          <p:cNvPr id="22532" name="Picture 7" descr="fumehood1"/>
          <p:cNvPicPr>
            <a:picLocks noGrp="1" noChangeAspect="1" noChangeArrowheads="1"/>
          </p:cNvPicPr>
          <p:nvPr>
            <p:ph sz="half" idx="1"/>
          </p:nvPr>
        </p:nvPicPr>
        <p:blipFill>
          <a:blip r:embed="rId2"/>
          <a:srcRect/>
          <a:stretch>
            <a:fillRect/>
          </a:stretch>
        </p:blipFill>
        <p:spPr>
          <a:xfrm>
            <a:off x="747713" y="2049463"/>
            <a:ext cx="3457575" cy="3749675"/>
          </a:xfrm>
          <a:solidFill>
            <a:srgbClr val="FFFF00"/>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p:cTn id="7" dur="1000" fill="hold"/>
                                        <p:tgtEl>
                                          <p:spTgt spid="22531">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2531">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500034" y="714356"/>
            <a:ext cx="7543800" cy="1295400"/>
          </a:xfrm>
        </p:spPr>
        <p:txBody>
          <a:bodyPr>
            <a:normAutofit fontScale="90000"/>
          </a:bodyPr>
          <a:lstStyle/>
          <a:p>
            <a:pPr eaLnBrk="1" hangingPunct="1"/>
            <a:r>
              <a:rPr lang="fa-IR" sz="4000" dirty="0" smtClean="0">
                <a:solidFill>
                  <a:srgbClr val="FF0000"/>
                </a:solidFill>
                <a:cs typeface="B Titr" pitchFamily="2" charset="-78"/>
              </a:rPr>
              <a:t>هود استاندارد مخصوص فیومها</a:t>
            </a:r>
            <a:r>
              <a:rPr lang="en-US" dirty="0" smtClean="0">
                <a:solidFill>
                  <a:srgbClr val="FF0000"/>
                </a:solidFill>
              </a:rPr>
              <a:t/>
            </a:r>
            <a:br>
              <a:rPr lang="en-US" dirty="0" smtClean="0">
                <a:solidFill>
                  <a:srgbClr val="FF0000"/>
                </a:solidFill>
              </a:rPr>
            </a:br>
            <a:r>
              <a:rPr lang="en-US" dirty="0" smtClean="0">
                <a:solidFill>
                  <a:srgbClr val="FF0000"/>
                </a:solidFill>
              </a:rPr>
              <a:t>Standard Fume Hood</a:t>
            </a:r>
          </a:p>
        </p:txBody>
      </p:sp>
      <p:sp>
        <p:nvSpPr>
          <p:cNvPr id="23555" name="Rectangle 12"/>
          <p:cNvSpPr>
            <a:spLocks noGrp="1" noChangeArrowheads="1"/>
          </p:cNvSpPr>
          <p:nvPr>
            <p:ph type="body" sz="half" idx="3"/>
          </p:nvPr>
        </p:nvSpPr>
        <p:spPr>
          <a:xfrm>
            <a:off x="5500694" y="2071678"/>
            <a:ext cx="3186106" cy="4251334"/>
          </a:xfrm>
        </p:spPr>
        <p:txBody>
          <a:bodyPr>
            <a:noAutofit/>
          </a:bodyPr>
          <a:lstStyle/>
          <a:p>
            <a:pPr algn="justLow" rtl="1" eaLnBrk="1" hangingPunct="1"/>
            <a:r>
              <a:rPr lang="fa-IR" sz="2000" dirty="0" smtClean="0">
                <a:cs typeface="B Koodak" pitchFamily="2" charset="-78"/>
              </a:rPr>
              <a:t>حجم هوا ثابت</a:t>
            </a:r>
          </a:p>
          <a:p>
            <a:pPr algn="justLow" rtl="1" eaLnBrk="1" hangingPunct="1"/>
            <a:r>
              <a:rPr lang="fa-IR" sz="2000" dirty="0" smtClean="0">
                <a:cs typeface="B Koodak" pitchFamily="2" charset="-78"/>
              </a:rPr>
              <a:t>دارای اجزاء کم</a:t>
            </a:r>
            <a:endParaRPr lang="en-US" sz="2000" dirty="0" smtClean="0"/>
          </a:p>
          <a:p>
            <a:pPr algn="justLow" rtl="1" eaLnBrk="1" hangingPunct="1"/>
            <a:r>
              <a:rPr lang="fa-IR" sz="2000" dirty="0" smtClean="0">
                <a:cs typeface="B Koodak" pitchFamily="2" charset="-78"/>
              </a:rPr>
              <a:t>برای </a:t>
            </a:r>
            <a:r>
              <a:rPr lang="fa-IR" sz="2000" b="1" dirty="0" smtClean="0">
                <a:cs typeface="B Koodak" pitchFamily="2" charset="-78"/>
              </a:rPr>
              <a:t>حفاظت</a:t>
            </a:r>
            <a:r>
              <a:rPr lang="fa-IR" sz="2000" dirty="0" smtClean="0">
                <a:cs typeface="B Koodak" pitchFamily="2" charset="-78"/>
              </a:rPr>
              <a:t> عمومی استـفاده می</a:t>
            </a:r>
            <a:r>
              <a:rPr lang="en-US" sz="2000" dirty="0" smtClean="0">
                <a:cs typeface="B Koodak" pitchFamily="2" charset="-78"/>
              </a:rPr>
              <a:t> </a:t>
            </a:r>
            <a:r>
              <a:rPr lang="fa-IR" sz="2000" dirty="0" smtClean="0">
                <a:cs typeface="B Koodak" pitchFamily="2" charset="-78"/>
              </a:rPr>
              <a:t>گردند.</a:t>
            </a:r>
          </a:p>
          <a:p>
            <a:pPr algn="justLow" rtl="1" eaLnBrk="1" hangingPunct="1">
              <a:lnSpc>
                <a:spcPct val="150000"/>
              </a:lnSpc>
            </a:pPr>
            <a:r>
              <a:rPr lang="fa-IR" sz="2000" dirty="0" smtClean="0">
                <a:cs typeface="B Koodak" pitchFamily="2" charset="-78"/>
              </a:rPr>
              <a:t>سرعت در دهانه هود با ارتفاع درب هود نسبت معکوس دارد.</a:t>
            </a:r>
          </a:p>
          <a:p>
            <a:pPr algn="justLow" rtl="1" eaLnBrk="1" hangingPunct="1">
              <a:lnSpc>
                <a:spcPct val="150000"/>
              </a:lnSpc>
              <a:buNone/>
            </a:pPr>
            <a:r>
              <a:rPr lang="fa-IR" sz="2000" dirty="0" smtClean="0">
                <a:cs typeface="B Koodak" pitchFamily="2" charset="-78"/>
              </a:rPr>
              <a:t>               - هرچه ارتفاع درب کمتر باشد، به همان نسبت سرعت جریان هوا بیشتر خواهد بود.</a:t>
            </a:r>
            <a:endParaRPr lang="en-US" sz="2400" dirty="0" smtClean="0"/>
          </a:p>
        </p:txBody>
      </p:sp>
      <p:pic>
        <p:nvPicPr>
          <p:cNvPr id="23556" name="Picture 13" descr="standardclosed"/>
          <p:cNvPicPr>
            <a:picLocks noGrp="1" noChangeAspect="1" noChangeArrowheads="1"/>
          </p:cNvPicPr>
          <p:nvPr>
            <p:ph sz="quarter" idx="1"/>
          </p:nvPr>
        </p:nvPicPr>
        <p:blipFill>
          <a:blip r:embed="rId2"/>
          <a:srcRect/>
          <a:stretch>
            <a:fillRect/>
          </a:stretch>
        </p:blipFill>
        <p:spPr>
          <a:xfrm>
            <a:off x="642910" y="2000240"/>
            <a:ext cx="2286000" cy="2566988"/>
          </a:xfrm>
          <a:solidFill>
            <a:srgbClr val="FFFF00"/>
          </a:solidFill>
        </p:spPr>
      </p:pic>
      <p:pic>
        <p:nvPicPr>
          <p:cNvPr id="23557" name="Picture 14" descr="standardopen"/>
          <p:cNvPicPr>
            <a:picLocks noGrp="1" noChangeAspect="1" noChangeArrowheads="1"/>
          </p:cNvPicPr>
          <p:nvPr>
            <p:ph sz="quarter" idx="2"/>
          </p:nvPr>
        </p:nvPicPr>
        <p:blipFill>
          <a:blip r:embed="rId3"/>
          <a:srcRect/>
          <a:stretch>
            <a:fillRect/>
          </a:stretch>
        </p:blipFill>
        <p:spPr>
          <a:xfrm>
            <a:off x="3071802" y="2000240"/>
            <a:ext cx="2286000" cy="2643188"/>
          </a:xfrm>
          <a:solidFill>
            <a:srgbClr val="FFFF00"/>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 calcmode="lin" valueType="num">
                                      <p:cBhvr>
                                        <p:cTn id="7" dur="1000" fill="hold"/>
                                        <p:tgtEl>
                                          <p:spTgt spid="2355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3555">
                                            <p:txEl>
                                              <p:pRg st="0" end="0"/>
                                            </p:txEl>
                                          </p:spTgt>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23" presetClass="entr" presetSubtype="16" fill="hold" grpId="0" nodeType="afterEffect">
                                  <p:stCondLst>
                                    <p:cond delay="0"/>
                                  </p:stCondLst>
                                  <p:childTnLst>
                                    <p:set>
                                      <p:cBhvr>
                                        <p:cTn id="11" dur="1" fill="hold">
                                          <p:stCondLst>
                                            <p:cond delay="0"/>
                                          </p:stCondLst>
                                        </p:cTn>
                                        <p:tgtEl>
                                          <p:spTgt spid="23555">
                                            <p:txEl>
                                              <p:pRg st="1" end="1"/>
                                            </p:txEl>
                                          </p:spTgt>
                                        </p:tgtEl>
                                        <p:attrNameLst>
                                          <p:attrName>style.visibility</p:attrName>
                                        </p:attrNameLst>
                                      </p:cBhvr>
                                      <p:to>
                                        <p:strVal val="visible"/>
                                      </p:to>
                                    </p:set>
                                    <p:anim calcmode="lin" valueType="num">
                                      <p:cBhvr>
                                        <p:cTn id="12" dur="1000" fill="hold"/>
                                        <p:tgtEl>
                                          <p:spTgt spid="23555">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23555">
                                            <p:txEl>
                                              <p:pRg st="1" end="1"/>
                                            </p:txEl>
                                          </p:spTgt>
                                        </p:tgtEl>
                                        <p:attrNameLst>
                                          <p:attrName>ppt_h</p:attrName>
                                        </p:attrNameLst>
                                      </p:cBhvr>
                                      <p:tavLst>
                                        <p:tav tm="0">
                                          <p:val>
                                            <p:fltVal val="0"/>
                                          </p:val>
                                        </p:tav>
                                        <p:tav tm="100000">
                                          <p:val>
                                            <p:strVal val="#ppt_h"/>
                                          </p:val>
                                        </p:tav>
                                      </p:tavLst>
                                    </p:anim>
                                  </p:childTnLst>
                                </p:cTn>
                              </p:par>
                            </p:childTnLst>
                          </p:cTn>
                        </p:par>
                        <p:par>
                          <p:cTn id="14" fill="hold">
                            <p:stCondLst>
                              <p:cond delay="2000"/>
                            </p:stCondLst>
                            <p:childTnLst>
                              <p:par>
                                <p:cTn id="15" presetID="23" presetClass="entr" presetSubtype="16" fill="hold" grpId="0" nodeType="afterEffect">
                                  <p:stCondLst>
                                    <p:cond delay="0"/>
                                  </p:stCondLst>
                                  <p:childTnLst>
                                    <p:set>
                                      <p:cBhvr>
                                        <p:cTn id="16" dur="1" fill="hold">
                                          <p:stCondLst>
                                            <p:cond delay="0"/>
                                          </p:stCondLst>
                                        </p:cTn>
                                        <p:tgtEl>
                                          <p:spTgt spid="23555">
                                            <p:txEl>
                                              <p:pRg st="2" end="2"/>
                                            </p:txEl>
                                          </p:spTgt>
                                        </p:tgtEl>
                                        <p:attrNameLst>
                                          <p:attrName>style.visibility</p:attrName>
                                        </p:attrNameLst>
                                      </p:cBhvr>
                                      <p:to>
                                        <p:strVal val="visible"/>
                                      </p:to>
                                    </p:set>
                                    <p:anim calcmode="lin" valueType="num">
                                      <p:cBhvr>
                                        <p:cTn id="17" dur="1000" fill="hold"/>
                                        <p:tgtEl>
                                          <p:spTgt spid="23555">
                                            <p:txEl>
                                              <p:pRg st="2" end="2"/>
                                            </p:txEl>
                                          </p:spTgt>
                                        </p:tgtEl>
                                        <p:attrNameLst>
                                          <p:attrName>ppt_w</p:attrName>
                                        </p:attrNameLst>
                                      </p:cBhvr>
                                      <p:tavLst>
                                        <p:tav tm="0">
                                          <p:val>
                                            <p:fltVal val="0"/>
                                          </p:val>
                                        </p:tav>
                                        <p:tav tm="100000">
                                          <p:val>
                                            <p:strVal val="#ppt_w"/>
                                          </p:val>
                                        </p:tav>
                                      </p:tavLst>
                                    </p:anim>
                                    <p:anim calcmode="lin" valueType="num">
                                      <p:cBhvr>
                                        <p:cTn id="18" dur="1000" fill="hold"/>
                                        <p:tgtEl>
                                          <p:spTgt spid="23555">
                                            <p:txEl>
                                              <p:pRg st="2" end="2"/>
                                            </p:txEl>
                                          </p:spTgt>
                                        </p:tgtEl>
                                        <p:attrNameLst>
                                          <p:attrName>ppt_h</p:attrName>
                                        </p:attrNameLst>
                                      </p:cBhvr>
                                      <p:tavLst>
                                        <p:tav tm="0">
                                          <p:val>
                                            <p:fltVal val="0"/>
                                          </p:val>
                                        </p:tav>
                                        <p:tav tm="100000">
                                          <p:val>
                                            <p:strVal val="#ppt_h"/>
                                          </p:val>
                                        </p:tav>
                                      </p:tavLst>
                                    </p:anim>
                                  </p:childTnLst>
                                </p:cTn>
                              </p:par>
                            </p:childTnLst>
                          </p:cTn>
                        </p:par>
                        <p:par>
                          <p:cTn id="19" fill="hold">
                            <p:stCondLst>
                              <p:cond delay="3000"/>
                            </p:stCondLst>
                            <p:childTnLst>
                              <p:par>
                                <p:cTn id="20" presetID="23" presetClass="entr" presetSubtype="16" fill="hold" grpId="0" nodeType="afterEffect">
                                  <p:stCondLst>
                                    <p:cond delay="0"/>
                                  </p:stCondLst>
                                  <p:childTnLst>
                                    <p:set>
                                      <p:cBhvr>
                                        <p:cTn id="21" dur="1" fill="hold">
                                          <p:stCondLst>
                                            <p:cond delay="0"/>
                                          </p:stCondLst>
                                        </p:cTn>
                                        <p:tgtEl>
                                          <p:spTgt spid="23555">
                                            <p:txEl>
                                              <p:pRg st="3" end="3"/>
                                            </p:txEl>
                                          </p:spTgt>
                                        </p:tgtEl>
                                        <p:attrNameLst>
                                          <p:attrName>style.visibility</p:attrName>
                                        </p:attrNameLst>
                                      </p:cBhvr>
                                      <p:to>
                                        <p:strVal val="visible"/>
                                      </p:to>
                                    </p:set>
                                    <p:anim calcmode="lin" valueType="num">
                                      <p:cBhvr>
                                        <p:cTn id="22" dur="1000" fill="hold"/>
                                        <p:tgtEl>
                                          <p:spTgt spid="23555">
                                            <p:txEl>
                                              <p:pRg st="3" end="3"/>
                                            </p:txEl>
                                          </p:spTgt>
                                        </p:tgtEl>
                                        <p:attrNameLst>
                                          <p:attrName>ppt_w</p:attrName>
                                        </p:attrNameLst>
                                      </p:cBhvr>
                                      <p:tavLst>
                                        <p:tav tm="0">
                                          <p:val>
                                            <p:fltVal val="0"/>
                                          </p:val>
                                        </p:tav>
                                        <p:tav tm="100000">
                                          <p:val>
                                            <p:strVal val="#ppt_w"/>
                                          </p:val>
                                        </p:tav>
                                      </p:tavLst>
                                    </p:anim>
                                    <p:anim calcmode="lin" valueType="num">
                                      <p:cBhvr>
                                        <p:cTn id="23" dur="1000" fill="hold"/>
                                        <p:tgtEl>
                                          <p:spTgt spid="23555">
                                            <p:txEl>
                                              <p:pRg st="3" end="3"/>
                                            </p:txEl>
                                          </p:spTgt>
                                        </p:tgtEl>
                                        <p:attrNameLst>
                                          <p:attrName>ppt_h</p:attrName>
                                        </p:attrNameLst>
                                      </p:cBhvr>
                                      <p:tavLst>
                                        <p:tav tm="0">
                                          <p:val>
                                            <p:fltVal val="0"/>
                                          </p:val>
                                        </p:tav>
                                        <p:tav tm="100000">
                                          <p:val>
                                            <p:strVal val="#ppt_h"/>
                                          </p:val>
                                        </p:tav>
                                      </p:tavLst>
                                    </p:anim>
                                  </p:childTnLst>
                                </p:cTn>
                              </p:par>
                            </p:childTnLst>
                          </p:cTn>
                        </p:par>
                        <p:par>
                          <p:cTn id="24" fill="hold">
                            <p:stCondLst>
                              <p:cond delay="4000"/>
                            </p:stCondLst>
                            <p:childTnLst>
                              <p:par>
                                <p:cTn id="25" presetID="23" presetClass="entr" presetSubtype="16" fill="hold" grpId="0" nodeType="afterEffect">
                                  <p:stCondLst>
                                    <p:cond delay="0"/>
                                  </p:stCondLst>
                                  <p:childTnLst>
                                    <p:set>
                                      <p:cBhvr>
                                        <p:cTn id="26" dur="1" fill="hold">
                                          <p:stCondLst>
                                            <p:cond delay="0"/>
                                          </p:stCondLst>
                                        </p:cTn>
                                        <p:tgtEl>
                                          <p:spTgt spid="23555">
                                            <p:txEl>
                                              <p:pRg st="4" end="4"/>
                                            </p:txEl>
                                          </p:spTgt>
                                        </p:tgtEl>
                                        <p:attrNameLst>
                                          <p:attrName>style.visibility</p:attrName>
                                        </p:attrNameLst>
                                      </p:cBhvr>
                                      <p:to>
                                        <p:strVal val="visible"/>
                                      </p:to>
                                    </p:set>
                                    <p:anim calcmode="lin" valueType="num">
                                      <p:cBhvr>
                                        <p:cTn id="27" dur="1000" fill="hold"/>
                                        <p:tgtEl>
                                          <p:spTgt spid="23555">
                                            <p:txEl>
                                              <p:pRg st="4" end="4"/>
                                            </p:txEl>
                                          </p:spTgt>
                                        </p:tgtEl>
                                        <p:attrNameLst>
                                          <p:attrName>ppt_w</p:attrName>
                                        </p:attrNameLst>
                                      </p:cBhvr>
                                      <p:tavLst>
                                        <p:tav tm="0">
                                          <p:val>
                                            <p:fltVal val="0"/>
                                          </p:val>
                                        </p:tav>
                                        <p:tav tm="100000">
                                          <p:val>
                                            <p:strVal val="#ppt_w"/>
                                          </p:val>
                                        </p:tav>
                                      </p:tavLst>
                                    </p:anim>
                                    <p:anim calcmode="lin" valueType="num">
                                      <p:cBhvr>
                                        <p:cTn id="28" dur="1000" fill="hold"/>
                                        <p:tgtEl>
                                          <p:spTgt spid="2355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46" name="Rectangle 58"/>
          <p:cNvSpPr>
            <a:spLocks noChangeArrowheads="1"/>
          </p:cNvSpPr>
          <p:nvPr/>
        </p:nvSpPr>
        <p:spPr bwMode="auto">
          <a:xfrm rot="-5400000">
            <a:off x="838200" y="2057400"/>
            <a:ext cx="381000" cy="381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2290" name="Rectangle 2"/>
          <p:cNvSpPr>
            <a:spLocks noGrp="1" noChangeArrowheads="1"/>
          </p:cNvSpPr>
          <p:nvPr>
            <p:ph type="title"/>
          </p:nvPr>
        </p:nvSpPr>
        <p:spPr/>
        <p:txBody>
          <a:bodyPr>
            <a:normAutofit/>
          </a:bodyPr>
          <a:lstStyle/>
          <a:p>
            <a:pPr rtl="1"/>
            <a:r>
              <a:rPr lang="fa-IR" sz="3600" dirty="0" smtClean="0">
                <a:solidFill>
                  <a:srgbClr val="FF0000"/>
                </a:solidFill>
                <a:cs typeface="B Titr" pitchFamily="2" charset="-78"/>
              </a:rPr>
              <a:t>مسیر عبور جریان هوا در هود</a:t>
            </a:r>
            <a:endParaRPr lang="en-US" sz="3600" dirty="0">
              <a:solidFill>
                <a:srgbClr val="FF0000"/>
              </a:solidFill>
              <a:cs typeface="B Titr" pitchFamily="2" charset="-78"/>
            </a:endParaRPr>
          </a:p>
        </p:txBody>
      </p:sp>
      <p:sp>
        <p:nvSpPr>
          <p:cNvPr id="12291" name="Rectangle 3"/>
          <p:cNvSpPr>
            <a:spLocks noChangeArrowheads="1"/>
          </p:cNvSpPr>
          <p:nvPr/>
        </p:nvSpPr>
        <p:spPr bwMode="auto">
          <a:xfrm>
            <a:off x="838200" y="3810000"/>
            <a:ext cx="2133600" cy="2286000"/>
          </a:xfrm>
          <a:prstGeom prst="rect">
            <a:avLst/>
          </a:prstGeom>
          <a:noFill/>
          <a:ln w="76200">
            <a:solidFill>
              <a:schemeClr val="tx1"/>
            </a:solidFill>
            <a:miter lim="800000"/>
            <a:headEnd/>
            <a:tailEnd/>
          </a:ln>
          <a:effectLst/>
        </p:spPr>
        <p:txBody>
          <a:bodyPr wrap="none" anchor="ctr"/>
          <a:lstStyle/>
          <a:p>
            <a:endParaRPr lang="en-US"/>
          </a:p>
        </p:txBody>
      </p:sp>
      <p:sp>
        <p:nvSpPr>
          <p:cNvPr id="12292" name="Rectangle 4"/>
          <p:cNvSpPr>
            <a:spLocks noChangeArrowheads="1"/>
          </p:cNvSpPr>
          <p:nvPr/>
        </p:nvSpPr>
        <p:spPr bwMode="auto">
          <a:xfrm>
            <a:off x="4343400" y="3810000"/>
            <a:ext cx="3810000" cy="2286000"/>
          </a:xfrm>
          <a:prstGeom prst="rect">
            <a:avLst/>
          </a:prstGeom>
          <a:noFill/>
          <a:ln w="76200">
            <a:solidFill>
              <a:schemeClr val="tx1"/>
            </a:solidFill>
            <a:miter lim="800000"/>
            <a:headEnd/>
            <a:tailEnd/>
          </a:ln>
          <a:effectLst/>
        </p:spPr>
        <p:txBody>
          <a:bodyPr wrap="none" anchor="ctr"/>
          <a:lstStyle/>
          <a:p>
            <a:endParaRPr lang="en-US"/>
          </a:p>
        </p:txBody>
      </p:sp>
      <p:sp>
        <p:nvSpPr>
          <p:cNvPr id="12293" name="Rectangle 5"/>
          <p:cNvSpPr>
            <a:spLocks noChangeArrowheads="1"/>
          </p:cNvSpPr>
          <p:nvPr/>
        </p:nvSpPr>
        <p:spPr bwMode="auto">
          <a:xfrm>
            <a:off x="2590800" y="4572000"/>
            <a:ext cx="685800" cy="1295400"/>
          </a:xfrm>
          <a:prstGeom prst="rect">
            <a:avLst/>
          </a:prstGeom>
          <a:solidFill>
            <a:schemeClr val="bg1"/>
          </a:solidFill>
          <a:ln w="9525">
            <a:noFill/>
            <a:miter lim="800000"/>
            <a:headEnd/>
            <a:tailEnd/>
          </a:ln>
          <a:effectLst/>
        </p:spPr>
        <p:txBody>
          <a:bodyPr wrap="none" anchor="ctr"/>
          <a:lstStyle/>
          <a:p>
            <a:endParaRPr lang="en-US"/>
          </a:p>
        </p:txBody>
      </p:sp>
      <p:sp>
        <p:nvSpPr>
          <p:cNvPr id="12294" name="Line 6"/>
          <p:cNvSpPr>
            <a:spLocks noChangeShapeType="1"/>
          </p:cNvSpPr>
          <p:nvPr/>
        </p:nvSpPr>
        <p:spPr bwMode="auto">
          <a:xfrm>
            <a:off x="3124200" y="3886200"/>
            <a:ext cx="0" cy="1371600"/>
          </a:xfrm>
          <a:prstGeom prst="line">
            <a:avLst/>
          </a:prstGeom>
          <a:noFill/>
          <a:ln w="57150">
            <a:solidFill>
              <a:schemeClr val="tx1"/>
            </a:solidFill>
            <a:round/>
            <a:headEnd/>
            <a:tailEnd/>
          </a:ln>
          <a:effectLst/>
        </p:spPr>
        <p:txBody>
          <a:bodyPr wrap="none" anchor="ctr"/>
          <a:lstStyle/>
          <a:p>
            <a:endParaRPr lang="en-US"/>
          </a:p>
        </p:txBody>
      </p:sp>
      <p:sp>
        <p:nvSpPr>
          <p:cNvPr id="12295" name="Rectangle 7"/>
          <p:cNvSpPr>
            <a:spLocks noChangeArrowheads="1"/>
          </p:cNvSpPr>
          <p:nvPr/>
        </p:nvSpPr>
        <p:spPr bwMode="auto">
          <a:xfrm>
            <a:off x="4343400" y="3810000"/>
            <a:ext cx="3810000" cy="685800"/>
          </a:xfrm>
          <a:prstGeom prst="rect">
            <a:avLst/>
          </a:prstGeom>
          <a:solidFill>
            <a:srgbClr val="C0C0C0"/>
          </a:solidFill>
          <a:ln w="9525">
            <a:solidFill>
              <a:schemeClr val="tx1"/>
            </a:solidFill>
            <a:miter lim="800000"/>
            <a:headEnd/>
            <a:tailEnd/>
          </a:ln>
          <a:effectLst/>
        </p:spPr>
        <p:txBody>
          <a:bodyPr wrap="none" anchor="ctr"/>
          <a:lstStyle/>
          <a:p>
            <a:endParaRPr lang="en-US"/>
          </a:p>
        </p:txBody>
      </p:sp>
      <p:sp>
        <p:nvSpPr>
          <p:cNvPr id="12296" name="Rectangle 8"/>
          <p:cNvSpPr>
            <a:spLocks noChangeArrowheads="1"/>
          </p:cNvSpPr>
          <p:nvPr/>
        </p:nvSpPr>
        <p:spPr bwMode="auto">
          <a:xfrm>
            <a:off x="4419600" y="4038600"/>
            <a:ext cx="3657600" cy="1219200"/>
          </a:xfrm>
          <a:prstGeom prst="rect">
            <a:avLst/>
          </a:prstGeom>
          <a:noFill/>
          <a:ln w="57150">
            <a:solidFill>
              <a:schemeClr val="tx1"/>
            </a:solidFill>
            <a:miter lim="800000"/>
            <a:headEnd/>
            <a:tailEnd/>
          </a:ln>
          <a:effectLst/>
        </p:spPr>
        <p:txBody>
          <a:bodyPr wrap="none" anchor="ctr"/>
          <a:lstStyle/>
          <a:p>
            <a:endParaRPr lang="en-US"/>
          </a:p>
        </p:txBody>
      </p:sp>
      <p:sp>
        <p:nvSpPr>
          <p:cNvPr id="12297" name="AutoShape 9"/>
          <p:cNvSpPr>
            <a:spLocks noChangeArrowheads="1"/>
          </p:cNvSpPr>
          <p:nvPr/>
        </p:nvSpPr>
        <p:spPr bwMode="auto">
          <a:xfrm flipV="1">
            <a:off x="838200" y="2819400"/>
            <a:ext cx="1295400" cy="990600"/>
          </a:xfrm>
          <a:prstGeom prst="flowChartManualOperation">
            <a:avLst/>
          </a:prstGeom>
          <a:solidFill>
            <a:srgbClr val="66FFFF"/>
          </a:solidFill>
          <a:ln w="57150">
            <a:solidFill>
              <a:schemeClr val="tx1"/>
            </a:solidFill>
            <a:miter lim="800000"/>
            <a:headEnd/>
            <a:tailEnd/>
          </a:ln>
          <a:effectLst/>
        </p:spPr>
        <p:txBody>
          <a:bodyPr wrap="none" anchor="ctr"/>
          <a:lstStyle/>
          <a:p>
            <a:endParaRPr lang="en-US"/>
          </a:p>
        </p:txBody>
      </p:sp>
      <p:sp>
        <p:nvSpPr>
          <p:cNvPr id="12298" name="AutoShape 10"/>
          <p:cNvSpPr>
            <a:spLocks noChangeArrowheads="1"/>
          </p:cNvSpPr>
          <p:nvPr/>
        </p:nvSpPr>
        <p:spPr bwMode="auto">
          <a:xfrm flipV="1">
            <a:off x="5029200" y="2819400"/>
            <a:ext cx="2286000" cy="990600"/>
          </a:xfrm>
          <a:prstGeom prst="flowChartManualOperation">
            <a:avLst/>
          </a:prstGeom>
          <a:solidFill>
            <a:srgbClr val="66FFFF"/>
          </a:solidFill>
          <a:ln w="57150">
            <a:solidFill>
              <a:schemeClr val="tx1"/>
            </a:solidFill>
            <a:miter lim="800000"/>
            <a:headEnd/>
            <a:tailEnd/>
          </a:ln>
          <a:effectLst/>
        </p:spPr>
        <p:txBody>
          <a:bodyPr wrap="none" anchor="ctr"/>
          <a:lstStyle/>
          <a:p>
            <a:endParaRPr lang="en-US"/>
          </a:p>
        </p:txBody>
      </p:sp>
      <p:sp>
        <p:nvSpPr>
          <p:cNvPr id="12299" name="Rectangle 11"/>
          <p:cNvSpPr>
            <a:spLocks noChangeArrowheads="1"/>
          </p:cNvSpPr>
          <p:nvPr/>
        </p:nvSpPr>
        <p:spPr bwMode="auto">
          <a:xfrm>
            <a:off x="1219200" y="2057400"/>
            <a:ext cx="381000" cy="762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2300" name="Rectangle 12"/>
          <p:cNvSpPr>
            <a:spLocks noChangeArrowheads="1"/>
          </p:cNvSpPr>
          <p:nvPr/>
        </p:nvSpPr>
        <p:spPr bwMode="auto">
          <a:xfrm rot="-5400000">
            <a:off x="5562600" y="2057400"/>
            <a:ext cx="381000" cy="381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2301" name="Rectangle 13"/>
          <p:cNvSpPr>
            <a:spLocks noChangeArrowheads="1"/>
          </p:cNvSpPr>
          <p:nvPr/>
        </p:nvSpPr>
        <p:spPr bwMode="auto">
          <a:xfrm>
            <a:off x="5943600" y="2057400"/>
            <a:ext cx="381000" cy="762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2302" name="Line 14"/>
          <p:cNvSpPr>
            <a:spLocks noChangeShapeType="1"/>
          </p:cNvSpPr>
          <p:nvPr/>
        </p:nvSpPr>
        <p:spPr bwMode="auto">
          <a:xfrm>
            <a:off x="2895600" y="5791200"/>
            <a:ext cx="228600" cy="228600"/>
          </a:xfrm>
          <a:prstGeom prst="line">
            <a:avLst/>
          </a:prstGeom>
          <a:noFill/>
          <a:ln w="76200">
            <a:solidFill>
              <a:schemeClr val="tx1"/>
            </a:solidFill>
            <a:round/>
            <a:headEnd/>
            <a:tailEnd/>
          </a:ln>
          <a:effectLst/>
        </p:spPr>
        <p:txBody>
          <a:bodyPr wrap="none" anchor="ctr"/>
          <a:lstStyle/>
          <a:p>
            <a:endParaRPr lang="en-US"/>
          </a:p>
        </p:txBody>
      </p:sp>
      <p:sp>
        <p:nvSpPr>
          <p:cNvPr id="12303" name="Rectangle 15"/>
          <p:cNvSpPr>
            <a:spLocks noChangeArrowheads="1"/>
          </p:cNvSpPr>
          <p:nvPr/>
        </p:nvSpPr>
        <p:spPr bwMode="auto">
          <a:xfrm flipV="1">
            <a:off x="4343400" y="5867400"/>
            <a:ext cx="3810000" cy="228600"/>
          </a:xfrm>
          <a:prstGeom prst="rect">
            <a:avLst/>
          </a:prstGeom>
          <a:solidFill>
            <a:srgbClr val="C0C0C0"/>
          </a:solidFill>
          <a:ln w="9525">
            <a:solidFill>
              <a:schemeClr val="tx1"/>
            </a:solidFill>
            <a:miter lim="800000"/>
            <a:headEnd/>
            <a:tailEnd/>
          </a:ln>
          <a:effectLst/>
        </p:spPr>
        <p:txBody>
          <a:bodyPr wrap="none" anchor="ctr"/>
          <a:lstStyle/>
          <a:p>
            <a:endParaRPr lang="en-US"/>
          </a:p>
        </p:txBody>
      </p:sp>
      <p:sp>
        <p:nvSpPr>
          <p:cNvPr id="12309" name="Line 21"/>
          <p:cNvSpPr>
            <a:spLocks noChangeShapeType="1"/>
          </p:cNvSpPr>
          <p:nvPr/>
        </p:nvSpPr>
        <p:spPr bwMode="auto">
          <a:xfrm>
            <a:off x="1066800" y="4267200"/>
            <a:ext cx="0" cy="1600200"/>
          </a:xfrm>
          <a:prstGeom prst="line">
            <a:avLst/>
          </a:prstGeom>
          <a:noFill/>
          <a:ln w="57150">
            <a:solidFill>
              <a:schemeClr val="tx1"/>
            </a:solidFill>
            <a:round/>
            <a:headEnd/>
            <a:tailEnd/>
          </a:ln>
          <a:effectLst/>
        </p:spPr>
        <p:txBody>
          <a:bodyPr wrap="none" anchor="ctr"/>
          <a:lstStyle/>
          <a:p>
            <a:endParaRPr lang="en-US"/>
          </a:p>
        </p:txBody>
      </p:sp>
      <p:sp>
        <p:nvSpPr>
          <p:cNvPr id="12317" name="Arc 29"/>
          <p:cNvSpPr>
            <a:spLocks/>
          </p:cNvSpPr>
          <p:nvPr/>
        </p:nvSpPr>
        <p:spPr bwMode="auto">
          <a:xfrm flipH="1" flipV="1">
            <a:off x="1905000" y="4572000"/>
            <a:ext cx="1219200" cy="7620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prstDash val="sysDot"/>
            <a:round/>
            <a:headEnd/>
            <a:tailEnd type="triangle" w="med" len="med"/>
          </a:ln>
          <a:effectLst/>
        </p:spPr>
        <p:txBody>
          <a:bodyPr wrap="none" anchor="ctr"/>
          <a:lstStyle/>
          <a:p>
            <a:endParaRPr lang="en-US"/>
          </a:p>
        </p:txBody>
      </p:sp>
      <p:sp>
        <p:nvSpPr>
          <p:cNvPr id="12318" name="Arc 30"/>
          <p:cNvSpPr>
            <a:spLocks/>
          </p:cNvSpPr>
          <p:nvPr/>
        </p:nvSpPr>
        <p:spPr bwMode="auto">
          <a:xfrm flipH="1" flipV="1">
            <a:off x="1600200" y="4679950"/>
            <a:ext cx="1524000" cy="958850"/>
          </a:xfrm>
          <a:custGeom>
            <a:avLst/>
            <a:gdLst>
              <a:gd name="G0" fmla="+- 0 0 0"/>
              <a:gd name="G1" fmla="+- 21600 0 0"/>
              <a:gd name="G2" fmla="+- 21600 0 0"/>
              <a:gd name="T0" fmla="*/ 0 w 21600"/>
              <a:gd name="T1" fmla="*/ 0 h 27185"/>
              <a:gd name="T2" fmla="*/ 20865 w 21600"/>
              <a:gd name="T3" fmla="*/ 27185 h 27185"/>
              <a:gd name="T4" fmla="*/ 0 w 21600"/>
              <a:gd name="T5" fmla="*/ 21600 h 27185"/>
            </a:gdLst>
            <a:ahLst/>
            <a:cxnLst>
              <a:cxn ang="0">
                <a:pos x="T0" y="T1"/>
              </a:cxn>
              <a:cxn ang="0">
                <a:pos x="T2" y="T3"/>
              </a:cxn>
              <a:cxn ang="0">
                <a:pos x="T4" y="T5"/>
              </a:cxn>
            </a:cxnLst>
            <a:rect l="0" t="0" r="r" b="b"/>
            <a:pathLst>
              <a:path w="21600" h="27185" fill="none" extrusionOk="0">
                <a:moveTo>
                  <a:pt x="-1" y="0"/>
                </a:moveTo>
                <a:cubicBezTo>
                  <a:pt x="11929" y="0"/>
                  <a:pt x="21600" y="9670"/>
                  <a:pt x="21600" y="21600"/>
                </a:cubicBezTo>
                <a:cubicBezTo>
                  <a:pt x="21600" y="23485"/>
                  <a:pt x="21353" y="25363"/>
                  <a:pt x="20865" y="27185"/>
                </a:cubicBezTo>
              </a:path>
              <a:path w="21600" h="27185" stroke="0" extrusionOk="0">
                <a:moveTo>
                  <a:pt x="-1" y="0"/>
                </a:moveTo>
                <a:cubicBezTo>
                  <a:pt x="11929" y="0"/>
                  <a:pt x="21600" y="9670"/>
                  <a:pt x="21600" y="21600"/>
                </a:cubicBezTo>
                <a:cubicBezTo>
                  <a:pt x="21600" y="23485"/>
                  <a:pt x="21353" y="25363"/>
                  <a:pt x="20865" y="27185"/>
                </a:cubicBezTo>
                <a:lnTo>
                  <a:pt x="0" y="21600"/>
                </a:lnTo>
                <a:close/>
              </a:path>
            </a:pathLst>
          </a:custGeom>
          <a:noFill/>
          <a:ln w="28575">
            <a:solidFill>
              <a:schemeClr val="tx1"/>
            </a:solidFill>
            <a:prstDash val="sysDot"/>
            <a:round/>
            <a:headEnd/>
            <a:tailEnd type="triangle" w="med" len="med"/>
          </a:ln>
          <a:effectLst/>
        </p:spPr>
        <p:txBody>
          <a:bodyPr wrap="none" anchor="ctr"/>
          <a:lstStyle/>
          <a:p>
            <a:endParaRPr lang="en-US"/>
          </a:p>
        </p:txBody>
      </p:sp>
      <p:sp>
        <p:nvSpPr>
          <p:cNvPr id="12319" name="Line 31"/>
          <p:cNvSpPr>
            <a:spLocks noChangeShapeType="1"/>
          </p:cNvSpPr>
          <p:nvPr/>
        </p:nvSpPr>
        <p:spPr bwMode="auto">
          <a:xfrm flipH="1">
            <a:off x="1828800" y="5715000"/>
            <a:ext cx="1295400" cy="15240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2320" name="Line 32"/>
          <p:cNvSpPr>
            <a:spLocks noChangeShapeType="1"/>
          </p:cNvSpPr>
          <p:nvPr/>
        </p:nvSpPr>
        <p:spPr bwMode="auto">
          <a:xfrm flipH="1">
            <a:off x="1447800" y="5943600"/>
            <a:ext cx="914400" cy="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2321" name="Line 33"/>
          <p:cNvSpPr>
            <a:spLocks noChangeShapeType="1"/>
          </p:cNvSpPr>
          <p:nvPr/>
        </p:nvSpPr>
        <p:spPr bwMode="auto">
          <a:xfrm flipV="1">
            <a:off x="914400" y="3962400"/>
            <a:ext cx="228600" cy="38100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2322" name="Line 34"/>
          <p:cNvSpPr>
            <a:spLocks noChangeShapeType="1"/>
          </p:cNvSpPr>
          <p:nvPr/>
        </p:nvSpPr>
        <p:spPr bwMode="auto">
          <a:xfrm flipH="1" flipV="1">
            <a:off x="1600200" y="4038600"/>
            <a:ext cx="152400" cy="83820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2323" name="Line 35"/>
          <p:cNvSpPr>
            <a:spLocks noChangeShapeType="1"/>
          </p:cNvSpPr>
          <p:nvPr/>
        </p:nvSpPr>
        <p:spPr bwMode="auto">
          <a:xfrm flipH="1" flipV="1">
            <a:off x="1981200" y="4114800"/>
            <a:ext cx="609600" cy="76200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2324" name="Line 36"/>
          <p:cNvSpPr>
            <a:spLocks noChangeShapeType="1"/>
          </p:cNvSpPr>
          <p:nvPr/>
        </p:nvSpPr>
        <p:spPr bwMode="auto">
          <a:xfrm flipV="1">
            <a:off x="1295400" y="4038600"/>
            <a:ext cx="76200" cy="76200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2325" name="Text Box 37"/>
          <p:cNvSpPr txBox="1">
            <a:spLocks noChangeArrowheads="1"/>
          </p:cNvSpPr>
          <p:nvPr/>
        </p:nvSpPr>
        <p:spPr bwMode="auto">
          <a:xfrm>
            <a:off x="2362200" y="5257800"/>
            <a:ext cx="1016000" cy="366713"/>
          </a:xfrm>
          <a:prstGeom prst="rect">
            <a:avLst/>
          </a:prstGeom>
          <a:noFill/>
          <a:ln w="9525">
            <a:noFill/>
            <a:miter lim="800000"/>
            <a:headEnd/>
            <a:tailEnd/>
          </a:ln>
          <a:effectLst/>
        </p:spPr>
        <p:txBody>
          <a:bodyPr wrap="none">
            <a:spAutoFit/>
          </a:bodyPr>
          <a:lstStyle/>
          <a:p>
            <a:r>
              <a:rPr lang="en-US" sz="1800">
                <a:solidFill>
                  <a:srgbClr val="FF3300"/>
                </a:solidFill>
              </a:rPr>
              <a:t>Air Flow</a:t>
            </a:r>
            <a:endParaRPr lang="en-US"/>
          </a:p>
        </p:txBody>
      </p:sp>
      <p:sp>
        <p:nvSpPr>
          <p:cNvPr id="12326" name="Freeform 38"/>
          <p:cNvSpPr>
            <a:spLocks/>
          </p:cNvSpPr>
          <p:nvPr/>
        </p:nvSpPr>
        <p:spPr bwMode="auto">
          <a:xfrm>
            <a:off x="800100" y="5422900"/>
            <a:ext cx="419100" cy="558800"/>
          </a:xfrm>
          <a:custGeom>
            <a:avLst/>
            <a:gdLst/>
            <a:ahLst/>
            <a:cxnLst>
              <a:cxn ang="0">
                <a:pos x="264" y="328"/>
              </a:cxn>
              <a:cxn ang="0">
                <a:pos x="120" y="328"/>
              </a:cxn>
              <a:cxn ang="0">
                <a:pos x="120" y="184"/>
              </a:cxn>
            </a:cxnLst>
            <a:rect l="0" t="0" r="r" b="b"/>
            <a:pathLst>
              <a:path w="264" h="352">
                <a:moveTo>
                  <a:pt x="264" y="328"/>
                </a:moveTo>
                <a:cubicBezTo>
                  <a:pt x="204" y="340"/>
                  <a:pt x="144" y="352"/>
                  <a:pt x="120" y="328"/>
                </a:cubicBezTo>
                <a:cubicBezTo>
                  <a:pt x="96" y="304"/>
                  <a:pt x="0" y="0"/>
                  <a:pt x="120" y="184"/>
                </a:cubicBezTo>
              </a:path>
            </a:pathLst>
          </a:custGeom>
          <a:noFill/>
          <a:ln w="9525" cap="flat">
            <a:solidFill>
              <a:schemeClr val="tx1"/>
            </a:solidFill>
            <a:prstDash val="sysDot"/>
            <a:round/>
            <a:headEnd type="none" w="med" len="med"/>
            <a:tailEnd type="triangle" w="med" len="med"/>
          </a:ln>
          <a:effectLst/>
        </p:spPr>
        <p:txBody>
          <a:bodyPr wrap="none" anchor="ctr"/>
          <a:lstStyle/>
          <a:p>
            <a:endParaRPr lang="en-US"/>
          </a:p>
        </p:txBody>
      </p:sp>
      <p:sp>
        <p:nvSpPr>
          <p:cNvPr id="12327" name="Line 39"/>
          <p:cNvSpPr>
            <a:spLocks noChangeShapeType="1"/>
          </p:cNvSpPr>
          <p:nvPr/>
        </p:nvSpPr>
        <p:spPr bwMode="auto">
          <a:xfrm flipV="1">
            <a:off x="914400" y="4495800"/>
            <a:ext cx="0" cy="91440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2328" name="Line 40"/>
          <p:cNvSpPr>
            <a:spLocks noChangeShapeType="1"/>
          </p:cNvSpPr>
          <p:nvPr/>
        </p:nvSpPr>
        <p:spPr bwMode="auto">
          <a:xfrm flipH="1" flipV="1">
            <a:off x="1447800" y="3200400"/>
            <a:ext cx="76200" cy="114300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2329" name="Line 41"/>
          <p:cNvSpPr>
            <a:spLocks noChangeShapeType="1"/>
          </p:cNvSpPr>
          <p:nvPr/>
        </p:nvSpPr>
        <p:spPr bwMode="auto">
          <a:xfrm flipH="1" flipV="1">
            <a:off x="1447800" y="2590800"/>
            <a:ext cx="381000" cy="144780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2330" name="Line 42"/>
          <p:cNvSpPr>
            <a:spLocks noChangeShapeType="1"/>
          </p:cNvSpPr>
          <p:nvPr/>
        </p:nvSpPr>
        <p:spPr bwMode="auto">
          <a:xfrm flipV="1">
            <a:off x="1143000" y="2362200"/>
            <a:ext cx="228600" cy="121920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2332" name="Text Box 44"/>
          <p:cNvSpPr txBox="1">
            <a:spLocks noChangeArrowheads="1"/>
          </p:cNvSpPr>
          <p:nvPr/>
        </p:nvSpPr>
        <p:spPr bwMode="auto">
          <a:xfrm>
            <a:off x="1050925" y="6286500"/>
            <a:ext cx="1143000" cy="366713"/>
          </a:xfrm>
          <a:prstGeom prst="rect">
            <a:avLst/>
          </a:prstGeom>
          <a:noFill/>
          <a:ln w="9525">
            <a:noFill/>
            <a:miter lim="800000"/>
            <a:headEnd/>
            <a:tailEnd/>
          </a:ln>
          <a:effectLst/>
        </p:spPr>
        <p:txBody>
          <a:bodyPr wrap="none">
            <a:spAutoFit/>
          </a:bodyPr>
          <a:lstStyle/>
          <a:p>
            <a:r>
              <a:rPr lang="en-US" sz="1800">
                <a:solidFill>
                  <a:schemeClr val="accent2"/>
                </a:solidFill>
              </a:rPr>
              <a:t>Side View</a:t>
            </a:r>
            <a:endParaRPr lang="en-US" sz="1800"/>
          </a:p>
        </p:txBody>
      </p:sp>
      <p:sp>
        <p:nvSpPr>
          <p:cNvPr id="12333" name="Text Box 45"/>
          <p:cNvSpPr txBox="1">
            <a:spLocks noChangeArrowheads="1"/>
          </p:cNvSpPr>
          <p:nvPr/>
        </p:nvSpPr>
        <p:spPr bwMode="auto">
          <a:xfrm>
            <a:off x="5394325" y="6286500"/>
            <a:ext cx="1231900" cy="366713"/>
          </a:xfrm>
          <a:prstGeom prst="rect">
            <a:avLst/>
          </a:prstGeom>
          <a:noFill/>
          <a:ln w="9525">
            <a:noFill/>
            <a:miter lim="800000"/>
            <a:headEnd/>
            <a:tailEnd/>
          </a:ln>
          <a:effectLst/>
        </p:spPr>
        <p:txBody>
          <a:bodyPr wrap="none">
            <a:spAutoFit/>
          </a:bodyPr>
          <a:lstStyle/>
          <a:p>
            <a:r>
              <a:rPr lang="en-US" sz="1800">
                <a:solidFill>
                  <a:schemeClr val="accent2"/>
                </a:solidFill>
              </a:rPr>
              <a:t>Front View</a:t>
            </a:r>
            <a:endParaRPr lang="en-US" sz="1800"/>
          </a:p>
        </p:txBody>
      </p:sp>
      <p:sp>
        <p:nvSpPr>
          <p:cNvPr id="12335" name="Arc 47"/>
          <p:cNvSpPr>
            <a:spLocks/>
          </p:cNvSpPr>
          <p:nvPr/>
        </p:nvSpPr>
        <p:spPr bwMode="auto">
          <a:xfrm flipH="1" flipV="1">
            <a:off x="7239000" y="4953000"/>
            <a:ext cx="1219200" cy="7620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prstDash val="sysDot"/>
            <a:round/>
            <a:headEnd/>
            <a:tailEnd type="triangle" w="med" len="med"/>
          </a:ln>
          <a:effectLst/>
        </p:spPr>
        <p:txBody>
          <a:bodyPr wrap="none" anchor="ctr"/>
          <a:lstStyle/>
          <a:p>
            <a:endParaRPr lang="en-US"/>
          </a:p>
        </p:txBody>
      </p:sp>
      <p:sp>
        <p:nvSpPr>
          <p:cNvPr id="12336" name="Arc 48"/>
          <p:cNvSpPr>
            <a:spLocks/>
          </p:cNvSpPr>
          <p:nvPr/>
        </p:nvSpPr>
        <p:spPr bwMode="auto">
          <a:xfrm flipH="1" flipV="1">
            <a:off x="7162800" y="5486400"/>
            <a:ext cx="1219200" cy="7620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prstDash val="sysDot"/>
            <a:round/>
            <a:headEnd/>
            <a:tailEnd type="triangle" w="med" len="med"/>
          </a:ln>
          <a:effectLst/>
        </p:spPr>
        <p:txBody>
          <a:bodyPr wrap="none" anchor="ctr"/>
          <a:lstStyle/>
          <a:p>
            <a:endParaRPr lang="en-US"/>
          </a:p>
        </p:txBody>
      </p:sp>
      <p:sp>
        <p:nvSpPr>
          <p:cNvPr id="12337" name="Arc 49"/>
          <p:cNvSpPr>
            <a:spLocks/>
          </p:cNvSpPr>
          <p:nvPr/>
        </p:nvSpPr>
        <p:spPr bwMode="auto">
          <a:xfrm flipV="1">
            <a:off x="3810000" y="5029200"/>
            <a:ext cx="1219200" cy="7620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prstDash val="sysDot"/>
            <a:round/>
            <a:headEnd/>
            <a:tailEnd type="triangle" w="med" len="med"/>
          </a:ln>
          <a:effectLst/>
        </p:spPr>
        <p:txBody>
          <a:bodyPr wrap="none" anchor="ctr"/>
          <a:lstStyle/>
          <a:p>
            <a:endParaRPr lang="en-US"/>
          </a:p>
        </p:txBody>
      </p:sp>
      <p:sp>
        <p:nvSpPr>
          <p:cNvPr id="12338" name="Arc 50"/>
          <p:cNvSpPr>
            <a:spLocks/>
          </p:cNvSpPr>
          <p:nvPr/>
        </p:nvSpPr>
        <p:spPr bwMode="auto">
          <a:xfrm flipV="1">
            <a:off x="4191000" y="5486400"/>
            <a:ext cx="1219200" cy="7620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prstDash val="sysDot"/>
            <a:round/>
            <a:headEnd/>
            <a:tailEnd type="triangle" w="med" len="med"/>
          </a:ln>
          <a:effectLst/>
        </p:spPr>
        <p:txBody>
          <a:bodyPr wrap="none" anchor="ctr"/>
          <a:lstStyle/>
          <a:p>
            <a:endParaRPr lang="en-US"/>
          </a:p>
        </p:txBody>
      </p:sp>
      <p:sp>
        <p:nvSpPr>
          <p:cNvPr id="12339" name="Line 51"/>
          <p:cNvSpPr>
            <a:spLocks noChangeShapeType="1"/>
          </p:cNvSpPr>
          <p:nvPr/>
        </p:nvSpPr>
        <p:spPr bwMode="auto">
          <a:xfrm flipV="1">
            <a:off x="5486400" y="3429000"/>
            <a:ext cx="457200" cy="137160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2340" name="Line 52"/>
          <p:cNvSpPr>
            <a:spLocks noChangeShapeType="1"/>
          </p:cNvSpPr>
          <p:nvPr/>
        </p:nvSpPr>
        <p:spPr bwMode="auto">
          <a:xfrm flipH="1" flipV="1">
            <a:off x="6400800" y="3429000"/>
            <a:ext cx="457200" cy="137160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2341" name="Line 53"/>
          <p:cNvSpPr>
            <a:spLocks noChangeShapeType="1"/>
          </p:cNvSpPr>
          <p:nvPr/>
        </p:nvSpPr>
        <p:spPr bwMode="auto">
          <a:xfrm flipH="1" flipV="1">
            <a:off x="6172200" y="2590800"/>
            <a:ext cx="0" cy="160020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2342" name="Line 54"/>
          <p:cNvSpPr>
            <a:spLocks noChangeShapeType="1"/>
          </p:cNvSpPr>
          <p:nvPr/>
        </p:nvSpPr>
        <p:spPr bwMode="auto">
          <a:xfrm flipH="1" flipV="1">
            <a:off x="6858000" y="5029200"/>
            <a:ext cx="457200" cy="45720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2343" name="Line 55"/>
          <p:cNvSpPr>
            <a:spLocks noChangeShapeType="1"/>
          </p:cNvSpPr>
          <p:nvPr/>
        </p:nvSpPr>
        <p:spPr bwMode="auto">
          <a:xfrm flipV="1">
            <a:off x="5181600" y="4876800"/>
            <a:ext cx="533400" cy="53340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2344" name="Text Box 56"/>
          <p:cNvSpPr txBox="1">
            <a:spLocks noChangeArrowheads="1"/>
          </p:cNvSpPr>
          <p:nvPr/>
        </p:nvSpPr>
        <p:spPr bwMode="auto">
          <a:xfrm>
            <a:off x="5791200" y="5334000"/>
            <a:ext cx="1016000" cy="366713"/>
          </a:xfrm>
          <a:prstGeom prst="rect">
            <a:avLst/>
          </a:prstGeom>
          <a:noFill/>
          <a:ln w="9525">
            <a:noFill/>
            <a:miter lim="800000"/>
            <a:headEnd/>
            <a:tailEnd/>
          </a:ln>
          <a:effectLst/>
        </p:spPr>
        <p:txBody>
          <a:bodyPr wrap="none">
            <a:spAutoFit/>
          </a:bodyPr>
          <a:lstStyle/>
          <a:p>
            <a:r>
              <a:rPr lang="en-US" sz="1800">
                <a:solidFill>
                  <a:srgbClr val="FF3300"/>
                </a:solidFill>
              </a:rPr>
              <a:t>Air Flow</a:t>
            </a:r>
            <a:endParaRPr lang="en-US"/>
          </a:p>
        </p:txBody>
      </p:sp>
      <p:sp>
        <p:nvSpPr>
          <p:cNvPr id="12345" name="Rectangle 57" descr="70%"/>
          <p:cNvSpPr>
            <a:spLocks noChangeArrowheads="1"/>
          </p:cNvSpPr>
          <p:nvPr/>
        </p:nvSpPr>
        <p:spPr bwMode="auto">
          <a:xfrm>
            <a:off x="5105400" y="1828800"/>
            <a:ext cx="457200" cy="762000"/>
          </a:xfrm>
          <a:prstGeom prst="rect">
            <a:avLst/>
          </a:prstGeom>
          <a:pattFill prst="pct70">
            <a:fgClr>
              <a:schemeClr val="accent1"/>
            </a:fgClr>
            <a:bgClr>
              <a:schemeClr val="bg1"/>
            </a:bgClr>
          </a:pattFill>
          <a:ln w="9525">
            <a:solidFill>
              <a:schemeClr val="tx1"/>
            </a:solidFill>
            <a:miter lim="800000"/>
            <a:headEnd/>
            <a:tailEnd/>
          </a:ln>
          <a:effectLst/>
        </p:spPr>
        <p:txBody>
          <a:bodyPr wrap="none" anchor="ctr"/>
          <a:lstStyle/>
          <a:p>
            <a:endParaRPr lang="en-US"/>
          </a:p>
        </p:txBody>
      </p:sp>
      <p:sp>
        <p:nvSpPr>
          <p:cNvPr id="12347" name="Rectangle 59" descr="70%"/>
          <p:cNvSpPr>
            <a:spLocks noChangeArrowheads="1"/>
          </p:cNvSpPr>
          <p:nvPr/>
        </p:nvSpPr>
        <p:spPr bwMode="auto">
          <a:xfrm>
            <a:off x="381000" y="1828800"/>
            <a:ext cx="457200" cy="762000"/>
          </a:xfrm>
          <a:prstGeom prst="rect">
            <a:avLst/>
          </a:prstGeom>
          <a:pattFill prst="pct70">
            <a:fgClr>
              <a:schemeClr val="accent1"/>
            </a:fgClr>
            <a:bgClr>
              <a:schemeClr val="bg1"/>
            </a:bgClr>
          </a:pattFill>
          <a:ln w="9525">
            <a:solidFill>
              <a:schemeClr val="tx1"/>
            </a:solidFill>
            <a:miter lim="800000"/>
            <a:headEnd/>
            <a:tailEnd/>
          </a:ln>
          <a:effectLst/>
        </p:spPr>
        <p:txBody>
          <a:bodyPr wrap="none" anchor="ctr"/>
          <a:lstStyle/>
          <a:p>
            <a:endParaRPr lang="en-US"/>
          </a:p>
        </p:txBody>
      </p:sp>
      <p:sp>
        <p:nvSpPr>
          <p:cNvPr id="12331" name="Line 43"/>
          <p:cNvSpPr>
            <a:spLocks noChangeShapeType="1"/>
          </p:cNvSpPr>
          <p:nvPr/>
        </p:nvSpPr>
        <p:spPr bwMode="auto">
          <a:xfrm flipH="1">
            <a:off x="685800" y="2209800"/>
            <a:ext cx="609600" cy="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2334" name="Line 46"/>
          <p:cNvSpPr>
            <a:spLocks noChangeShapeType="1"/>
          </p:cNvSpPr>
          <p:nvPr/>
        </p:nvSpPr>
        <p:spPr bwMode="auto">
          <a:xfrm flipH="1">
            <a:off x="228600" y="2362200"/>
            <a:ext cx="533400" cy="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2351" name="Line 63"/>
          <p:cNvSpPr>
            <a:spLocks noChangeShapeType="1"/>
          </p:cNvSpPr>
          <p:nvPr/>
        </p:nvSpPr>
        <p:spPr bwMode="auto">
          <a:xfrm flipH="1">
            <a:off x="4953000" y="2209800"/>
            <a:ext cx="1066800" cy="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12344"/>
                                        </p:tgtEl>
                                        <p:attrNameLst>
                                          <p:attrName>style.visibility</p:attrName>
                                        </p:attrNameLst>
                                      </p:cBhvr>
                                      <p:to>
                                        <p:strVal val="visible"/>
                                      </p:to>
                                    </p:set>
                                  </p:childTnLst>
                                </p:cTn>
                              </p:par>
                            </p:childTnLst>
                          </p:cTn>
                        </p:par>
                        <p:par>
                          <p:cTn id="7" fill="hold">
                            <p:stCondLst>
                              <p:cond delay="1500"/>
                            </p:stCondLst>
                            <p:childTnLst>
                              <p:par>
                                <p:cTn id="8" presetID="17" presetClass="entr" presetSubtype="4" fill="hold" grpId="0" nodeType="afterEffect">
                                  <p:stCondLst>
                                    <p:cond delay="1000"/>
                                  </p:stCondLst>
                                  <p:childTnLst>
                                    <p:set>
                                      <p:cBhvr>
                                        <p:cTn id="9" dur="1" fill="hold">
                                          <p:stCondLst>
                                            <p:cond delay="0"/>
                                          </p:stCondLst>
                                        </p:cTn>
                                        <p:tgtEl>
                                          <p:spTgt spid="12335"/>
                                        </p:tgtEl>
                                        <p:attrNameLst>
                                          <p:attrName>style.visibility</p:attrName>
                                        </p:attrNameLst>
                                      </p:cBhvr>
                                      <p:to>
                                        <p:strVal val="visible"/>
                                      </p:to>
                                    </p:set>
                                    <p:anim calcmode="lin" valueType="num">
                                      <p:cBhvr>
                                        <p:cTn id="10" dur="500" fill="hold"/>
                                        <p:tgtEl>
                                          <p:spTgt spid="12335"/>
                                        </p:tgtEl>
                                        <p:attrNameLst>
                                          <p:attrName>ppt_x</p:attrName>
                                        </p:attrNameLst>
                                      </p:cBhvr>
                                      <p:tavLst>
                                        <p:tav tm="0">
                                          <p:val>
                                            <p:strVal val="#ppt_x"/>
                                          </p:val>
                                        </p:tav>
                                        <p:tav tm="100000">
                                          <p:val>
                                            <p:strVal val="#ppt_x"/>
                                          </p:val>
                                        </p:tav>
                                      </p:tavLst>
                                    </p:anim>
                                    <p:anim calcmode="lin" valueType="num">
                                      <p:cBhvr>
                                        <p:cTn id="11" dur="500" fill="hold"/>
                                        <p:tgtEl>
                                          <p:spTgt spid="12335"/>
                                        </p:tgtEl>
                                        <p:attrNameLst>
                                          <p:attrName>ppt_y</p:attrName>
                                        </p:attrNameLst>
                                      </p:cBhvr>
                                      <p:tavLst>
                                        <p:tav tm="0">
                                          <p:val>
                                            <p:strVal val="#ppt_y+#ppt_h/2"/>
                                          </p:val>
                                        </p:tav>
                                        <p:tav tm="100000">
                                          <p:val>
                                            <p:strVal val="#ppt_y"/>
                                          </p:val>
                                        </p:tav>
                                      </p:tavLst>
                                    </p:anim>
                                    <p:anim calcmode="lin" valueType="num">
                                      <p:cBhvr>
                                        <p:cTn id="12" dur="500" fill="hold"/>
                                        <p:tgtEl>
                                          <p:spTgt spid="12335"/>
                                        </p:tgtEl>
                                        <p:attrNameLst>
                                          <p:attrName>ppt_w</p:attrName>
                                        </p:attrNameLst>
                                      </p:cBhvr>
                                      <p:tavLst>
                                        <p:tav tm="0">
                                          <p:val>
                                            <p:strVal val="#ppt_w"/>
                                          </p:val>
                                        </p:tav>
                                        <p:tav tm="100000">
                                          <p:val>
                                            <p:strVal val="#ppt_w"/>
                                          </p:val>
                                        </p:tav>
                                      </p:tavLst>
                                    </p:anim>
                                    <p:anim calcmode="lin" valueType="num">
                                      <p:cBhvr>
                                        <p:cTn id="13" dur="500" fill="hold"/>
                                        <p:tgtEl>
                                          <p:spTgt spid="12335"/>
                                        </p:tgtEl>
                                        <p:attrNameLst>
                                          <p:attrName>ppt_h</p:attrName>
                                        </p:attrNameLst>
                                      </p:cBhvr>
                                      <p:tavLst>
                                        <p:tav tm="0">
                                          <p:val>
                                            <p:fltVal val="0"/>
                                          </p:val>
                                        </p:tav>
                                        <p:tav tm="100000">
                                          <p:val>
                                            <p:strVal val="#ppt_h"/>
                                          </p:val>
                                        </p:tav>
                                      </p:tavLst>
                                    </p:anim>
                                  </p:childTnLst>
                                </p:cTn>
                              </p:par>
                            </p:childTnLst>
                          </p:cTn>
                        </p:par>
                        <p:par>
                          <p:cTn id="14" fill="hold">
                            <p:stCondLst>
                              <p:cond delay="3000"/>
                            </p:stCondLst>
                            <p:childTnLst>
                              <p:par>
                                <p:cTn id="15" presetID="17" presetClass="entr" presetSubtype="8" fill="hold" grpId="0" nodeType="afterEffect">
                                  <p:stCondLst>
                                    <p:cond delay="0"/>
                                  </p:stCondLst>
                                  <p:childTnLst>
                                    <p:set>
                                      <p:cBhvr>
                                        <p:cTn id="16" dur="1" fill="hold">
                                          <p:stCondLst>
                                            <p:cond delay="0"/>
                                          </p:stCondLst>
                                        </p:cTn>
                                        <p:tgtEl>
                                          <p:spTgt spid="12337"/>
                                        </p:tgtEl>
                                        <p:attrNameLst>
                                          <p:attrName>style.visibility</p:attrName>
                                        </p:attrNameLst>
                                      </p:cBhvr>
                                      <p:to>
                                        <p:strVal val="visible"/>
                                      </p:to>
                                    </p:set>
                                    <p:anim calcmode="lin" valueType="num">
                                      <p:cBhvr>
                                        <p:cTn id="17" dur="500" fill="hold"/>
                                        <p:tgtEl>
                                          <p:spTgt spid="12337"/>
                                        </p:tgtEl>
                                        <p:attrNameLst>
                                          <p:attrName>ppt_x</p:attrName>
                                        </p:attrNameLst>
                                      </p:cBhvr>
                                      <p:tavLst>
                                        <p:tav tm="0">
                                          <p:val>
                                            <p:strVal val="#ppt_x-#ppt_w/2"/>
                                          </p:val>
                                        </p:tav>
                                        <p:tav tm="100000">
                                          <p:val>
                                            <p:strVal val="#ppt_x"/>
                                          </p:val>
                                        </p:tav>
                                      </p:tavLst>
                                    </p:anim>
                                    <p:anim calcmode="lin" valueType="num">
                                      <p:cBhvr>
                                        <p:cTn id="18" dur="500" fill="hold"/>
                                        <p:tgtEl>
                                          <p:spTgt spid="12337"/>
                                        </p:tgtEl>
                                        <p:attrNameLst>
                                          <p:attrName>ppt_y</p:attrName>
                                        </p:attrNameLst>
                                      </p:cBhvr>
                                      <p:tavLst>
                                        <p:tav tm="0">
                                          <p:val>
                                            <p:strVal val="#ppt_y"/>
                                          </p:val>
                                        </p:tav>
                                        <p:tav tm="100000">
                                          <p:val>
                                            <p:strVal val="#ppt_y"/>
                                          </p:val>
                                        </p:tav>
                                      </p:tavLst>
                                    </p:anim>
                                    <p:anim calcmode="lin" valueType="num">
                                      <p:cBhvr>
                                        <p:cTn id="19" dur="500" fill="hold"/>
                                        <p:tgtEl>
                                          <p:spTgt spid="12337"/>
                                        </p:tgtEl>
                                        <p:attrNameLst>
                                          <p:attrName>ppt_w</p:attrName>
                                        </p:attrNameLst>
                                      </p:cBhvr>
                                      <p:tavLst>
                                        <p:tav tm="0">
                                          <p:val>
                                            <p:fltVal val="0"/>
                                          </p:val>
                                        </p:tav>
                                        <p:tav tm="100000">
                                          <p:val>
                                            <p:strVal val="#ppt_w"/>
                                          </p:val>
                                        </p:tav>
                                      </p:tavLst>
                                    </p:anim>
                                    <p:anim calcmode="lin" valueType="num">
                                      <p:cBhvr>
                                        <p:cTn id="20" dur="500" fill="hold"/>
                                        <p:tgtEl>
                                          <p:spTgt spid="12337"/>
                                        </p:tgtEl>
                                        <p:attrNameLst>
                                          <p:attrName>ppt_h</p:attrName>
                                        </p:attrNameLst>
                                      </p:cBhvr>
                                      <p:tavLst>
                                        <p:tav tm="0">
                                          <p:val>
                                            <p:strVal val="#ppt_h"/>
                                          </p:val>
                                        </p:tav>
                                        <p:tav tm="100000">
                                          <p:val>
                                            <p:strVal val="#ppt_h"/>
                                          </p:val>
                                        </p:tav>
                                      </p:tavLst>
                                    </p:anim>
                                  </p:childTnLst>
                                </p:cTn>
                              </p:par>
                            </p:childTnLst>
                          </p:cTn>
                        </p:par>
                        <p:par>
                          <p:cTn id="21" fill="hold">
                            <p:stCondLst>
                              <p:cond delay="3500"/>
                            </p:stCondLst>
                            <p:childTnLst>
                              <p:par>
                                <p:cTn id="22" presetID="17" presetClass="entr" presetSubtype="2" fill="hold" grpId="0" nodeType="afterEffect">
                                  <p:stCondLst>
                                    <p:cond delay="0"/>
                                  </p:stCondLst>
                                  <p:childTnLst>
                                    <p:set>
                                      <p:cBhvr>
                                        <p:cTn id="23" dur="1" fill="hold">
                                          <p:stCondLst>
                                            <p:cond delay="0"/>
                                          </p:stCondLst>
                                        </p:cTn>
                                        <p:tgtEl>
                                          <p:spTgt spid="12336"/>
                                        </p:tgtEl>
                                        <p:attrNameLst>
                                          <p:attrName>style.visibility</p:attrName>
                                        </p:attrNameLst>
                                      </p:cBhvr>
                                      <p:to>
                                        <p:strVal val="visible"/>
                                      </p:to>
                                    </p:set>
                                    <p:anim calcmode="lin" valueType="num">
                                      <p:cBhvr>
                                        <p:cTn id="24" dur="500" fill="hold"/>
                                        <p:tgtEl>
                                          <p:spTgt spid="12336"/>
                                        </p:tgtEl>
                                        <p:attrNameLst>
                                          <p:attrName>ppt_x</p:attrName>
                                        </p:attrNameLst>
                                      </p:cBhvr>
                                      <p:tavLst>
                                        <p:tav tm="0">
                                          <p:val>
                                            <p:strVal val="#ppt_x+#ppt_w/2"/>
                                          </p:val>
                                        </p:tav>
                                        <p:tav tm="100000">
                                          <p:val>
                                            <p:strVal val="#ppt_x"/>
                                          </p:val>
                                        </p:tav>
                                      </p:tavLst>
                                    </p:anim>
                                    <p:anim calcmode="lin" valueType="num">
                                      <p:cBhvr>
                                        <p:cTn id="25" dur="500" fill="hold"/>
                                        <p:tgtEl>
                                          <p:spTgt spid="12336"/>
                                        </p:tgtEl>
                                        <p:attrNameLst>
                                          <p:attrName>ppt_y</p:attrName>
                                        </p:attrNameLst>
                                      </p:cBhvr>
                                      <p:tavLst>
                                        <p:tav tm="0">
                                          <p:val>
                                            <p:strVal val="#ppt_y"/>
                                          </p:val>
                                        </p:tav>
                                        <p:tav tm="100000">
                                          <p:val>
                                            <p:strVal val="#ppt_y"/>
                                          </p:val>
                                        </p:tav>
                                      </p:tavLst>
                                    </p:anim>
                                    <p:anim calcmode="lin" valueType="num">
                                      <p:cBhvr>
                                        <p:cTn id="26" dur="500" fill="hold"/>
                                        <p:tgtEl>
                                          <p:spTgt spid="12336"/>
                                        </p:tgtEl>
                                        <p:attrNameLst>
                                          <p:attrName>ppt_w</p:attrName>
                                        </p:attrNameLst>
                                      </p:cBhvr>
                                      <p:tavLst>
                                        <p:tav tm="0">
                                          <p:val>
                                            <p:fltVal val="0"/>
                                          </p:val>
                                        </p:tav>
                                        <p:tav tm="100000">
                                          <p:val>
                                            <p:strVal val="#ppt_w"/>
                                          </p:val>
                                        </p:tav>
                                      </p:tavLst>
                                    </p:anim>
                                    <p:anim calcmode="lin" valueType="num">
                                      <p:cBhvr>
                                        <p:cTn id="27" dur="500" fill="hold"/>
                                        <p:tgtEl>
                                          <p:spTgt spid="12336"/>
                                        </p:tgtEl>
                                        <p:attrNameLst>
                                          <p:attrName>ppt_h</p:attrName>
                                        </p:attrNameLst>
                                      </p:cBhvr>
                                      <p:tavLst>
                                        <p:tav tm="0">
                                          <p:val>
                                            <p:strVal val="#ppt_h"/>
                                          </p:val>
                                        </p:tav>
                                        <p:tav tm="100000">
                                          <p:val>
                                            <p:strVal val="#ppt_h"/>
                                          </p:val>
                                        </p:tav>
                                      </p:tavLst>
                                    </p:anim>
                                  </p:childTnLst>
                                </p:cTn>
                              </p:par>
                            </p:childTnLst>
                          </p:cTn>
                        </p:par>
                        <p:par>
                          <p:cTn id="28" fill="hold">
                            <p:stCondLst>
                              <p:cond delay="4000"/>
                            </p:stCondLst>
                            <p:childTnLst>
                              <p:par>
                                <p:cTn id="29" presetID="17" presetClass="entr" presetSubtype="8" fill="hold" grpId="0" nodeType="afterEffect">
                                  <p:stCondLst>
                                    <p:cond delay="0"/>
                                  </p:stCondLst>
                                  <p:childTnLst>
                                    <p:set>
                                      <p:cBhvr>
                                        <p:cTn id="30" dur="1" fill="hold">
                                          <p:stCondLst>
                                            <p:cond delay="0"/>
                                          </p:stCondLst>
                                        </p:cTn>
                                        <p:tgtEl>
                                          <p:spTgt spid="12338"/>
                                        </p:tgtEl>
                                        <p:attrNameLst>
                                          <p:attrName>style.visibility</p:attrName>
                                        </p:attrNameLst>
                                      </p:cBhvr>
                                      <p:to>
                                        <p:strVal val="visible"/>
                                      </p:to>
                                    </p:set>
                                    <p:anim calcmode="lin" valueType="num">
                                      <p:cBhvr>
                                        <p:cTn id="31" dur="500" fill="hold"/>
                                        <p:tgtEl>
                                          <p:spTgt spid="12338"/>
                                        </p:tgtEl>
                                        <p:attrNameLst>
                                          <p:attrName>ppt_x</p:attrName>
                                        </p:attrNameLst>
                                      </p:cBhvr>
                                      <p:tavLst>
                                        <p:tav tm="0">
                                          <p:val>
                                            <p:strVal val="#ppt_x-#ppt_w/2"/>
                                          </p:val>
                                        </p:tav>
                                        <p:tav tm="100000">
                                          <p:val>
                                            <p:strVal val="#ppt_x"/>
                                          </p:val>
                                        </p:tav>
                                      </p:tavLst>
                                    </p:anim>
                                    <p:anim calcmode="lin" valueType="num">
                                      <p:cBhvr>
                                        <p:cTn id="32" dur="500" fill="hold"/>
                                        <p:tgtEl>
                                          <p:spTgt spid="12338"/>
                                        </p:tgtEl>
                                        <p:attrNameLst>
                                          <p:attrName>ppt_y</p:attrName>
                                        </p:attrNameLst>
                                      </p:cBhvr>
                                      <p:tavLst>
                                        <p:tav tm="0">
                                          <p:val>
                                            <p:strVal val="#ppt_y"/>
                                          </p:val>
                                        </p:tav>
                                        <p:tav tm="100000">
                                          <p:val>
                                            <p:strVal val="#ppt_y"/>
                                          </p:val>
                                        </p:tav>
                                      </p:tavLst>
                                    </p:anim>
                                    <p:anim calcmode="lin" valueType="num">
                                      <p:cBhvr>
                                        <p:cTn id="33" dur="500" fill="hold"/>
                                        <p:tgtEl>
                                          <p:spTgt spid="12338"/>
                                        </p:tgtEl>
                                        <p:attrNameLst>
                                          <p:attrName>ppt_w</p:attrName>
                                        </p:attrNameLst>
                                      </p:cBhvr>
                                      <p:tavLst>
                                        <p:tav tm="0">
                                          <p:val>
                                            <p:fltVal val="0"/>
                                          </p:val>
                                        </p:tav>
                                        <p:tav tm="100000">
                                          <p:val>
                                            <p:strVal val="#ppt_w"/>
                                          </p:val>
                                        </p:tav>
                                      </p:tavLst>
                                    </p:anim>
                                    <p:anim calcmode="lin" valueType="num">
                                      <p:cBhvr>
                                        <p:cTn id="34" dur="500" fill="hold"/>
                                        <p:tgtEl>
                                          <p:spTgt spid="12338"/>
                                        </p:tgtEl>
                                        <p:attrNameLst>
                                          <p:attrName>ppt_h</p:attrName>
                                        </p:attrNameLst>
                                      </p:cBhvr>
                                      <p:tavLst>
                                        <p:tav tm="0">
                                          <p:val>
                                            <p:strVal val="#ppt_h"/>
                                          </p:val>
                                        </p:tav>
                                        <p:tav tm="100000">
                                          <p:val>
                                            <p:strVal val="#ppt_h"/>
                                          </p:val>
                                        </p:tav>
                                      </p:tavLst>
                                    </p:anim>
                                  </p:childTnLst>
                                </p:cTn>
                              </p:par>
                            </p:childTnLst>
                          </p:cTn>
                        </p:par>
                        <p:par>
                          <p:cTn id="35" fill="hold">
                            <p:stCondLst>
                              <p:cond delay="4500"/>
                            </p:stCondLst>
                            <p:childTnLst>
                              <p:par>
                                <p:cTn id="36" presetID="17" presetClass="entr" presetSubtype="4" fill="hold" grpId="0" nodeType="afterEffect">
                                  <p:stCondLst>
                                    <p:cond delay="0"/>
                                  </p:stCondLst>
                                  <p:childTnLst>
                                    <p:set>
                                      <p:cBhvr>
                                        <p:cTn id="37" dur="1" fill="hold">
                                          <p:stCondLst>
                                            <p:cond delay="0"/>
                                          </p:stCondLst>
                                        </p:cTn>
                                        <p:tgtEl>
                                          <p:spTgt spid="12342"/>
                                        </p:tgtEl>
                                        <p:attrNameLst>
                                          <p:attrName>style.visibility</p:attrName>
                                        </p:attrNameLst>
                                      </p:cBhvr>
                                      <p:to>
                                        <p:strVal val="visible"/>
                                      </p:to>
                                    </p:set>
                                    <p:anim calcmode="lin" valueType="num">
                                      <p:cBhvr>
                                        <p:cTn id="38" dur="500" fill="hold"/>
                                        <p:tgtEl>
                                          <p:spTgt spid="12342"/>
                                        </p:tgtEl>
                                        <p:attrNameLst>
                                          <p:attrName>ppt_x</p:attrName>
                                        </p:attrNameLst>
                                      </p:cBhvr>
                                      <p:tavLst>
                                        <p:tav tm="0">
                                          <p:val>
                                            <p:strVal val="#ppt_x"/>
                                          </p:val>
                                        </p:tav>
                                        <p:tav tm="100000">
                                          <p:val>
                                            <p:strVal val="#ppt_x"/>
                                          </p:val>
                                        </p:tav>
                                      </p:tavLst>
                                    </p:anim>
                                    <p:anim calcmode="lin" valueType="num">
                                      <p:cBhvr>
                                        <p:cTn id="39" dur="500" fill="hold"/>
                                        <p:tgtEl>
                                          <p:spTgt spid="12342"/>
                                        </p:tgtEl>
                                        <p:attrNameLst>
                                          <p:attrName>ppt_y</p:attrName>
                                        </p:attrNameLst>
                                      </p:cBhvr>
                                      <p:tavLst>
                                        <p:tav tm="0">
                                          <p:val>
                                            <p:strVal val="#ppt_y+#ppt_h/2"/>
                                          </p:val>
                                        </p:tav>
                                        <p:tav tm="100000">
                                          <p:val>
                                            <p:strVal val="#ppt_y"/>
                                          </p:val>
                                        </p:tav>
                                      </p:tavLst>
                                    </p:anim>
                                    <p:anim calcmode="lin" valueType="num">
                                      <p:cBhvr>
                                        <p:cTn id="40" dur="500" fill="hold"/>
                                        <p:tgtEl>
                                          <p:spTgt spid="12342"/>
                                        </p:tgtEl>
                                        <p:attrNameLst>
                                          <p:attrName>ppt_w</p:attrName>
                                        </p:attrNameLst>
                                      </p:cBhvr>
                                      <p:tavLst>
                                        <p:tav tm="0">
                                          <p:val>
                                            <p:strVal val="#ppt_w"/>
                                          </p:val>
                                        </p:tav>
                                        <p:tav tm="100000">
                                          <p:val>
                                            <p:strVal val="#ppt_w"/>
                                          </p:val>
                                        </p:tav>
                                      </p:tavLst>
                                    </p:anim>
                                    <p:anim calcmode="lin" valueType="num">
                                      <p:cBhvr>
                                        <p:cTn id="41" dur="500" fill="hold"/>
                                        <p:tgtEl>
                                          <p:spTgt spid="12342"/>
                                        </p:tgtEl>
                                        <p:attrNameLst>
                                          <p:attrName>ppt_h</p:attrName>
                                        </p:attrNameLst>
                                      </p:cBhvr>
                                      <p:tavLst>
                                        <p:tav tm="0">
                                          <p:val>
                                            <p:fltVal val="0"/>
                                          </p:val>
                                        </p:tav>
                                        <p:tav tm="100000">
                                          <p:val>
                                            <p:strVal val="#ppt_h"/>
                                          </p:val>
                                        </p:tav>
                                      </p:tavLst>
                                    </p:anim>
                                  </p:childTnLst>
                                </p:cTn>
                              </p:par>
                            </p:childTnLst>
                          </p:cTn>
                        </p:par>
                        <p:par>
                          <p:cTn id="42" fill="hold">
                            <p:stCondLst>
                              <p:cond delay="5000"/>
                            </p:stCondLst>
                            <p:childTnLst>
                              <p:par>
                                <p:cTn id="43" presetID="17" presetClass="entr" presetSubtype="4" fill="hold" grpId="0" nodeType="afterEffect">
                                  <p:stCondLst>
                                    <p:cond delay="0"/>
                                  </p:stCondLst>
                                  <p:childTnLst>
                                    <p:set>
                                      <p:cBhvr>
                                        <p:cTn id="44" dur="1" fill="hold">
                                          <p:stCondLst>
                                            <p:cond delay="0"/>
                                          </p:stCondLst>
                                        </p:cTn>
                                        <p:tgtEl>
                                          <p:spTgt spid="12343"/>
                                        </p:tgtEl>
                                        <p:attrNameLst>
                                          <p:attrName>style.visibility</p:attrName>
                                        </p:attrNameLst>
                                      </p:cBhvr>
                                      <p:to>
                                        <p:strVal val="visible"/>
                                      </p:to>
                                    </p:set>
                                    <p:anim calcmode="lin" valueType="num">
                                      <p:cBhvr>
                                        <p:cTn id="45" dur="500" fill="hold"/>
                                        <p:tgtEl>
                                          <p:spTgt spid="12343"/>
                                        </p:tgtEl>
                                        <p:attrNameLst>
                                          <p:attrName>ppt_x</p:attrName>
                                        </p:attrNameLst>
                                      </p:cBhvr>
                                      <p:tavLst>
                                        <p:tav tm="0">
                                          <p:val>
                                            <p:strVal val="#ppt_x"/>
                                          </p:val>
                                        </p:tav>
                                        <p:tav tm="100000">
                                          <p:val>
                                            <p:strVal val="#ppt_x"/>
                                          </p:val>
                                        </p:tav>
                                      </p:tavLst>
                                    </p:anim>
                                    <p:anim calcmode="lin" valueType="num">
                                      <p:cBhvr>
                                        <p:cTn id="46" dur="500" fill="hold"/>
                                        <p:tgtEl>
                                          <p:spTgt spid="12343"/>
                                        </p:tgtEl>
                                        <p:attrNameLst>
                                          <p:attrName>ppt_y</p:attrName>
                                        </p:attrNameLst>
                                      </p:cBhvr>
                                      <p:tavLst>
                                        <p:tav tm="0">
                                          <p:val>
                                            <p:strVal val="#ppt_y+#ppt_h/2"/>
                                          </p:val>
                                        </p:tav>
                                        <p:tav tm="100000">
                                          <p:val>
                                            <p:strVal val="#ppt_y"/>
                                          </p:val>
                                        </p:tav>
                                      </p:tavLst>
                                    </p:anim>
                                    <p:anim calcmode="lin" valueType="num">
                                      <p:cBhvr>
                                        <p:cTn id="47" dur="500" fill="hold"/>
                                        <p:tgtEl>
                                          <p:spTgt spid="12343"/>
                                        </p:tgtEl>
                                        <p:attrNameLst>
                                          <p:attrName>ppt_w</p:attrName>
                                        </p:attrNameLst>
                                      </p:cBhvr>
                                      <p:tavLst>
                                        <p:tav tm="0">
                                          <p:val>
                                            <p:strVal val="#ppt_w"/>
                                          </p:val>
                                        </p:tav>
                                        <p:tav tm="100000">
                                          <p:val>
                                            <p:strVal val="#ppt_w"/>
                                          </p:val>
                                        </p:tav>
                                      </p:tavLst>
                                    </p:anim>
                                    <p:anim calcmode="lin" valueType="num">
                                      <p:cBhvr>
                                        <p:cTn id="48" dur="500" fill="hold"/>
                                        <p:tgtEl>
                                          <p:spTgt spid="12343"/>
                                        </p:tgtEl>
                                        <p:attrNameLst>
                                          <p:attrName>ppt_h</p:attrName>
                                        </p:attrNameLst>
                                      </p:cBhvr>
                                      <p:tavLst>
                                        <p:tav tm="0">
                                          <p:val>
                                            <p:fltVal val="0"/>
                                          </p:val>
                                        </p:tav>
                                        <p:tav tm="100000">
                                          <p:val>
                                            <p:strVal val="#ppt_h"/>
                                          </p:val>
                                        </p:tav>
                                      </p:tavLst>
                                    </p:anim>
                                  </p:childTnLst>
                                </p:cTn>
                              </p:par>
                            </p:childTnLst>
                          </p:cTn>
                        </p:par>
                        <p:par>
                          <p:cTn id="49" fill="hold">
                            <p:stCondLst>
                              <p:cond delay="5500"/>
                            </p:stCondLst>
                            <p:childTnLst>
                              <p:par>
                                <p:cTn id="50" presetID="17" presetClass="entr" presetSubtype="4" fill="hold" grpId="0" nodeType="afterEffect">
                                  <p:stCondLst>
                                    <p:cond delay="0"/>
                                  </p:stCondLst>
                                  <p:childTnLst>
                                    <p:set>
                                      <p:cBhvr>
                                        <p:cTn id="51" dur="1" fill="hold">
                                          <p:stCondLst>
                                            <p:cond delay="0"/>
                                          </p:stCondLst>
                                        </p:cTn>
                                        <p:tgtEl>
                                          <p:spTgt spid="12340"/>
                                        </p:tgtEl>
                                        <p:attrNameLst>
                                          <p:attrName>style.visibility</p:attrName>
                                        </p:attrNameLst>
                                      </p:cBhvr>
                                      <p:to>
                                        <p:strVal val="visible"/>
                                      </p:to>
                                    </p:set>
                                    <p:anim calcmode="lin" valueType="num">
                                      <p:cBhvr>
                                        <p:cTn id="52" dur="500" fill="hold"/>
                                        <p:tgtEl>
                                          <p:spTgt spid="12340"/>
                                        </p:tgtEl>
                                        <p:attrNameLst>
                                          <p:attrName>ppt_x</p:attrName>
                                        </p:attrNameLst>
                                      </p:cBhvr>
                                      <p:tavLst>
                                        <p:tav tm="0">
                                          <p:val>
                                            <p:strVal val="#ppt_x"/>
                                          </p:val>
                                        </p:tav>
                                        <p:tav tm="100000">
                                          <p:val>
                                            <p:strVal val="#ppt_x"/>
                                          </p:val>
                                        </p:tav>
                                      </p:tavLst>
                                    </p:anim>
                                    <p:anim calcmode="lin" valueType="num">
                                      <p:cBhvr>
                                        <p:cTn id="53" dur="500" fill="hold"/>
                                        <p:tgtEl>
                                          <p:spTgt spid="12340"/>
                                        </p:tgtEl>
                                        <p:attrNameLst>
                                          <p:attrName>ppt_y</p:attrName>
                                        </p:attrNameLst>
                                      </p:cBhvr>
                                      <p:tavLst>
                                        <p:tav tm="0">
                                          <p:val>
                                            <p:strVal val="#ppt_y+#ppt_h/2"/>
                                          </p:val>
                                        </p:tav>
                                        <p:tav tm="100000">
                                          <p:val>
                                            <p:strVal val="#ppt_y"/>
                                          </p:val>
                                        </p:tav>
                                      </p:tavLst>
                                    </p:anim>
                                    <p:anim calcmode="lin" valueType="num">
                                      <p:cBhvr>
                                        <p:cTn id="54" dur="500" fill="hold"/>
                                        <p:tgtEl>
                                          <p:spTgt spid="12340"/>
                                        </p:tgtEl>
                                        <p:attrNameLst>
                                          <p:attrName>ppt_w</p:attrName>
                                        </p:attrNameLst>
                                      </p:cBhvr>
                                      <p:tavLst>
                                        <p:tav tm="0">
                                          <p:val>
                                            <p:strVal val="#ppt_w"/>
                                          </p:val>
                                        </p:tav>
                                        <p:tav tm="100000">
                                          <p:val>
                                            <p:strVal val="#ppt_w"/>
                                          </p:val>
                                        </p:tav>
                                      </p:tavLst>
                                    </p:anim>
                                    <p:anim calcmode="lin" valueType="num">
                                      <p:cBhvr>
                                        <p:cTn id="55" dur="500" fill="hold"/>
                                        <p:tgtEl>
                                          <p:spTgt spid="12340"/>
                                        </p:tgtEl>
                                        <p:attrNameLst>
                                          <p:attrName>ppt_h</p:attrName>
                                        </p:attrNameLst>
                                      </p:cBhvr>
                                      <p:tavLst>
                                        <p:tav tm="0">
                                          <p:val>
                                            <p:fltVal val="0"/>
                                          </p:val>
                                        </p:tav>
                                        <p:tav tm="100000">
                                          <p:val>
                                            <p:strVal val="#ppt_h"/>
                                          </p:val>
                                        </p:tav>
                                      </p:tavLst>
                                    </p:anim>
                                  </p:childTnLst>
                                </p:cTn>
                              </p:par>
                            </p:childTnLst>
                          </p:cTn>
                        </p:par>
                        <p:par>
                          <p:cTn id="56" fill="hold">
                            <p:stCondLst>
                              <p:cond delay="6000"/>
                            </p:stCondLst>
                            <p:childTnLst>
                              <p:par>
                                <p:cTn id="57" presetID="17" presetClass="entr" presetSubtype="4" fill="hold" grpId="0" nodeType="afterEffect">
                                  <p:stCondLst>
                                    <p:cond delay="0"/>
                                  </p:stCondLst>
                                  <p:childTnLst>
                                    <p:set>
                                      <p:cBhvr>
                                        <p:cTn id="58" dur="1" fill="hold">
                                          <p:stCondLst>
                                            <p:cond delay="0"/>
                                          </p:stCondLst>
                                        </p:cTn>
                                        <p:tgtEl>
                                          <p:spTgt spid="12339"/>
                                        </p:tgtEl>
                                        <p:attrNameLst>
                                          <p:attrName>style.visibility</p:attrName>
                                        </p:attrNameLst>
                                      </p:cBhvr>
                                      <p:to>
                                        <p:strVal val="visible"/>
                                      </p:to>
                                    </p:set>
                                    <p:anim calcmode="lin" valueType="num">
                                      <p:cBhvr>
                                        <p:cTn id="59" dur="500" fill="hold"/>
                                        <p:tgtEl>
                                          <p:spTgt spid="12339"/>
                                        </p:tgtEl>
                                        <p:attrNameLst>
                                          <p:attrName>ppt_x</p:attrName>
                                        </p:attrNameLst>
                                      </p:cBhvr>
                                      <p:tavLst>
                                        <p:tav tm="0">
                                          <p:val>
                                            <p:strVal val="#ppt_x"/>
                                          </p:val>
                                        </p:tav>
                                        <p:tav tm="100000">
                                          <p:val>
                                            <p:strVal val="#ppt_x"/>
                                          </p:val>
                                        </p:tav>
                                      </p:tavLst>
                                    </p:anim>
                                    <p:anim calcmode="lin" valueType="num">
                                      <p:cBhvr>
                                        <p:cTn id="60" dur="500" fill="hold"/>
                                        <p:tgtEl>
                                          <p:spTgt spid="12339"/>
                                        </p:tgtEl>
                                        <p:attrNameLst>
                                          <p:attrName>ppt_y</p:attrName>
                                        </p:attrNameLst>
                                      </p:cBhvr>
                                      <p:tavLst>
                                        <p:tav tm="0">
                                          <p:val>
                                            <p:strVal val="#ppt_y+#ppt_h/2"/>
                                          </p:val>
                                        </p:tav>
                                        <p:tav tm="100000">
                                          <p:val>
                                            <p:strVal val="#ppt_y"/>
                                          </p:val>
                                        </p:tav>
                                      </p:tavLst>
                                    </p:anim>
                                    <p:anim calcmode="lin" valueType="num">
                                      <p:cBhvr>
                                        <p:cTn id="61" dur="500" fill="hold"/>
                                        <p:tgtEl>
                                          <p:spTgt spid="12339"/>
                                        </p:tgtEl>
                                        <p:attrNameLst>
                                          <p:attrName>ppt_w</p:attrName>
                                        </p:attrNameLst>
                                      </p:cBhvr>
                                      <p:tavLst>
                                        <p:tav tm="0">
                                          <p:val>
                                            <p:strVal val="#ppt_w"/>
                                          </p:val>
                                        </p:tav>
                                        <p:tav tm="100000">
                                          <p:val>
                                            <p:strVal val="#ppt_w"/>
                                          </p:val>
                                        </p:tav>
                                      </p:tavLst>
                                    </p:anim>
                                    <p:anim calcmode="lin" valueType="num">
                                      <p:cBhvr>
                                        <p:cTn id="62" dur="500" fill="hold"/>
                                        <p:tgtEl>
                                          <p:spTgt spid="12339"/>
                                        </p:tgtEl>
                                        <p:attrNameLst>
                                          <p:attrName>ppt_h</p:attrName>
                                        </p:attrNameLst>
                                      </p:cBhvr>
                                      <p:tavLst>
                                        <p:tav tm="0">
                                          <p:val>
                                            <p:fltVal val="0"/>
                                          </p:val>
                                        </p:tav>
                                        <p:tav tm="100000">
                                          <p:val>
                                            <p:strVal val="#ppt_h"/>
                                          </p:val>
                                        </p:tav>
                                      </p:tavLst>
                                    </p:anim>
                                  </p:childTnLst>
                                </p:cTn>
                              </p:par>
                            </p:childTnLst>
                          </p:cTn>
                        </p:par>
                        <p:par>
                          <p:cTn id="63" fill="hold">
                            <p:stCondLst>
                              <p:cond delay="6500"/>
                            </p:stCondLst>
                            <p:childTnLst>
                              <p:par>
                                <p:cTn id="64" presetID="17" presetClass="entr" presetSubtype="4" fill="hold" grpId="0" nodeType="afterEffect">
                                  <p:stCondLst>
                                    <p:cond delay="0"/>
                                  </p:stCondLst>
                                  <p:childTnLst>
                                    <p:set>
                                      <p:cBhvr>
                                        <p:cTn id="65" dur="1" fill="hold">
                                          <p:stCondLst>
                                            <p:cond delay="0"/>
                                          </p:stCondLst>
                                        </p:cTn>
                                        <p:tgtEl>
                                          <p:spTgt spid="12341"/>
                                        </p:tgtEl>
                                        <p:attrNameLst>
                                          <p:attrName>style.visibility</p:attrName>
                                        </p:attrNameLst>
                                      </p:cBhvr>
                                      <p:to>
                                        <p:strVal val="visible"/>
                                      </p:to>
                                    </p:set>
                                    <p:anim calcmode="lin" valueType="num">
                                      <p:cBhvr>
                                        <p:cTn id="66" dur="500" fill="hold"/>
                                        <p:tgtEl>
                                          <p:spTgt spid="12341"/>
                                        </p:tgtEl>
                                        <p:attrNameLst>
                                          <p:attrName>ppt_x</p:attrName>
                                        </p:attrNameLst>
                                      </p:cBhvr>
                                      <p:tavLst>
                                        <p:tav tm="0">
                                          <p:val>
                                            <p:strVal val="#ppt_x"/>
                                          </p:val>
                                        </p:tav>
                                        <p:tav tm="100000">
                                          <p:val>
                                            <p:strVal val="#ppt_x"/>
                                          </p:val>
                                        </p:tav>
                                      </p:tavLst>
                                    </p:anim>
                                    <p:anim calcmode="lin" valueType="num">
                                      <p:cBhvr>
                                        <p:cTn id="67" dur="500" fill="hold"/>
                                        <p:tgtEl>
                                          <p:spTgt spid="12341"/>
                                        </p:tgtEl>
                                        <p:attrNameLst>
                                          <p:attrName>ppt_y</p:attrName>
                                        </p:attrNameLst>
                                      </p:cBhvr>
                                      <p:tavLst>
                                        <p:tav tm="0">
                                          <p:val>
                                            <p:strVal val="#ppt_y+#ppt_h/2"/>
                                          </p:val>
                                        </p:tav>
                                        <p:tav tm="100000">
                                          <p:val>
                                            <p:strVal val="#ppt_y"/>
                                          </p:val>
                                        </p:tav>
                                      </p:tavLst>
                                    </p:anim>
                                    <p:anim calcmode="lin" valueType="num">
                                      <p:cBhvr>
                                        <p:cTn id="68" dur="500" fill="hold"/>
                                        <p:tgtEl>
                                          <p:spTgt spid="12341"/>
                                        </p:tgtEl>
                                        <p:attrNameLst>
                                          <p:attrName>ppt_w</p:attrName>
                                        </p:attrNameLst>
                                      </p:cBhvr>
                                      <p:tavLst>
                                        <p:tav tm="0">
                                          <p:val>
                                            <p:strVal val="#ppt_w"/>
                                          </p:val>
                                        </p:tav>
                                        <p:tav tm="100000">
                                          <p:val>
                                            <p:strVal val="#ppt_w"/>
                                          </p:val>
                                        </p:tav>
                                      </p:tavLst>
                                    </p:anim>
                                    <p:anim calcmode="lin" valueType="num">
                                      <p:cBhvr>
                                        <p:cTn id="69" dur="500" fill="hold"/>
                                        <p:tgtEl>
                                          <p:spTgt spid="12341"/>
                                        </p:tgtEl>
                                        <p:attrNameLst>
                                          <p:attrName>ppt_h</p:attrName>
                                        </p:attrNameLst>
                                      </p:cBhvr>
                                      <p:tavLst>
                                        <p:tav tm="0">
                                          <p:val>
                                            <p:fltVal val="0"/>
                                          </p:val>
                                        </p:tav>
                                        <p:tav tm="100000">
                                          <p:val>
                                            <p:strVal val="#ppt_h"/>
                                          </p:val>
                                        </p:tav>
                                      </p:tavLst>
                                    </p:anim>
                                  </p:childTnLst>
                                </p:cTn>
                              </p:par>
                            </p:childTnLst>
                          </p:cTn>
                        </p:par>
                        <p:par>
                          <p:cTn id="70" fill="hold">
                            <p:stCondLst>
                              <p:cond delay="7000"/>
                            </p:stCondLst>
                            <p:childTnLst>
                              <p:par>
                                <p:cTn id="71" presetID="17" presetClass="entr" presetSubtype="2" fill="hold" grpId="0" nodeType="afterEffect">
                                  <p:stCondLst>
                                    <p:cond delay="0"/>
                                  </p:stCondLst>
                                  <p:childTnLst>
                                    <p:set>
                                      <p:cBhvr>
                                        <p:cTn id="72" dur="1" fill="hold">
                                          <p:stCondLst>
                                            <p:cond delay="0"/>
                                          </p:stCondLst>
                                        </p:cTn>
                                        <p:tgtEl>
                                          <p:spTgt spid="12351"/>
                                        </p:tgtEl>
                                        <p:attrNameLst>
                                          <p:attrName>style.visibility</p:attrName>
                                        </p:attrNameLst>
                                      </p:cBhvr>
                                      <p:to>
                                        <p:strVal val="visible"/>
                                      </p:to>
                                    </p:set>
                                    <p:anim calcmode="lin" valueType="num">
                                      <p:cBhvr>
                                        <p:cTn id="73" dur="500" fill="hold"/>
                                        <p:tgtEl>
                                          <p:spTgt spid="12351"/>
                                        </p:tgtEl>
                                        <p:attrNameLst>
                                          <p:attrName>ppt_x</p:attrName>
                                        </p:attrNameLst>
                                      </p:cBhvr>
                                      <p:tavLst>
                                        <p:tav tm="0">
                                          <p:val>
                                            <p:strVal val="#ppt_x+#ppt_w/2"/>
                                          </p:val>
                                        </p:tav>
                                        <p:tav tm="100000">
                                          <p:val>
                                            <p:strVal val="#ppt_x"/>
                                          </p:val>
                                        </p:tav>
                                      </p:tavLst>
                                    </p:anim>
                                    <p:anim calcmode="lin" valueType="num">
                                      <p:cBhvr>
                                        <p:cTn id="74" dur="500" fill="hold"/>
                                        <p:tgtEl>
                                          <p:spTgt spid="12351"/>
                                        </p:tgtEl>
                                        <p:attrNameLst>
                                          <p:attrName>ppt_y</p:attrName>
                                        </p:attrNameLst>
                                      </p:cBhvr>
                                      <p:tavLst>
                                        <p:tav tm="0">
                                          <p:val>
                                            <p:strVal val="#ppt_y"/>
                                          </p:val>
                                        </p:tav>
                                        <p:tav tm="100000">
                                          <p:val>
                                            <p:strVal val="#ppt_y"/>
                                          </p:val>
                                        </p:tav>
                                      </p:tavLst>
                                    </p:anim>
                                    <p:anim calcmode="lin" valueType="num">
                                      <p:cBhvr>
                                        <p:cTn id="75" dur="500" fill="hold"/>
                                        <p:tgtEl>
                                          <p:spTgt spid="12351"/>
                                        </p:tgtEl>
                                        <p:attrNameLst>
                                          <p:attrName>ppt_w</p:attrName>
                                        </p:attrNameLst>
                                      </p:cBhvr>
                                      <p:tavLst>
                                        <p:tav tm="0">
                                          <p:val>
                                            <p:fltVal val="0"/>
                                          </p:val>
                                        </p:tav>
                                        <p:tav tm="100000">
                                          <p:val>
                                            <p:strVal val="#ppt_w"/>
                                          </p:val>
                                        </p:tav>
                                      </p:tavLst>
                                    </p:anim>
                                    <p:anim calcmode="lin" valueType="num">
                                      <p:cBhvr>
                                        <p:cTn id="76" dur="500" fill="hold"/>
                                        <p:tgtEl>
                                          <p:spTgt spid="12351"/>
                                        </p:tgtEl>
                                        <p:attrNameLst>
                                          <p:attrName>ppt_h</p:attrName>
                                        </p:attrNameLst>
                                      </p:cBhvr>
                                      <p:tavLst>
                                        <p:tav tm="0">
                                          <p:val>
                                            <p:strVal val="#ppt_h"/>
                                          </p:val>
                                        </p:tav>
                                        <p:tav tm="100000">
                                          <p:val>
                                            <p:strVal val="#ppt_h"/>
                                          </p:val>
                                        </p:tav>
                                      </p:tavLst>
                                    </p:anim>
                                  </p:childTnLst>
                                </p:cTn>
                              </p:par>
                            </p:childTnLst>
                          </p:cTn>
                        </p:par>
                        <p:par>
                          <p:cTn id="77" fill="hold">
                            <p:stCondLst>
                              <p:cond delay="7500"/>
                            </p:stCondLst>
                            <p:childTnLst>
                              <p:par>
                                <p:cTn id="78" presetID="1" presetClass="entr" presetSubtype="0" fill="hold" grpId="0" nodeType="afterEffect">
                                  <p:stCondLst>
                                    <p:cond delay="0"/>
                                  </p:stCondLst>
                                  <p:childTnLst>
                                    <p:set>
                                      <p:cBhvr>
                                        <p:cTn id="79" dur="1" fill="hold">
                                          <p:stCondLst>
                                            <p:cond delay="499"/>
                                          </p:stCondLst>
                                        </p:cTn>
                                        <p:tgtEl>
                                          <p:spTgt spid="12325"/>
                                        </p:tgtEl>
                                        <p:attrNameLst>
                                          <p:attrName>style.visibility</p:attrName>
                                        </p:attrNameLst>
                                      </p:cBhvr>
                                      <p:to>
                                        <p:strVal val="visible"/>
                                      </p:to>
                                    </p:set>
                                  </p:childTnLst>
                                </p:cTn>
                              </p:par>
                            </p:childTnLst>
                          </p:cTn>
                        </p:par>
                        <p:par>
                          <p:cTn id="80" fill="hold">
                            <p:stCondLst>
                              <p:cond delay="8000"/>
                            </p:stCondLst>
                            <p:childTnLst>
                              <p:par>
                                <p:cTn id="81" presetID="17" presetClass="entr" presetSubtype="2" fill="hold" grpId="0" nodeType="afterEffect">
                                  <p:stCondLst>
                                    <p:cond delay="0"/>
                                  </p:stCondLst>
                                  <p:childTnLst>
                                    <p:set>
                                      <p:cBhvr>
                                        <p:cTn id="82" dur="1" fill="hold">
                                          <p:stCondLst>
                                            <p:cond delay="0"/>
                                          </p:stCondLst>
                                        </p:cTn>
                                        <p:tgtEl>
                                          <p:spTgt spid="12318"/>
                                        </p:tgtEl>
                                        <p:attrNameLst>
                                          <p:attrName>style.visibility</p:attrName>
                                        </p:attrNameLst>
                                      </p:cBhvr>
                                      <p:to>
                                        <p:strVal val="visible"/>
                                      </p:to>
                                    </p:set>
                                    <p:anim calcmode="lin" valueType="num">
                                      <p:cBhvr>
                                        <p:cTn id="83" dur="500" fill="hold"/>
                                        <p:tgtEl>
                                          <p:spTgt spid="12318"/>
                                        </p:tgtEl>
                                        <p:attrNameLst>
                                          <p:attrName>ppt_x</p:attrName>
                                        </p:attrNameLst>
                                      </p:cBhvr>
                                      <p:tavLst>
                                        <p:tav tm="0">
                                          <p:val>
                                            <p:strVal val="#ppt_x+#ppt_w/2"/>
                                          </p:val>
                                        </p:tav>
                                        <p:tav tm="100000">
                                          <p:val>
                                            <p:strVal val="#ppt_x"/>
                                          </p:val>
                                        </p:tav>
                                      </p:tavLst>
                                    </p:anim>
                                    <p:anim calcmode="lin" valueType="num">
                                      <p:cBhvr>
                                        <p:cTn id="84" dur="500" fill="hold"/>
                                        <p:tgtEl>
                                          <p:spTgt spid="12318"/>
                                        </p:tgtEl>
                                        <p:attrNameLst>
                                          <p:attrName>ppt_y</p:attrName>
                                        </p:attrNameLst>
                                      </p:cBhvr>
                                      <p:tavLst>
                                        <p:tav tm="0">
                                          <p:val>
                                            <p:strVal val="#ppt_y"/>
                                          </p:val>
                                        </p:tav>
                                        <p:tav tm="100000">
                                          <p:val>
                                            <p:strVal val="#ppt_y"/>
                                          </p:val>
                                        </p:tav>
                                      </p:tavLst>
                                    </p:anim>
                                    <p:anim calcmode="lin" valueType="num">
                                      <p:cBhvr>
                                        <p:cTn id="85" dur="500" fill="hold"/>
                                        <p:tgtEl>
                                          <p:spTgt spid="12318"/>
                                        </p:tgtEl>
                                        <p:attrNameLst>
                                          <p:attrName>ppt_w</p:attrName>
                                        </p:attrNameLst>
                                      </p:cBhvr>
                                      <p:tavLst>
                                        <p:tav tm="0">
                                          <p:val>
                                            <p:fltVal val="0"/>
                                          </p:val>
                                        </p:tav>
                                        <p:tav tm="100000">
                                          <p:val>
                                            <p:strVal val="#ppt_w"/>
                                          </p:val>
                                        </p:tav>
                                      </p:tavLst>
                                    </p:anim>
                                    <p:anim calcmode="lin" valueType="num">
                                      <p:cBhvr>
                                        <p:cTn id="86" dur="500" fill="hold"/>
                                        <p:tgtEl>
                                          <p:spTgt spid="12318"/>
                                        </p:tgtEl>
                                        <p:attrNameLst>
                                          <p:attrName>ppt_h</p:attrName>
                                        </p:attrNameLst>
                                      </p:cBhvr>
                                      <p:tavLst>
                                        <p:tav tm="0">
                                          <p:val>
                                            <p:strVal val="#ppt_h"/>
                                          </p:val>
                                        </p:tav>
                                        <p:tav tm="100000">
                                          <p:val>
                                            <p:strVal val="#ppt_h"/>
                                          </p:val>
                                        </p:tav>
                                      </p:tavLst>
                                    </p:anim>
                                  </p:childTnLst>
                                </p:cTn>
                              </p:par>
                            </p:childTnLst>
                          </p:cTn>
                        </p:par>
                        <p:par>
                          <p:cTn id="87" fill="hold">
                            <p:stCondLst>
                              <p:cond delay="8500"/>
                            </p:stCondLst>
                            <p:childTnLst>
                              <p:par>
                                <p:cTn id="88" presetID="17" presetClass="entr" presetSubtype="2" fill="hold" grpId="0" nodeType="afterEffect">
                                  <p:stCondLst>
                                    <p:cond delay="0"/>
                                  </p:stCondLst>
                                  <p:childTnLst>
                                    <p:set>
                                      <p:cBhvr>
                                        <p:cTn id="89" dur="1" fill="hold">
                                          <p:stCondLst>
                                            <p:cond delay="0"/>
                                          </p:stCondLst>
                                        </p:cTn>
                                        <p:tgtEl>
                                          <p:spTgt spid="12317"/>
                                        </p:tgtEl>
                                        <p:attrNameLst>
                                          <p:attrName>style.visibility</p:attrName>
                                        </p:attrNameLst>
                                      </p:cBhvr>
                                      <p:to>
                                        <p:strVal val="visible"/>
                                      </p:to>
                                    </p:set>
                                    <p:anim calcmode="lin" valueType="num">
                                      <p:cBhvr>
                                        <p:cTn id="90" dur="500" fill="hold"/>
                                        <p:tgtEl>
                                          <p:spTgt spid="12317"/>
                                        </p:tgtEl>
                                        <p:attrNameLst>
                                          <p:attrName>ppt_x</p:attrName>
                                        </p:attrNameLst>
                                      </p:cBhvr>
                                      <p:tavLst>
                                        <p:tav tm="0">
                                          <p:val>
                                            <p:strVal val="#ppt_x+#ppt_w/2"/>
                                          </p:val>
                                        </p:tav>
                                        <p:tav tm="100000">
                                          <p:val>
                                            <p:strVal val="#ppt_x"/>
                                          </p:val>
                                        </p:tav>
                                      </p:tavLst>
                                    </p:anim>
                                    <p:anim calcmode="lin" valueType="num">
                                      <p:cBhvr>
                                        <p:cTn id="91" dur="500" fill="hold"/>
                                        <p:tgtEl>
                                          <p:spTgt spid="12317"/>
                                        </p:tgtEl>
                                        <p:attrNameLst>
                                          <p:attrName>ppt_y</p:attrName>
                                        </p:attrNameLst>
                                      </p:cBhvr>
                                      <p:tavLst>
                                        <p:tav tm="0">
                                          <p:val>
                                            <p:strVal val="#ppt_y"/>
                                          </p:val>
                                        </p:tav>
                                        <p:tav tm="100000">
                                          <p:val>
                                            <p:strVal val="#ppt_y"/>
                                          </p:val>
                                        </p:tav>
                                      </p:tavLst>
                                    </p:anim>
                                    <p:anim calcmode="lin" valueType="num">
                                      <p:cBhvr>
                                        <p:cTn id="92" dur="500" fill="hold"/>
                                        <p:tgtEl>
                                          <p:spTgt spid="12317"/>
                                        </p:tgtEl>
                                        <p:attrNameLst>
                                          <p:attrName>ppt_w</p:attrName>
                                        </p:attrNameLst>
                                      </p:cBhvr>
                                      <p:tavLst>
                                        <p:tav tm="0">
                                          <p:val>
                                            <p:fltVal val="0"/>
                                          </p:val>
                                        </p:tav>
                                        <p:tav tm="100000">
                                          <p:val>
                                            <p:strVal val="#ppt_w"/>
                                          </p:val>
                                        </p:tav>
                                      </p:tavLst>
                                    </p:anim>
                                    <p:anim calcmode="lin" valueType="num">
                                      <p:cBhvr>
                                        <p:cTn id="93" dur="500" fill="hold"/>
                                        <p:tgtEl>
                                          <p:spTgt spid="12317"/>
                                        </p:tgtEl>
                                        <p:attrNameLst>
                                          <p:attrName>ppt_h</p:attrName>
                                        </p:attrNameLst>
                                      </p:cBhvr>
                                      <p:tavLst>
                                        <p:tav tm="0">
                                          <p:val>
                                            <p:strVal val="#ppt_h"/>
                                          </p:val>
                                        </p:tav>
                                        <p:tav tm="100000">
                                          <p:val>
                                            <p:strVal val="#ppt_h"/>
                                          </p:val>
                                        </p:tav>
                                      </p:tavLst>
                                    </p:anim>
                                  </p:childTnLst>
                                </p:cTn>
                              </p:par>
                            </p:childTnLst>
                          </p:cTn>
                        </p:par>
                        <p:par>
                          <p:cTn id="94" fill="hold">
                            <p:stCondLst>
                              <p:cond delay="9000"/>
                            </p:stCondLst>
                            <p:childTnLst>
                              <p:par>
                                <p:cTn id="95" presetID="17" presetClass="entr" presetSubtype="2" fill="hold" grpId="0" nodeType="afterEffect">
                                  <p:stCondLst>
                                    <p:cond delay="0"/>
                                  </p:stCondLst>
                                  <p:childTnLst>
                                    <p:set>
                                      <p:cBhvr>
                                        <p:cTn id="96" dur="1" fill="hold">
                                          <p:stCondLst>
                                            <p:cond delay="0"/>
                                          </p:stCondLst>
                                        </p:cTn>
                                        <p:tgtEl>
                                          <p:spTgt spid="12319"/>
                                        </p:tgtEl>
                                        <p:attrNameLst>
                                          <p:attrName>style.visibility</p:attrName>
                                        </p:attrNameLst>
                                      </p:cBhvr>
                                      <p:to>
                                        <p:strVal val="visible"/>
                                      </p:to>
                                    </p:set>
                                    <p:anim calcmode="lin" valueType="num">
                                      <p:cBhvr>
                                        <p:cTn id="97" dur="500" fill="hold"/>
                                        <p:tgtEl>
                                          <p:spTgt spid="12319"/>
                                        </p:tgtEl>
                                        <p:attrNameLst>
                                          <p:attrName>ppt_x</p:attrName>
                                        </p:attrNameLst>
                                      </p:cBhvr>
                                      <p:tavLst>
                                        <p:tav tm="0">
                                          <p:val>
                                            <p:strVal val="#ppt_x+#ppt_w/2"/>
                                          </p:val>
                                        </p:tav>
                                        <p:tav tm="100000">
                                          <p:val>
                                            <p:strVal val="#ppt_x"/>
                                          </p:val>
                                        </p:tav>
                                      </p:tavLst>
                                    </p:anim>
                                    <p:anim calcmode="lin" valueType="num">
                                      <p:cBhvr>
                                        <p:cTn id="98" dur="500" fill="hold"/>
                                        <p:tgtEl>
                                          <p:spTgt spid="12319"/>
                                        </p:tgtEl>
                                        <p:attrNameLst>
                                          <p:attrName>ppt_y</p:attrName>
                                        </p:attrNameLst>
                                      </p:cBhvr>
                                      <p:tavLst>
                                        <p:tav tm="0">
                                          <p:val>
                                            <p:strVal val="#ppt_y"/>
                                          </p:val>
                                        </p:tav>
                                        <p:tav tm="100000">
                                          <p:val>
                                            <p:strVal val="#ppt_y"/>
                                          </p:val>
                                        </p:tav>
                                      </p:tavLst>
                                    </p:anim>
                                    <p:anim calcmode="lin" valueType="num">
                                      <p:cBhvr>
                                        <p:cTn id="99" dur="500" fill="hold"/>
                                        <p:tgtEl>
                                          <p:spTgt spid="12319"/>
                                        </p:tgtEl>
                                        <p:attrNameLst>
                                          <p:attrName>ppt_w</p:attrName>
                                        </p:attrNameLst>
                                      </p:cBhvr>
                                      <p:tavLst>
                                        <p:tav tm="0">
                                          <p:val>
                                            <p:fltVal val="0"/>
                                          </p:val>
                                        </p:tav>
                                        <p:tav tm="100000">
                                          <p:val>
                                            <p:strVal val="#ppt_w"/>
                                          </p:val>
                                        </p:tav>
                                      </p:tavLst>
                                    </p:anim>
                                    <p:anim calcmode="lin" valueType="num">
                                      <p:cBhvr>
                                        <p:cTn id="100" dur="500" fill="hold"/>
                                        <p:tgtEl>
                                          <p:spTgt spid="12319"/>
                                        </p:tgtEl>
                                        <p:attrNameLst>
                                          <p:attrName>ppt_h</p:attrName>
                                        </p:attrNameLst>
                                      </p:cBhvr>
                                      <p:tavLst>
                                        <p:tav tm="0">
                                          <p:val>
                                            <p:strVal val="#ppt_h"/>
                                          </p:val>
                                        </p:tav>
                                        <p:tav tm="100000">
                                          <p:val>
                                            <p:strVal val="#ppt_h"/>
                                          </p:val>
                                        </p:tav>
                                      </p:tavLst>
                                    </p:anim>
                                  </p:childTnLst>
                                </p:cTn>
                              </p:par>
                            </p:childTnLst>
                          </p:cTn>
                        </p:par>
                        <p:par>
                          <p:cTn id="101" fill="hold">
                            <p:stCondLst>
                              <p:cond delay="9500"/>
                            </p:stCondLst>
                            <p:childTnLst>
                              <p:par>
                                <p:cTn id="102" presetID="17" presetClass="entr" presetSubtype="4" fill="hold" grpId="0" nodeType="afterEffect">
                                  <p:stCondLst>
                                    <p:cond delay="0"/>
                                  </p:stCondLst>
                                  <p:childTnLst>
                                    <p:set>
                                      <p:cBhvr>
                                        <p:cTn id="103" dur="1" fill="hold">
                                          <p:stCondLst>
                                            <p:cond delay="0"/>
                                          </p:stCondLst>
                                        </p:cTn>
                                        <p:tgtEl>
                                          <p:spTgt spid="12323"/>
                                        </p:tgtEl>
                                        <p:attrNameLst>
                                          <p:attrName>style.visibility</p:attrName>
                                        </p:attrNameLst>
                                      </p:cBhvr>
                                      <p:to>
                                        <p:strVal val="visible"/>
                                      </p:to>
                                    </p:set>
                                    <p:anim calcmode="lin" valueType="num">
                                      <p:cBhvr>
                                        <p:cTn id="104" dur="500" fill="hold"/>
                                        <p:tgtEl>
                                          <p:spTgt spid="12323"/>
                                        </p:tgtEl>
                                        <p:attrNameLst>
                                          <p:attrName>ppt_x</p:attrName>
                                        </p:attrNameLst>
                                      </p:cBhvr>
                                      <p:tavLst>
                                        <p:tav tm="0">
                                          <p:val>
                                            <p:strVal val="#ppt_x"/>
                                          </p:val>
                                        </p:tav>
                                        <p:tav tm="100000">
                                          <p:val>
                                            <p:strVal val="#ppt_x"/>
                                          </p:val>
                                        </p:tav>
                                      </p:tavLst>
                                    </p:anim>
                                    <p:anim calcmode="lin" valueType="num">
                                      <p:cBhvr>
                                        <p:cTn id="105" dur="500" fill="hold"/>
                                        <p:tgtEl>
                                          <p:spTgt spid="12323"/>
                                        </p:tgtEl>
                                        <p:attrNameLst>
                                          <p:attrName>ppt_y</p:attrName>
                                        </p:attrNameLst>
                                      </p:cBhvr>
                                      <p:tavLst>
                                        <p:tav tm="0">
                                          <p:val>
                                            <p:strVal val="#ppt_y+#ppt_h/2"/>
                                          </p:val>
                                        </p:tav>
                                        <p:tav tm="100000">
                                          <p:val>
                                            <p:strVal val="#ppt_y"/>
                                          </p:val>
                                        </p:tav>
                                      </p:tavLst>
                                    </p:anim>
                                    <p:anim calcmode="lin" valueType="num">
                                      <p:cBhvr>
                                        <p:cTn id="106" dur="500" fill="hold"/>
                                        <p:tgtEl>
                                          <p:spTgt spid="12323"/>
                                        </p:tgtEl>
                                        <p:attrNameLst>
                                          <p:attrName>ppt_w</p:attrName>
                                        </p:attrNameLst>
                                      </p:cBhvr>
                                      <p:tavLst>
                                        <p:tav tm="0">
                                          <p:val>
                                            <p:strVal val="#ppt_w"/>
                                          </p:val>
                                        </p:tav>
                                        <p:tav tm="100000">
                                          <p:val>
                                            <p:strVal val="#ppt_w"/>
                                          </p:val>
                                        </p:tav>
                                      </p:tavLst>
                                    </p:anim>
                                    <p:anim calcmode="lin" valueType="num">
                                      <p:cBhvr>
                                        <p:cTn id="107" dur="500" fill="hold"/>
                                        <p:tgtEl>
                                          <p:spTgt spid="12323"/>
                                        </p:tgtEl>
                                        <p:attrNameLst>
                                          <p:attrName>ppt_h</p:attrName>
                                        </p:attrNameLst>
                                      </p:cBhvr>
                                      <p:tavLst>
                                        <p:tav tm="0">
                                          <p:val>
                                            <p:fltVal val="0"/>
                                          </p:val>
                                        </p:tav>
                                        <p:tav tm="100000">
                                          <p:val>
                                            <p:strVal val="#ppt_h"/>
                                          </p:val>
                                        </p:tav>
                                      </p:tavLst>
                                    </p:anim>
                                  </p:childTnLst>
                                </p:cTn>
                              </p:par>
                            </p:childTnLst>
                          </p:cTn>
                        </p:par>
                        <p:par>
                          <p:cTn id="108" fill="hold">
                            <p:stCondLst>
                              <p:cond delay="10000"/>
                            </p:stCondLst>
                            <p:childTnLst>
                              <p:par>
                                <p:cTn id="109" presetID="17" presetClass="entr" presetSubtype="2" fill="hold" grpId="0" nodeType="afterEffect">
                                  <p:stCondLst>
                                    <p:cond delay="0"/>
                                  </p:stCondLst>
                                  <p:childTnLst>
                                    <p:set>
                                      <p:cBhvr>
                                        <p:cTn id="110" dur="1" fill="hold">
                                          <p:stCondLst>
                                            <p:cond delay="0"/>
                                          </p:stCondLst>
                                        </p:cTn>
                                        <p:tgtEl>
                                          <p:spTgt spid="12320"/>
                                        </p:tgtEl>
                                        <p:attrNameLst>
                                          <p:attrName>style.visibility</p:attrName>
                                        </p:attrNameLst>
                                      </p:cBhvr>
                                      <p:to>
                                        <p:strVal val="visible"/>
                                      </p:to>
                                    </p:set>
                                    <p:anim calcmode="lin" valueType="num">
                                      <p:cBhvr>
                                        <p:cTn id="111" dur="500" fill="hold"/>
                                        <p:tgtEl>
                                          <p:spTgt spid="12320"/>
                                        </p:tgtEl>
                                        <p:attrNameLst>
                                          <p:attrName>ppt_x</p:attrName>
                                        </p:attrNameLst>
                                      </p:cBhvr>
                                      <p:tavLst>
                                        <p:tav tm="0">
                                          <p:val>
                                            <p:strVal val="#ppt_x+#ppt_w/2"/>
                                          </p:val>
                                        </p:tav>
                                        <p:tav tm="100000">
                                          <p:val>
                                            <p:strVal val="#ppt_x"/>
                                          </p:val>
                                        </p:tav>
                                      </p:tavLst>
                                    </p:anim>
                                    <p:anim calcmode="lin" valueType="num">
                                      <p:cBhvr>
                                        <p:cTn id="112" dur="500" fill="hold"/>
                                        <p:tgtEl>
                                          <p:spTgt spid="12320"/>
                                        </p:tgtEl>
                                        <p:attrNameLst>
                                          <p:attrName>ppt_y</p:attrName>
                                        </p:attrNameLst>
                                      </p:cBhvr>
                                      <p:tavLst>
                                        <p:tav tm="0">
                                          <p:val>
                                            <p:strVal val="#ppt_y"/>
                                          </p:val>
                                        </p:tav>
                                        <p:tav tm="100000">
                                          <p:val>
                                            <p:strVal val="#ppt_y"/>
                                          </p:val>
                                        </p:tav>
                                      </p:tavLst>
                                    </p:anim>
                                    <p:anim calcmode="lin" valueType="num">
                                      <p:cBhvr>
                                        <p:cTn id="113" dur="500" fill="hold"/>
                                        <p:tgtEl>
                                          <p:spTgt spid="12320"/>
                                        </p:tgtEl>
                                        <p:attrNameLst>
                                          <p:attrName>ppt_w</p:attrName>
                                        </p:attrNameLst>
                                      </p:cBhvr>
                                      <p:tavLst>
                                        <p:tav tm="0">
                                          <p:val>
                                            <p:fltVal val="0"/>
                                          </p:val>
                                        </p:tav>
                                        <p:tav tm="100000">
                                          <p:val>
                                            <p:strVal val="#ppt_w"/>
                                          </p:val>
                                        </p:tav>
                                      </p:tavLst>
                                    </p:anim>
                                    <p:anim calcmode="lin" valueType="num">
                                      <p:cBhvr>
                                        <p:cTn id="114" dur="500" fill="hold"/>
                                        <p:tgtEl>
                                          <p:spTgt spid="12320"/>
                                        </p:tgtEl>
                                        <p:attrNameLst>
                                          <p:attrName>ppt_h</p:attrName>
                                        </p:attrNameLst>
                                      </p:cBhvr>
                                      <p:tavLst>
                                        <p:tav tm="0">
                                          <p:val>
                                            <p:strVal val="#ppt_h"/>
                                          </p:val>
                                        </p:tav>
                                        <p:tav tm="100000">
                                          <p:val>
                                            <p:strVal val="#ppt_h"/>
                                          </p:val>
                                        </p:tav>
                                      </p:tavLst>
                                    </p:anim>
                                  </p:childTnLst>
                                </p:cTn>
                              </p:par>
                            </p:childTnLst>
                          </p:cTn>
                        </p:par>
                        <p:par>
                          <p:cTn id="115" fill="hold">
                            <p:stCondLst>
                              <p:cond delay="10500"/>
                            </p:stCondLst>
                            <p:childTnLst>
                              <p:par>
                                <p:cTn id="116" presetID="17" presetClass="entr" presetSubtype="4" fill="hold" grpId="0" nodeType="afterEffect">
                                  <p:stCondLst>
                                    <p:cond delay="0"/>
                                  </p:stCondLst>
                                  <p:childTnLst>
                                    <p:set>
                                      <p:cBhvr>
                                        <p:cTn id="117" dur="1" fill="hold">
                                          <p:stCondLst>
                                            <p:cond delay="0"/>
                                          </p:stCondLst>
                                        </p:cTn>
                                        <p:tgtEl>
                                          <p:spTgt spid="12324"/>
                                        </p:tgtEl>
                                        <p:attrNameLst>
                                          <p:attrName>style.visibility</p:attrName>
                                        </p:attrNameLst>
                                      </p:cBhvr>
                                      <p:to>
                                        <p:strVal val="visible"/>
                                      </p:to>
                                    </p:set>
                                    <p:anim calcmode="lin" valueType="num">
                                      <p:cBhvr>
                                        <p:cTn id="118" dur="500" fill="hold"/>
                                        <p:tgtEl>
                                          <p:spTgt spid="12324"/>
                                        </p:tgtEl>
                                        <p:attrNameLst>
                                          <p:attrName>ppt_x</p:attrName>
                                        </p:attrNameLst>
                                      </p:cBhvr>
                                      <p:tavLst>
                                        <p:tav tm="0">
                                          <p:val>
                                            <p:strVal val="#ppt_x"/>
                                          </p:val>
                                        </p:tav>
                                        <p:tav tm="100000">
                                          <p:val>
                                            <p:strVal val="#ppt_x"/>
                                          </p:val>
                                        </p:tav>
                                      </p:tavLst>
                                    </p:anim>
                                    <p:anim calcmode="lin" valueType="num">
                                      <p:cBhvr>
                                        <p:cTn id="119" dur="500" fill="hold"/>
                                        <p:tgtEl>
                                          <p:spTgt spid="12324"/>
                                        </p:tgtEl>
                                        <p:attrNameLst>
                                          <p:attrName>ppt_y</p:attrName>
                                        </p:attrNameLst>
                                      </p:cBhvr>
                                      <p:tavLst>
                                        <p:tav tm="0">
                                          <p:val>
                                            <p:strVal val="#ppt_y+#ppt_h/2"/>
                                          </p:val>
                                        </p:tav>
                                        <p:tav tm="100000">
                                          <p:val>
                                            <p:strVal val="#ppt_y"/>
                                          </p:val>
                                        </p:tav>
                                      </p:tavLst>
                                    </p:anim>
                                    <p:anim calcmode="lin" valueType="num">
                                      <p:cBhvr>
                                        <p:cTn id="120" dur="500" fill="hold"/>
                                        <p:tgtEl>
                                          <p:spTgt spid="12324"/>
                                        </p:tgtEl>
                                        <p:attrNameLst>
                                          <p:attrName>ppt_w</p:attrName>
                                        </p:attrNameLst>
                                      </p:cBhvr>
                                      <p:tavLst>
                                        <p:tav tm="0">
                                          <p:val>
                                            <p:strVal val="#ppt_w"/>
                                          </p:val>
                                        </p:tav>
                                        <p:tav tm="100000">
                                          <p:val>
                                            <p:strVal val="#ppt_w"/>
                                          </p:val>
                                        </p:tav>
                                      </p:tavLst>
                                    </p:anim>
                                    <p:anim calcmode="lin" valueType="num">
                                      <p:cBhvr>
                                        <p:cTn id="121" dur="500" fill="hold"/>
                                        <p:tgtEl>
                                          <p:spTgt spid="12324"/>
                                        </p:tgtEl>
                                        <p:attrNameLst>
                                          <p:attrName>ppt_h</p:attrName>
                                        </p:attrNameLst>
                                      </p:cBhvr>
                                      <p:tavLst>
                                        <p:tav tm="0">
                                          <p:val>
                                            <p:fltVal val="0"/>
                                          </p:val>
                                        </p:tav>
                                        <p:tav tm="100000">
                                          <p:val>
                                            <p:strVal val="#ppt_h"/>
                                          </p:val>
                                        </p:tav>
                                      </p:tavLst>
                                    </p:anim>
                                  </p:childTnLst>
                                </p:cTn>
                              </p:par>
                            </p:childTnLst>
                          </p:cTn>
                        </p:par>
                        <p:par>
                          <p:cTn id="122" fill="hold">
                            <p:stCondLst>
                              <p:cond delay="11000"/>
                            </p:stCondLst>
                            <p:childTnLst>
                              <p:par>
                                <p:cTn id="123" presetID="17" presetClass="entr" presetSubtype="2" fill="hold" grpId="0" nodeType="afterEffect">
                                  <p:stCondLst>
                                    <p:cond delay="0"/>
                                  </p:stCondLst>
                                  <p:childTnLst>
                                    <p:set>
                                      <p:cBhvr>
                                        <p:cTn id="124" dur="1" fill="hold">
                                          <p:stCondLst>
                                            <p:cond delay="0"/>
                                          </p:stCondLst>
                                        </p:cTn>
                                        <p:tgtEl>
                                          <p:spTgt spid="12326"/>
                                        </p:tgtEl>
                                        <p:attrNameLst>
                                          <p:attrName>style.visibility</p:attrName>
                                        </p:attrNameLst>
                                      </p:cBhvr>
                                      <p:to>
                                        <p:strVal val="visible"/>
                                      </p:to>
                                    </p:set>
                                    <p:anim calcmode="lin" valueType="num">
                                      <p:cBhvr>
                                        <p:cTn id="125" dur="500" fill="hold"/>
                                        <p:tgtEl>
                                          <p:spTgt spid="12326"/>
                                        </p:tgtEl>
                                        <p:attrNameLst>
                                          <p:attrName>ppt_x</p:attrName>
                                        </p:attrNameLst>
                                      </p:cBhvr>
                                      <p:tavLst>
                                        <p:tav tm="0">
                                          <p:val>
                                            <p:strVal val="#ppt_x+#ppt_w/2"/>
                                          </p:val>
                                        </p:tav>
                                        <p:tav tm="100000">
                                          <p:val>
                                            <p:strVal val="#ppt_x"/>
                                          </p:val>
                                        </p:tav>
                                      </p:tavLst>
                                    </p:anim>
                                    <p:anim calcmode="lin" valueType="num">
                                      <p:cBhvr>
                                        <p:cTn id="126" dur="500" fill="hold"/>
                                        <p:tgtEl>
                                          <p:spTgt spid="12326"/>
                                        </p:tgtEl>
                                        <p:attrNameLst>
                                          <p:attrName>ppt_y</p:attrName>
                                        </p:attrNameLst>
                                      </p:cBhvr>
                                      <p:tavLst>
                                        <p:tav tm="0">
                                          <p:val>
                                            <p:strVal val="#ppt_y"/>
                                          </p:val>
                                        </p:tav>
                                        <p:tav tm="100000">
                                          <p:val>
                                            <p:strVal val="#ppt_y"/>
                                          </p:val>
                                        </p:tav>
                                      </p:tavLst>
                                    </p:anim>
                                    <p:anim calcmode="lin" valueType="num">
                                      <p:cBhvr>
                                        <p:cTn id="127" dur="500" fill="hold"/>
                                        <p:tgtEl>
                                          <p:spTgt spid="12326"/>
                                        </p:tgtEl>
                                        <p:attrNameLst>
                                          <p:attrName>ppt_w</p:attrName>
                                        </p:attrNameLst>
                                      </p:cBhvr>
                                      <p:tavLst>
                                        <p:tav tm="0">
                                          <p:val>
                                            <p:fltVal val="0"/>
                                          </p:val>
                                        </p:tav>
                                        <p:tav tm="100000">
                                          <p:val>
                                            <p:strVal val="#ppt_w"/>
                                          </p:val>
                                        </p:tav>
                                      </p:tavLst>
                                    </p:anim>
                                    <p:anim calcmode="lin" valueType="num">
                                      <p:cBhvr>
                                        <p:cTn id="128" dur="500" fill="hold"/>
                                        <p:tgtEl>
                                          <p:spTgt spid="12326"/>
                                        </p:tgtEl>
                                        <p:attrNameLst>
                                          <p:attrName>ppt_h</p:attrName>
                                        </p:attrNameLst>
                                      </p:cBhvr>
                                      <p:tavLst>
                                        <p:tav tm="0">
                                          <p:val>
                                            <p:strVal val="#ppt_h"/>
                                          </p:val>
                                        </p:tav>
                                        <p:tav tm="100000">
                                          <p:val>
                                            <p:strVal val="#ppt_h"/>
                                          </p:val>
                                        </p:tav>
                                      </p:tavLst>
                                    </p:anim>
                                  </p:childTnLst>
                                </p:cTn>
                              </p:par>
                            </p:childTnLst>
                          </p:cTn>
                        </p:par>
                        <p:par>
                          <p:cTn id="129" fill="hold">
                            <p:stCondLst>
                              <p:cond delay="11500"/>
                            </p:stCondLst>
                            <p:childTnLst>
                              <p:par>
                                <p:cTn id="130" presetID="17" presetClass="entr" presetSubtype="4" fill="hold" grpId="0" nodeType="afterEffect">
                                  <p:stCondLst>
                                    <p:cond delay="0"/>
                                  </p:stCondLst>
                                  <p:childTnLst>
                                    <p:set>
                                      <p:cBhvr>
                                        <p:cTn id="131" dur="1" fill="hold">
                                          <p:stCondLst>
                                            <p:cond delay="0"/>
                                          </p:stCondLst>
                                        </p:cTn>
                                        <p:tgtEl>
                                          <p:spTgt spid="12327"/>
                                        </p:tgtEl>
                                        <p:attrNameLst>
                                          <p:attrName>style.visibility</p:attrName>
                                        </p:attrNameLst>
                                      </p:cBhvr>
                                      <p:to>
                                        <p:strVal val="visible"/>
                                      </p:to>
                                    </p:set>
                                    <p:anim calcmode="lin" valueType="num">
                                      <p:cBhvr>
                                        <p:cTn id="132" dur="500" fill="hold"/>
                                        <p:tgtEl>
                                          <p:spTgt spid="12327"/>
                                        </p:tgtEl>
                                        <p:attrNameLst>
                                          <p:attrName>ppt_x</p:attrName>
                                        </p:attrNameLst>
                                      </p:cBhvr>
                                      <p:tavLst>
                                        <p:tav tm="0">
                                          <p:val>
                                            <p:strVal val="#ppt_x"/>
                                          </p:val>
                                        </p:tav>
                                        <p:tav tm="100000">
                                          <p:val>
                                            <p:strVal val="#ppt_x"/>
                                          </p:val>
                                        </p:tav>
                                      </p:tavLst>
                                    </p:anim>
                                    <p:anim calcmode="lin" valueType="num">
                                      <p:cBhvr>
                                        <p:cTn id="133" dur="500" fill="hold"/>
                                        <p:tgtEl>
                                          <p:spTgt spid="12327"/>
                                        </p:tgtEl>
                                        <p:attrNameLst>
                                          <p:attrName>ppt_y</p:attrName>
                                        </p:attrNameLst>
                                      </p:cBhvr>
                                      <p:tavLst>
                                        <p:tav tm="0">
                                          <p:val>
                                            <p:strVal val="#ppt_y+#ppt_h/2"/>
                                          </p:val>
                                        </p:tav>
                                        <p:tav tm="100000">
                                          <p:val>
                                            <p:strVal val="#ppt_y"/>
                                          </p:val>
                                        </p:tav>
                                      </p:tavLst>
                                    </p:anim>
                                    <p:anim calcmode="lin" valueType="num">
                                      <p:cBhvr>
                                        <p:cTn id="134" dur="500" fill="hold"/>
                                        <p:tgtEl>
                                          <p:spTgt spid="12327"/>
                                        </p:tgtEl>
                                        <p:attrNameLst>
                                          <p:attrName>ppt_w</p:attrName>
                                        </p:attrNameLst>
                                      </p:cBhvr>
                                      <p:tavLst>
                                        <p:tav tm="0">
                                          <p:val>
                                            <p:strVal val="#ppt_w"/>
                                          </p:val>
                                        </p:tav>
                                        <p:tav tm="100000">
                                          <p:val>
                                            <p:strVal val="#ppt_w"/>
                                          </p:val>
                                        </p:tav>
                                      </p:tavLst>
                                    </p:anim>
                                    <p:anim calcmode="lin" valueType="num">
                                      <p:cBhvr>
                                        <p:cTn id="135" dur="500" fill="hold"/>
                                        <p:tgtEl>
                                          <p:spTgt spid="12327"/>
                                        </p:tgtEl>
                                        <p:attrNameLst>
                                          <p:attrName>ppt_h</p:attrName>
                                        </p:attrNameLst>
                                      </p:cBhvr>
                                      <p:tavLst>
                                        <p:tav tm="0">
                                          <p:val>
                                            <p:fltVal val="0"/>
                                          </p:val>
                                        </p:tav>
                                        <p:tav tm="100000">
                                          <p:val>
                                            <p:strVal val="#ppt_h"/>
                                          </p:val>
                                        </p:tav>
                                      </p:tavLst>
                                    </p:anim>
                                  </p:childTnLst>
                                </p:cTn>
                              </p:par>
                            </p:childTnLst>
                          </p:cTn>
                        </p:par>
                        <p:par>
                          <p:cTn id="136" fill="hold">
                            <p:stCondLst>
                              <p:cond delay="12000"/>
                            </p:stCondLst>
                            <p:childTnLst>
                              <p:par>
                                <p:cTn id="137" presetID="17" presetClass="entr" presetSubtype="4" fill="hold" grpId="0" nodeType="afterEffect">
                                  <p:stCondLst>
                                    <p:cond delay="0"/>
                                  </p:stCondLst>
                                  <p:childTnLst>
                                    <p:set>
                                      <p:cBhvr>
                                        <p:cTn id="138" dur="1" fill="hold">
                                          <p:stCondLst>
                                            <p:cond delay="0"/>
                                          </p:stCondLst>
                                        </p:cTn>
                                        <p:tgtEl>
                                          <p:spTgt spid="12322"/>
                                        </p:tgtEl>
                                        <p:attrNameLst>
                                          <p:attrName>style.visibility</p:attrName>
                                        </p:attrNameLst>
                                      </p:cBhvr>
                                      <p:to>
                                        <p:strVal val="visible"/>
                                      </p:to>
                                    </p:set>
                                    <p:anim calcmode="lin" valueType="num">
                                      <p:cBhvr>
                                        <p:cTn id="139" dur="500" fill="hold"/>
                                        <p:tgtEl>
                                          <p:spTgt spid="12322"/>
                                        </p:tgtEl>
                                        <p:attrNameLst>
                                          <p:attrName>ppt_x</p:attrName>
                                        </p:attrNameLst>
                                      </p:cBhvr>
                                      <p:tavLst>
                                        <p:tav tm="0">
                                          <p:val>
                                            <p:strVal val="#ppt_x"/>
                                          </p:val>
                                        </p:tav>
                                        <p:tav tm="100000">
                                          <p:val>
                                            <p:strVal val="#ppt_x"/>
                                          </p:val>
                                        </p:tav>
                                      </p:tavLst>
                                    </p:anim>
                                    <p:anim calcmode="lin" valueType="num">
                                      <p:cBhvr>
                                        <p:cTn id="140" dur="500" fill="hold"/>
                                        <p:tgtEl>
                                          <p:spTgt spid="12322"/>
                                        </p:tgtEl>
                                        <p:attrNameLst>
                                          <p:attrName>ppt_y</p:attrName>
                                        </p:attrNameLst>
                                      </p:cBhvr>
                                      <p:tavLst>
                                        <p:tav tm="0">
                                          <p:val>
                                            <p:strVal val="#ppt_y+#ppt_h/2"/>
                                          </p:val>
                                        </p:tav>
                                        <p:tav tm="100000">
                                          <p:val>
                                            <p:strVal val="#ppt_y"/>
                                          </p:val>
                                        </p:tav>
                                      </p:tavLst>
                                    </p:anim>
                                    <p:anim calcmode="lin" valueType="num">
                                      <p:cBhvr>
                                        <p:cTn id="141" dur="500" fill="hold"/>
                                        <p:tgtEl>
                                          <p:spTgt spid="12322"/>
                                        </p:tgtEl>
                                        <p:attrNameLst>
                                          <p:attrName>ppt_w</p:attrName>
                                        </p:attrNameLst>
                                      </p:cBhvr>
                                      <p:tavLst>
                                        <p:tav tm="0">
                                          <p:val>
                                            <p:strVal val="#ppt_w"/>
                                          </p:val>
                                        </p:tav>
                                        <p:tav tm="100000">
                                          <p:val>
                                            <p:strVal val="#ppt_w"/>
                                          </p:val>
                                        </p:tav>
                                      </p:tavLst>
                                    </p:anim>
                                    <p:anim calcmode="lin" valueType="num">
                                      <p:cBhvr>
                                        <p:cTn id="142" dur="500" fill="hold"/>
                                        <p:tgtEl>
                                          <p:spTgt spid="12322"/>
                                        </p:tgtEl>
                                        <p:attrNameLst>
                                          <p:attrName>ppt_h</p:attrName>
                                        </p:attrNameLst>
                                      </p:cBhvr>
                                      <p:tavLst>
                                        <p:tav tm="0">
                                          <p:val>
                                            <p:fltVal val="0"/>
                                          </p:val>
                                        </p:tav>
                                        <p:tav tm="100000">
                                          <p:val>
                                            <p:strVal val="#ppt_h"/>
                                          </p:val>
                                        </p:tav>
                                      </p:tavLst>
                                    </p:anim>
                                  </p:childTnLst>
                                </p:cTn>
                              </p:par>
                            </p:childTnLst>
                          </p:cTn>
                        </p:par>
                        <p:par>
                          <p:cTn id="143" fill="hold">
                            <p:stCondLst>
                              <p:cond delay="12500"/>
                            </p:stCondLst>
                            <p:childTnLst>
                              <p:par>
                                <p:cTn id="144" presetID="17" presetClass="entr" presetSubtype="4" fill="hold" grpId="0" nodeType="afterEffect">
                                  <p:stCondLst>
                                    <p:cond delay="0"/>
                                  </p:stCondLst>
                                  <p:childTnLst>
                                    <p:set>
                                      <p:cBhvr>
                                        <p:cTn id="145" dur="1" fill="hold">
                                          <p:stCondLst>
                                            <p:cond delay="0"/>
                                          </p:stCondLst>
                                        </p:cTn>
                                        <p:tgtEl>
                                          <p:spTgt spid="12321"/>
                                        </p:tgtEl>
                                        <p:attrNameLst>
                                          <p:attrName>style.visibility</p:attrName>
                                        </p:attrNameLst>
                                      </p:cBhvr>
                                      <p:to>
                                        <p:strVal val="visible"/>
                                      </p:to>
                                    </p:set>
                                    <p:anim calcmode="lin" valueType="num">
                                      <p:cBhvr>
                                        <p:cTn id="146" dur="500" fill="hold"/>
                                        <p:tgtEl>
                                          <p:spTgt spid="12321"/>
                                        </p:tgtEl>
                                        <p:attrNameLst>
                                          <p:attrName>ppt_x</p:attrName>
                                        </p:attrNameLst>
                                      </p:cBhvr>
                                      <p:tavLst>
                                        <p:tav tm="0">
                                          <p:val>
                                            <p:strVal val="#ppt_x"/>
                                          </p:val>
                                        </p:tav>
                                        <p:tav tm="100000">
                                          <p:val>
                                            <p:strVal val="#ppt_x"/>
                                          </p:val>
                                        </p:tav>
                                      </p:tavLst>
                                    </p:anim>
                                    <p:anim calcmode="lin" valueType="num">
                                      <p:cBhvr>
                                        <p:cTn id="147" dur="500" fill="hold"/>
                                        <p:tgtEl>
                                          <p:spTgt spid="12321"/>
                                        </p:tgtEl>
                                        <p:attrNameLst>
                                          <p:attrName>ppt_y</p:attrName>
                                        </p:attrNameLst>
                                      </p:cBhvr>
                                      <p:tavLst>
                                        <p:tav tm="0">
                                          <p:val>
                                            <p:strVal val="#ppt_y+#ppt_h/2"/>
                                          </p:val>
                                        </p:tav>
                                        <p:tav tm="100000">
                                          <p:val>
                                            <p:strVal val="#ppt_y"/>
                                          </p:val>
                                        </p:tav>
                                      </p:tavLst>
                                    </p:anim>
                                    <p:anim calcmode="lin" valueType="num">
                                      <p:cBhvr>
                                        <p:cTn id="148" dur="500" fill="hold"/>
                                        <p:tgtEl>
                                          <p:spTgt spid="12321"/>
                                        </p:tgtEl>
                                        <p:attrNameLst>
                                          <p:attrName>ppt_w</p:attrName>
                                        </p:attrNameLst>
                                      </p:cBhvr>
                                      <p:tavLst>
                                        <p:tav tm="0">
                                          <p:val>
                                            <p:strVal val="#ppt_w"/>
                                          </p:val>
                                        </p:tav>
                                        <p:tav tm="100000">
                                          <p:val>
                                            <p:strVal val="#ppt_w"/>
                                          </p:val>
                                        </p:tav>
                                      </p:tavLst>
                                    </p:anim>
                                    <p:anim calcmode="lin" valueType="num">
                                      <p:cBhvr>
                                        <p:cTn id="149" dur="500" fill="hold"/>
                                        <p:tgtEl>
                                          <p:spTgt spid="12321"/>
                                        </p:tgtEl>
                                        <p:attrNameLst>
                                          <p:attrName>ppt_h</p:attrName>
                                        </p:attrNameLst>
                                      </p:cBhvr>
                                      <p:tavLst>
                                        <p:tav tm="0">
                                          <p:val>
                                            <p:fltVal val="0"/>
                                          </p:val>
                                        </p:tav>
                                        <p:tav tm="100000">
                                          <p:val>
                                            <p:strVal val="#ppt_h"/>
                                          </p:val>
                                        </p:tav>
                                      </p:tavLst>
                                    </p:anim>
                                  </p:childTnLst>
                                </p:cTn>
                              </p:par>
                            </p:childTnLst>
                          </p:cTn>
                        </p:par>
                        <p:par>
                          <p:cTn id="150" fill="hold">
                            <p:stCondLst>
                              <p:cond delay="13000"/>
                            </p:stCondLst>
                            <p:childTnLst>
                              <p:par>
                                <p:cTn id="151" presetID="17" presetClass="entr" presetSubtype="4" fill="hold" grpId="0" nodeType="afterEffect">
                                  <p:stCondLst>
                                    <p:cond delay="0"/>
                                  </p:stCondLst>
                                  <p:childTnLst>
                                    <p:set>
                                      <p:cBhvr>
                                        <p:cTn id="152" dur="1" fill="hold">
                                          <p:stCondLst>
                                            <p:cond delay="0"/>
                                          </p:stCondLst>
                                        </p:cTn>
                                        <p:tgtEl>
                                          <p:spTgt spid="12328"/>
                                        </p:tgtEl>
                                        <p:attrNameLst>
                                          <p:attrName>style.visibility</p:attrName>
                                        </p:attrNameLst>
                                      </p:cBhvr>
                                      <p:to>
                                        <p:strVal val="visible"/>
                                      </p:to>
                                    </p:set>
                                    <p:anim calcmode="lin" valueType="num">
                                      <p:cBhvr>
                                        <p:cTn id="153" dur="500" fill="hold"/>
                                        <p:tgtEl>
                                          <p:spTgt spid="12328"/>
                                        </p:tgtEl>
                                        <p:attrNameLst>
                                          <p:attrName>ppt_x</p:attrName>
                                        </p:attrNameLst>
                                      </p:cBhvr>
                                      <p:tavLst>
                                        <p:tav tm="0">
                                          <p:val>
                                            <p:strVal val="#ppt_x"/>
                                          </p:val>
                                        </p:tav>
                                        <p:tav tm="100000">
                                          <p:val>
                                            <p:strVal val="#ppt_x"/>
                                          </p:val>
                                        </p:tav>
                                      </p:tavLst>
                                    </p:anim>
                                    <p:anim calcmode="lin" valueType="num">
                                      <p:cBhvr>
                                        <p:cTn id="154" dur="500" fill="hold"/>
                                        <p:tgtEl>
                                          <p:spTgt spid="12328"/>
                                        </p:tgtEl>
                                        <p:attrNameLst>
                                          <p:attrName>ppt_y</p:attrName>
                                        </p:attrNameLst>
                                      </p:cBhvr>
                                      <p:tavLst>
                                        <p:tav tm="0">
                                          <p:val>
                                            <p:strVal val="#ppt_y+#ppt_h/2"/>
                                          </p:val>
                                        </p:tav>
                                        <p:tav tm="100000">
                                          <p:val>
                                            <p:strVal val="#ppt_y"/>
                                          </p:val>
                                        </p:tav>
                                      </p:tavLst>
                                    </p:anim>
                                    <p:anim calcmode="lin" valueType="num">
                                      <p:cBhvr>
                                        <p:cTn id="155" dur="500" fill="hold"/>
                                        <p:tgtEl>
                                          <p:spTgt spid="12328"/>
                                        </p:tgtEl>
                                        <p:attrNameLst>
                                          <p:attrName>ppt_w</p:attrName>
                                        </p:attrNameLst>
                                      </p:cBhvr>
                                      <p:tavLst>
                                        <p:tav tm="0">
                                          <p:val>
                                            <p:strVal val="#ppt_w"/>
                                          </p:val>
                                        </p:tav>
                                        <p:tav tm="100000">
                                          <p:val>
                                            <p:strVal val="#ppt_w"/>
                                          </p:val>
                                        </p:tav>
                                      </p:tavLst>
                                    </p:anim>
                                    <p:anim calcmode="lin" valueType="num">
                                      <p:cBhvr>
                                        <p:cTn id="156" dur="500" fill="hold"/>
                                        <p:tgtEl>
                                          <p:spTgt spid="12328"/>
                                        </p:tgtEl>
                                        <p:attrNameLst>
                                          <p:attrName>ppt_h</p:attrName>
                                        </p:attrNameLst>
                                      </p:cBhvr>
                                      <p:tavLst>
                                        <p:tav tm="0">
                                          <p:val>
                                            <p:fltVal val="0"/>
                                          </p:val>
                                        </p:tav>
                                        <p:tav tm="100000">
                                          <p:val>
                                            <p:strVal val="#ppt_h"/>
                                          </p:val>
                                        </p:tav>
                                      </p:tavLst>
                                    </p:anim>
                                  </p:childTnLst>
                                </p:cTn>
                              </p:par>
                            </p:childTnLst>
                          </p:cTn>
                        </p:par>
                        <p:par>
                          <p:cTn id="157" fill="hold">
                            <p:stCondLst>
                              <p:cond delay="13500"/>
                            </p:stCondLst>
                            <p:childTnLst>
                              <p:par>
                                <p:cTn id="158" presetID="17" presetClass="entr" presetSubtype="4" fill="hold" grpId="0" nodeType="afterEffect">
                                  <p:stCondLst>
                                    <p:cond delay="0"/>
                                  </p:stCondLst>
                                  <p:childTnLst>
                                    <p:set>
                                      <p:cBhvr>
                                        <p:cTn id="159" dur="1" fill="hold">
                                          <p:stCondLst>
                                            <p:cond delay="0"/>
                                          </p:stCondLst>
                                        </p:cTn>
                                        <p:tgtEl>
                                          <p:spTgt spid="12329"/>
                                        </p:tgtEl>
                                        <p:attrNameLst>
                                          <p:attrName>style.visibility</p:attrName>
                                        </p:attrNameLst>
                                      </p:cBhvr>
                                      <p:to>
                                        <p:strVal val="visible"/>
                                      </p:to>
                                    </p:set>
                                    <p:anim calcmode="lin" valueType="num">
                                      <p:cBhvr>
                                        <p:cTn id="160" dur="500" fill="hold"/>
                                        <p:tgtEl>
                                          <p:spTgt spid="12329"/>
                                        </p:tgtEl>
                                        <p:attrNameLst>
                                          <p:attrName>ppt_x</p:attrName>
                                        </p:attrNameLst>
                                      </p:cBhvr>
                                      <p:tavLst>
                                        <p:tav tm="0">
                                          <p:val>
                                            <p:strVal val="#ppt_x"/>
                                          </p:val>
                                        </p:tav>
                                        <p:tav tm="100000">
                                          <p:val>
                                            <p:strVal val="#ppt_x"/>
                                          </p:val>
                                        </p:tav>
                                      </p:tavLst>
                                    </p:anim>
                                    <p:anim calcmode="lin" valueType="num">
                                      <p:cBhvr>
                                        <p:cTn id="161" dur="500" fill="hold"/>
                                        <p:tgtEl>
                                          <p:spTgt spid="12329"/>
                                        </p:tgtEl>
                                        <p:attrNameLst>
                                          <p:attrName>ppt_y</p:attrName>
                                        </p:attrNameLst>
                                      </p:cBhvr>
                                      <p:tavLst>
                                        <p:tav tm="0">
                                          <p:val>
                                            <p:strVal val="#ppt_y+#ppt_h/2"/>
                                          </p:val>
                                        </p:tav>
                                        <p:tav tm="100000">
                                          <p:val>
                                            <p:strVal val="#ppt_y"/>
                                          </p:val>
                                        </p:tav>
                                      </p:tavLst>
                                    </p:anim>
                                    <p:anim calcmode="lin" valueType="num">
                                      <p:cBhvr>
                                        <p:cTn id="162" dur="500" fill="hold"/>
                                        <p:tgtEl>
                                          <p:spTgt spid="12329"/>
                                        </p:tgtEl>
                                        <p:attrNameLst>
                                          <p:attrName>ppt_w</p:attrName>
                                        </p:attrNameLst>
                                      </p:cBhvr>
                                      <p:tavLst>
                                        <p:tav tm="0">
                                          <p:val>
                                            <p:strVal val="#ppt_w"/>
                                          </p:val>
                                        </p:tav>
                                        <p:tav tm="100000">
                                          <p:val>
                                            <p:strVal val="#ppt_w"/>
                                          </p:val>
                                        </p:tav>
                                      </p:tavLst>
                                    </p:anim>
                                    <p:anim calcmode="lin" valueType="num">
                                      <p:cBhvr>
                                        <p:cTn id="163" dur="500" fill="hold"/>
                                        <p:tgtEl>
                                          <p:spTgt spid="12329"/>
                                        </p:tgtEl>
                                        <p:attrNameLst>
                                          <p:attrName>ppt_h</p:attrName>
                                        </p:attrNameLst>
                                      </p:cBhvr>
                                      <p:tavLst>
                                        <p:tav tm="0">
                                          <p:val>
                                            <p:fltVal val="0"/>
                                          </p:val>
                                        </p:tav>
                                        <p:tav tm="100000">
                                          <p:val>
                                            <p:strVal val="#ppt_h"/>
                                          </p:val>
                                        </p:tav>
                                      </p:tavLst>
                                    </p:anim>
                                  </p:childTnLst>
                                </p:cTn>
                              </p:par>
                            </p:childTnLst>
                          </p:cTn>
                        </p:par>
                        <p:par>
                          <p:cTn id="164" fill="hold">
                            <p:stCondLst>
                              <p:cond delay="14000"/>
                            </p:stCondLst>
                            <p:childTnLst>
                              <p:par>
                                <p:cTn id="165" presetID="17" presetClass="entr" presetSubtype="4" fill="hold" grpId="0" nodeType="afterEffect">
                                  <p:stCondLst>
                                    <p:cond delay="0"/>
                                  </p:stCondLst>
                                  <p:childTnLst>
                                    <p:set>
                                      <p:cBhvr>
                                        <p:cTn id="166" dur="1" fill="hold">
                                          <p:stCondLst>
                                            <p:cond delay="0"/>
                                          </p:stCondLst>
                                        </p:cTn>
                                        <p:tgtEl>
                                          <p:spTgt spid="12330"/>
                                        </p:tgtEl>
                                        <p:attrNameLst>
                                          <p:attrName>style.visibility</p:attrName>
                                        </p:attrNameLst>
                                      </p:cBhvr>
                                      <p:to>
                                        <p:strVal val="visible"/>
                                      </p:to>
                                    </p:set>
                                    <p:anim calcmode="lin" valueType="num">
                                      <p:cBhvr>
                                        <p:cTn id="167" dur="500" fill="hold"/>
                                        <p:tgtEl>
                                          <p:spTgt spid="12330"/>
                                        </p:tgtEl>
                                        <p:attrNameLst>
                                          <p:attrName>ppt_x</p:attrName>
                                        </p:attrNameLst>
                                      </p:cBhvr>
                                      <p:tavLst>
                                        <p:tav tm="0">
                                          <p:val>
                                            <p:strVal val="#ppt_x"/>
                                          </p:val>
                                        </p:tav>
                                        <p:tav tm="100000">
                                          <p:val>
                                            <p:strVal val="#ppt_x"/>
                                          </p:val>
                                        </p:tav>
                                      </p:tavLst>
                                    </p:anim>
                                    <p:anim calcmode="lin" valueType="num">
                                      <p:cBhvr>
                                        <p:cTn id="168" dur="500" fill="hold"/>
                                        <p:tgtEl>
                                          <p:spTgt spid="12330"/>
                                        </p:tgtEl>
                                        <p:attrNameLst>
                                          <p:attrName>ppt_y</p:attrName>
                                        </p:attrNameLst>
                                      </p:cBhvr>
                                      <p:tavLst>
                                        <p:tav tm="0">
                                          <p:val>
                                            <p:strVal val="#ppt_y+#ppt_h/2"/>
                                          </p:val>
                                        </p:tav>
                                        <p:tav tm="100000">
                                          <p:val>
                                            <p:strVal val="#ppt_y"/>
                                          </p:val>
                                        </p:tav>
                                      </p:tavLst>
                                    </p:anim>
                                    <p:anim calcmode="lin" valueType="num">
                                      <p:cBhvr>
                                        <p:cTn id="169" dur="500" fill="hold"/>
                                        <p:tgtEl>
                                          <p:spTgt spid="12330"/>
                                        </p:tgtEl>
                                        <p:attrNameLst>
                                          <p:attrName>ppt_w</p:attrName>
                                        </p:attrNameLst>
                                      </p:cBhvr>
                                      <p:tavLst>
                                        <p:tav tm="0">
                                          <p:val>
                                            <p:strVal val="#ppt_w"/>
                                          </p:val>
                                        </p:tav>
                                        <p:tav tm="100000">
                                          <p:val>
                                            <p:strVal val="#ppt_w"/>
                                          </p:val>
                                        </p:tav>
                                      </p:tavLst>
                                    </p:anim>
                                    <p:anim calcmode="lin" valueType="num">
                                      <p:cBhvr>
                                        <p:cTn id="170" dur="500" fill="hold"/>
                                        <p:tgtEl>
                                          <p:spTgt spid="12330"/>
                                        </p:tgtEl>
                                        <p:attrNameLst>
                                          <p:attrName>ppt_h</p:attrName>
                                        </p:attrNameLst>
                                      </p:cBhvr>
                                      <p:tavLst>
                                        <p:tav tm="0">
                                          <p:val>
                                            <p:fltVal val="0"/>
                                          </p:val>
                                        </p:tav>
                                        <p:tav tm="100000">
                                          <p:val>
                                            <p:strVal val="#ppt_h"/>
                                          </p:val>
                                        </p:tav>
                                      </p:tavLst>
                                    </p:anim>
                                  </p:childTnLst>
                                </p:cTn>
                              </p:par>
                            </p:childTnLst>
                          </p:cTn>
                        </p:par>
                        <p:par>
                          <p:cTn id="171" fill="hold">
                            <p:stCondLst>
                              <p:cond delay="14500"/>
                            </p:stCondLst>
                            <p:childTnLst>
                              <p:par>
                                <p:cTn id="172" presetID="17" presetClass="entr" presetSubtype="2" fill="hold" grpId="0" nodeType="afterEffect">
                                  <p:stCondLst>
                                    <p:cond delay="0"/>
                                  </p:stCondLst>
                                  <p:childTnLst>
                                    <p:set>
                                      <p:cBhvr>
                                        <p:cTn id="173" dur="1" fill="hold">
                                          <p:stCondLst>
                                            <p:cond delay="0"/>
                                          </p:stCondLst>
                                        </p:cTn>
                                        <p:tgtEl>
                                          <p:spTgt spid="12331"/>
                                        </p:tgtEl>
                                        <p:attrNameLst>
                                          <p:attrName>style.visibility</p:attrName>
                                        </p:attrNameLst>
                                      </p:cBhvr>
                                      <p:to>
                                        <p:strVal val="visible"/>
                                      </p:to>
                                    </p:set>
                                    <p:anim calcmode="lin" valueType="num">
                                      <p:cBhvr>
                                        <p:cTn id="174" dur="500" fill="hold"/>
                                        <p:tgtEl>
                                          <p:spTgt spid="12331"/>
                                        </p:tgtEl>
                                        <p:attrNameLst>
                                          <p:attrName>ppt_x</p:attrName>
                                        </p:attrNameLst>
                                      </p:cBhvr>
                                      <p:tavLst>
                                        <p:tav tm="0">
                                          <p:val>
                                            <p:strVal val="#ppt_x+#ppt_w/2"/>
                                          </p:val>
                                        </p:tav>
                                        <p:tav tm="100000">
                                          <p:val>
                                            <p:strVal val="#ppt_x"/>
                                          </p:val>
                                        </p:tav>
                                      </p:tavLst>
                                    </p:anim>
                                    <p:anim calcmode="lin" valueType="num">
                                      <p:cBhvr>
                                        <p:cTn id="175" dur="500" fill="hold"/>
                                        <p:tgtEl>
                                          <p:spTgt spid="12331"/>
                                        </p:tgtEl>
                                        <p:attrNameLst>
                                          <p:attrName>ppt_y</p:attrName>
                                        </p:attrNameLst>
                                      </p:cBhvr>
                                      <p:tavLst>
                                        <p:tav tm="0">
                                          <p:val>
                                            <p:strVal val="#ppt_y"/>
                                          </p:val>
                                        </p:tav>
                                        <p:tav tm="100000">
                                          <p:val>
                                            <p:strVal val="#ppt_y"/>
                                          </p:val>
                                        </p:tav>
                                      </p:tavLst>
                                    </p:anim>
                                    <p:anim calcmode="lin" valueType="num">
                                      <p:cBhvr>
                                        <p:cTn id="176" dur="500" fill="hold"/>
                                        <p:tgtEl>
                                          <p:spTgt spid="12331"/>
                                        </p:tgtEl>
                                        <p:attrNameLst>
                                          <p:attrName>ppt_w</p:attrName>
                                        </p:attrNameLst>
                                      </p:cBhvr>
                                      <p:tavLst>
                                        <p:tav tm="0">
                                          <p:val>
                                            <p:fltVal val="0"/>
                                          </p:val>
                                        </p:tav>
                                        <p:tav tm="100000">
                                          <p:val>
                                            <p:strVal val="#ppt_w"/>
                                          </p:val>
                                        </p:tav>
                                      </p:tavLst>
                                    </p:anim>
                                    <p:anim calcmode="lin" valueType="num">
                                      <p:cBhvr>
                                        <p:cTn id="177" dur="500" fill="hold"/>
                                        <p:tgtEl>
                                          <p:spTgt spid="12331"/>
                                        </p:tgtEl>
                                        <p:attrNameLst>
                                          <p:attrName>ppt_h</p:attrName>
                                        </p:attrNameLst>
                                      </p:cBhvr>
                                      <p:tavLst>
                                        <p:tav tm="0">
                                          <p:val>
                                            <p:strVal val="#ppt_h"/>
                                          </p:val>
                                        </p:tav>
                                        <p:tav tm="100000">
                                          <p:val>
                                            <p:strVal val="#ppt_h"/>
                                          </p:val>
                                        </p:tav>
                                      </p:tavLst>
                                    </p:anim>
                                  </p:childTnLst>
                                </p:cTn>
                              </p:par>
                            </p:childTnLst>
                          </p:cTn>
                        </p:par>
                        <p:par>
                          <p:cTn id="178" fill="hold">
                            <p:stCondLst>
                              <p:cond delay="15000"/>
                            </p:stCondLst>
                            <p:childTnLst>
                              <p:par>
                                <p:cTn id="179" presetID="17" presetClass="entr" presetSubtype="2" fill="hold" grpId="0" nodeType="afterEffect">
                                  <p:stCondLst>
                                    <p:cond delay="0"/>
                                  </p:stCondLst>
                                  <p:childTnLst>
                                    <p:set>
                                      <p:cBhvr>
                                        <p:cTn id="180" dur="1" fill="hold">
                                          <p:stCondLst>
                                            <p:cond delay="0"/>
                                          </p:stCondLst>
                                        </p:cTn>
                                        <p:tgtEl>
                                          <p:spTgt spid="12334"/>
                                        </p:tgtEl>
                                        <p:attrNameLst>
                                          <p:attrName>style.visibility</p:attrName>
                                        </p:attrNameLst>
                                      </p:cBhvr>
                                      <p:to>
                                        <p:strVal val="visible"/>
                                      </p:to>
                                    </p:set>
                                    <p:anim calcmode="lin" valueType="num">
                                      <p:cBhvr>
                                        <p:cTn id="181" dur="500" fill="hold"/>
                                        <p:tgtEl>
                                          <p:spTgt spid="12334"/>
                                        </p:tgtEl>
                                        <p:attrNameLst>
                                          <p:attrName>ppt_x</p:attrName>
                                        </p:attrNameLst>
                                      </p:cBhvr>
                                      <p:tavLst>
                                        <p:tav tm="0">
                                          <p:val>
                                            <p:strVal val="#ppt_x+#ppt_w/2"/>
                                          </p:val>
                                        </p:tav>
                                        <p:tav tm="100000">
                                          <p:val>
                                            <p:strVal val="#ppt_x"/>
                                          </p:val>
                                        </p:tav>
                                      </p:tavLst>
                                    </p:anim>
                                    <p:anim calcmode="lin" valueType="num">
                                      <p:cBhvr>
                                        <p:cTn id="182" dur="500" fill="hold"/>
                                        <p:tgtEl>
                                          <p:spTgt spid="12334"/>
                                        </p:tgtEl>
                                        <p:attrNameLst>
                                          <p:attrName>ppt_y</p:attrName>
                                        </p:attrNameLst>
                                      </p:cBhvr>
                                      <p:tavLst>
                                        <p:tav tm="0">
                                          <p:val>
                                            <p:strVal val="#ppt_y"/>
                                          </p:val>
                                        </p:tav>
                                        <p:tav tm="100000">
                                          <p:val>
                                            <p:strVal val="#ppt_y"/>
                                          </p:val>
                                        </p:tav>
                                      </p:tavLst>
                                    </p:anim>
                                    <p:anim calcmode="lin" valueType="num">
                                      <p:cBhvr>
                                        <p:cTn id="183" dur="500" fill="hold"/>
                                        <p:tgtEl>
                                          <p:spTgt spid="12334"/>
                                        </p:tgtEl>
                                        <p:attrNameLst>
                                          <p:attrName>ppt_w</p:attrName>
                                        </p:attrNameLst>
                                      </p:cBhvr>
                                      <p:tavLst>
                                        <p:tav tm="0">
                                          <p:val>
                                            <p:fltVal val="0"/>
                                          </p:val>
                                        </p:tav>
                                        <p:tav tm="100000">
                                          <p:val>
                                            <p:strVal val="#ppt_w"/>
                                          </p:val>
                                        </p:tav>
                                      </p:tavLst>
                                    </p:anim>
                                    <p:anim calcmode="lin" valueType="num">
                                      <p:cBhvr>
                                        <p:cTn id="184" dur="500" fill="hold"/>
                                        <p:tgtEl>
                                          <p:spTgt spid="1233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17" grpId="0" animBg="1"/>
      <p:bldP spid="12318" grpId="0" animBg="1"/>
      <p:bldP spid="12319" grpId="0" animBg="1"/>
      <p:bldP spid="12320" grpId="0" animBg="1"/>
      <p:bldP spid="12321" grpId="0" animBg="1"/>
      <p:bldP spid="12322" grpId="0" animBg="1"/>
      <p:bldP spid="12323" grpId="0" animBg="1"/>
      <p:bldP spid="12324" grpId="0" animBg="1"/>
      <p:bldP spid="12325" grpId="0" autoUpdateAnimBg="0"/>
      <p:bldP spid="12326" grpId="0" animBg="1"/>
      <p:bldP spid="12327" grpId="0" animBg="1"/>
      <p:bldP spid="12328" grpId="0" animBg="1"/>
      <p:bldP spid="12329" grpId="0" animBg="1"/>
      <p:bldP spid="12330" grpId="0" animBg="1"/>
      <p:bldP spid="12335" grpId="0" animBg="1"/>
      <p:bldP spid="12336" grpId="0" animBg="1"/>
      <p:bldP spid="12337" grpId="0" animBg="1"/>
      <p:bldP spid="12338" grpId="0" animBg="1"/>
      <p:bldP spid="12339" grpId="0" animBg="1"/>
      <p:bldP spid="12340" grpId="0" animBg="1"/>
      <p:bldP spid="12341" grpId="0" animBg="1"/>
      <p:bldP spid="12342" grpId="0" animBg="1"/>
      <p:bldP spid="12343" grpId="0" animBg="1"/>
      <p:bldP spid="12344" grpId="0" autoUpdateAnimBg="0"/>
      <p:bldP spid="12331" grpId="0" animBg="1"/>
      <p:bldP spid="12334" grpId="0" animBg="1"/>
      <p:bldP spid="12351"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8818" name="Rectangle 2"/>
          <p:cNvSpPr>
            <a:spLocks noGrp="1" noChangeArrowheads="1"/>
          </p:cNvSpPr>
          <p:nvPr>
            <p:ph type="title"/>
          </p:nvPr>
        </p:nvSpPr>
        <p:spPr/>
        <p:txBody>
          <a:bodyPr>
            <a:normAutofit/>
          </a:bodyPr>
          <a:lstStyle/>
          <a:p>
            <a:pPr rtl="1"/>
            <a:r>
              <a:rPr lang="fa-IR" sz="3600" dirty="0" smtClean="0">
                <a:solidFill>
                  <a:srgbClr val="FF0000"/>
                </a:solidFill>
                <a:cs typeface="B Titr" pitchFamily="2" charset="-78"/>
              </a:rPr>
              <a:t>عملکرد دربهای هود</a:t>
            </a:r>
            <a:endParaRPr lang="en-US" sz="3600" dirty="0">
              <a:solidFill>
                <a:srgbClr val="FF0000"/>
              </a:solidFill>
              <a:cs typeface="B Titr" pitchFamily="2" charset="-78"/>
            </a:endParaRPr>
          </a:p>
        </p:txBody>
      </p:sp>
      <p:sp>
        <p:nvSpPr>
          <p:cNvPr id="418819" name="Rectangle 3"/>
          <p:cNvSpPr>
            <a:spLocks noGrp="1" noChangeArrowheads="1"/>
          </p:cNvSpPr>
          <p:nvPr>
            <p:ph type="body" sz="half" idx="1"/>
          </p:nvPr>
        </p:nvSpPr>
        <p:spPr>
          <a:xfrm>
            <a:off x="457200" y="1760538"/>
            <a:ext cx="4038600" cy="4411662"/>
          </a:xfrm>
        </p:spPr>
        <p:txBody>
          <a:bodyPr>
            <a:normAutofit/>
          </a:bodyPr>
          <a:lstStyle/>
          <a:p>
            <a:pPr algn="r" rtl="1"/>
            <a:r>
              <a:rPr lang="fa-IR" sz="2800" dirty="0" smtClean="0">
                <a:cs typeface="B Koodak" pitchFamily="2" charset="-78"/>
              </a:rPr>
              <a:t>دربهای افقی:</a:t>
            </a:r>
          </a:p>
          <a:p>
            <a:pPr algn="r" rtl="1">
              <a:buNone/>
            </a:pPr>
            <a:r>
              <a:rPr lang="fa-IR" sz="2800" dirty="0" smtClean="0">
                <a:cs typeface="B Koodak" pitchFamily="2" charset="-78"/>
              </a:rPr>
              <a:t>        - حفاظت کامل را در قسمت جلویی تأمین می کند.</a:t>
            </a:r>
          </a:p>
          <a:p>
            <a:pPr algn="r" rtl="1"/>
            <a:r>
              <a:rPr lang="fa-IR" sz="2800" dirty="0" smtClean="0">
                <a:cs typeface="B Koodak" pitchFamily="2" charset="-78"/>
              </a:rPr>
              <a:t>دربهای عمودی:</a:t>
            </a:r>
          </a:p>
          <a:p>
            <a:pPr algn="r" rtl="1">
              <a:buNone/>
            </a:pPr>
            <a:r>
              <a:rPr lang="fa-IR" sz="2800" dirty="0" smtClean="0">
                <a:cs typeface="B Koodak" pitchFamily="2" charset="-78"/>
              </a:rPr>
              <a:t>       - فقط به همراه دربهای افقی مجاز به استفاده از این نوع درب هستیم.</a:t>
            </a:r>
          </a:p>
          <a:p>
            <a:pPr algn="r" rtl="1">
              <a:buNone/>
            </a:pPr>
            <a:r>
              <a:rPr lang="fa-IR" sz="2800" dirty="0" smtClean="0">
                <a:cs typeface="B Koodak" pitchFamily="2" charset="-78"/>
              </a:rPr>
              <a:t>       - مجــــــهز به یک آلارم می باشد.</a:t>
            </a:r>
            <a:endParaRPr lang="en-US" sz="2400" dirty="0"/>
          </a:p>
        </p:txBody>
      </p:sp>
      <p:pic>
        <p:nvPicPr>
          <p:cNvPr id="418824" name="Picture 8" descr="FumeHoodTrn2 009"/>
          <p:cNvPicPr>
            <a:picLocks noGrp="1" noChangeAspect="1" noChangeArrowheads="1"/>
          </p:cNvPicPr>
          <p:nvPr>
            <p:ph sz="half" idx="2"/>
          </p:nvPr>
        </p:nvPicPr>
        <p:blipFill>
          <a:blip r:embed="rId3" cstate="print"/>
          <a:srcRect/>
          <a:stretch>
            <a:fillRect/>
          </a:stretch>
        </p:blipFill>
        <p:spPr>
          <a:xfrm>
            <a:off x="4648200" y="2338388"/>
            <a:ext cx="4038600" cy="3049587"/>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18818"/>
                                        </p:tgtEl>
                                        <p:attrNameLst>
                                          <p:attrName>style.visibility</p:attrName>
                                        </p:attrNameLst>
                                      </p:cBhvr>
                                      <p:to>
                                        <p:strVal val="visible"/>
                                      </p:to>
                                    </p:set>
                                    <p:animEffect transition="in" filter="dissolve">
                                      <p:cBhvr>
                                        <p:cTn id="7" dur="500"/>
                                        <p:tgtEl>
                                          <p:spTgt spid="41881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18819">
                                            <p:txEl>
                                              <p:pRg st="0" end="0"/>
                                            </p:txEl>
                                          </p:spTgt>
                                        </p:tgtEl>
                                        <p:attrNameLst>
                                          <p:attrName>style.visibility</p:attrName>
                                        </p:attrNameLst>
                                      </p:cBhvr>
                                      <p:to>
                                        <p:strVal val="visible"/>
                                      </p:to>
                                    </p:set>
                                    <p:animEffect transition="in" filter="dissolve">
                                      <p:cBhvr>
                                        <p:cTn id="12" dur="500"/>
                                        <p:tgtEl>
                                          <p:spTgt spid="41881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18819">
                                            <p:txEl>
                                              <p:pRg st="1" end="1"/>
                                            </p:txEl>
                                          </p:spTgt>
                                        </p:tgtEl>
                                        <p:attrNameLst>
                                          <p:attrName>style.visibility</p:attrName>
                                        </p:attrNameLst>
                                      </p:cBhvr>
                                      <p:to>
                                        <p:strVal val="visible"/>
                                      </p:to>
                                    </p:set>
                                    <p:animEffect transition="in" filter="dissolve">
                                      <p:cBhvr>
                                        <p:cTn id="17" dur="500"/>
                                        <p:tgtEl>
                                          <p:spTgt spid="41881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18819">
                                            <p:txEl>
                                              <p:pRg st="2" end="2"/>
                                            </p:txEl>
                                          </p:spTgt>
                                        </p:tgtEl>
                                        <p:attrNameLst>
                                          <p:attrName>style.visibility</p:attrName>
                                        </p:attrNameLst>
                                      </p:cBhvr>
                                      <p:to>
                                        <p:strVal val="visible"/>
                                      </p:to>
                                    </p:set>
                                    <p:animEffect transition="in" filter="dissolve">
                                      <p:cBhvr>
                                        <p:cTn id="22" dur="500"/>
                                        <p:tgtEl>
                                          <p:spTgt spid="41881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18819">
                                            <p:txEl>
                                              <p:pRg st="3" end="3"/>
                                            </p:txEl>
                                          </p:spTgt>
                                        </p:tgtEl>
                                        <p:attrNameLst>
                                          <p:attrName>style.visibility</p:attrName>
                                        </p:attrNameLst>
                                      </p:cBhvr>
                                      <p:to>
                                        <p:strVal val="visible"/>
                                      </p:to>
                                    </p:set>
                                    <p:animEffect transition="in" filter="dissolve">
                                      <p:cBhvr>
                                        <p:cTn id="27" dur="500"/>
                                        <p:tgtEl>
                                          <p:spTgt spid="418819">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418819">
                                            <p:txEl>
                                              <p:pRg st="4" end="4"/>
                                            </p:txEl>
                                          </p:spTgt>
                                        </p:tgtEl>
                                        <p:attrNameLst>
                                          <p:attrName>style.visibility</p:attrName>
                                        </p:attrNameLst>
                                      </p:cBhvr>
                                      <p:to>
                                        <p:strVal val="visible"/>
                                      </p:to>
                                    </p:set>
                                    <p:animEffect transition="in" filter="dissolve">
                                      <p:cBhvr>
                                        <p:cTn id="32" dur="500"/>
                                        <p:tgtEl>
                                          <p:spTgt spid="4188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8818" grpId="0"/>
      <p:bldP spid="418819"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87363" y="152400"/>
            <a:ext cx="8229600" cy="1143000"/>
          </a:xfrm>
        </p:spPr>
        <p:txBody>
          <a:bodyPr>
            <a:normAutofit/>
          </a:bodyPr>
          <a:lstStyle/>
          <a:p>
            <a:r>
              <a:rPr lang="fa-IR" altLang="ja-JP" sz="4000" dirty="0" smtClean="0">
                <a:solidFill>
                  <a:srgbClr val="FF0000"/>
                </a:solidFill>
                <a:cs typeface="B Titr" pitchFamily="2" charset="-78"/>
              </a:rPr>
              <a:t>نکات مهم در خصوص درب هود (1)</a:t>
            </a:r>
            <a:endParaRPr lang="en-US" altLang="ja-JP" sz="4000" dirty="0">
              <a:solidFill>
                <a:srgbClr val="FF0000"/>
              </a:solidFill>
              <a:cs typeface="B Titr" pitchFamily="2" charset="-78"/>
            </a:endParaRPr>
          </a:p>
        </p:txBody>
      </p:sp>
      <p:sp>
        <p:nvSpPr>
          <p:cNvPr id="17411" name="Rectangle 3"/>
          <p:cNvSpPr>
            <a:spLocks noGrp="1" noChangeArrowheads="1"/>
          </p:cNvSpPr>
          <p:nvPr>
            <p:ph type="body" sz="half" idx="1"/>
          </p:nvPr>
        </p:nvSpPr>
        <p:spPr>
          <a:xfrm>
            <a:off x="3962400" y="1568450"/>
            <a:ext cx="4984750" cy="2546350"/>
          </a:xfrm>
        </p:spPr>
        <p:txBody>
          <a:bodyPr>
            <a:normAutofit/>
          </a:bodyPr>
          <a:lstStyle/>
          <a:p>
            <a:pPr algn="justLow" rtl="1"/>
            <a:r>
              <a:rPr lang="fa-IR" altLang="ja-JP" sz="2800" dirty="0" smtClean="0">
                <a:cs typeface="B Koodak" pitchFamily="2" charset="-78"/>
              </a:rPr>
              <a:t>درب هود را تا اندازه ای باز کنید که سرعت جریان لازم در دهانه هود برقرار باشد.</a:t>
            </a:r>
            <a:endParaRPr lang="en-US" altLang="ja-JP" sz="2800" dirty="0"/>
          </a:p>
          <a:p>
            <a:pPr algn="justLow" rtl="1"/>
            <a:r>
              <a:rPr lang="fa-IR" altLang="ja-JP" sz="2800" dirty="0" smtClean="0">
                <a:cs typeface="B Koodak" pitchFamily="2" charset="-78"/>
              </a:rPr>
              <a:t>درب هود را طوری تنظیم کنید که شما را در برابر پاشیدن مواد محافظت کند.</a:t>
            </a:r>
            <a:endParaRPr lang="en-US" altLang="ja-JP" sz="2800" dirty="0"/>
          </a:p>
        </p:txBody>
      </p:sp>
      <p:pic>
        <p:nvPicPr>
          <p:cNvPr id="17412" name="Fumehood_Demo_sash_height.mpeg">
            <a:hlinkClick r:id="" action="ppaction://media"/>
          </p:cNvPr>
          <p:cNvPicPr>
            <a:picLocks noGrp="1" noRot="1" noChangeAspect="1" noChangeArrowheads="1"/>
          </p:cNvPicPr>
          <p:nvPr>
            <p:ph sz="half" idx="2"/>
            <a:videoFile r:link="rId1"/>
          </p:nvPr>
        </p:nvPicPr>
        <p:blipFill>
          <a:blip r:embed="rId4"/>
          <a:srcRect/>
          <a:stretch>
            <a:fillRect/>
          </a:stretch>
        </p:blipFill>
        <p:spPr>
          <a:xfrm>
            <a:off x="304800" y="1676400"/>
            <a:ext cx="3352800" cy="2286000"/>
          </a:xfrm>
          <a:ln/>
        </p:spPr>
      </p:pic>
      <p:sp>
        <p:nvSpPr>
          <p:cNvPr id="17415" name="Rectangle 7"/>
          <p:cNvSpPr>
            <a:spLocks noChangeArrowheads="1"/>
          </p:cNvSpPr>
          <p:nvPr/>
        </p:nvSpPr>
        <p:spPr bwMode="auto">
          <a:xfrm>
            <a:off x="692150" y="4467225"/>
            <a:ext cx="8147050" cy="2101850"/>
          </a:xfrm>
          <a:prstGeom prst="rect">
            <a:avLst/>
          </a:prstGeom>
          <a:noFill/>
          <a:ln w="9525">
            <a:noFill/>
            <a:miter lim="800000"/>
            <a:headEnd/>
            <a:tailEnd/>
          </a:ln>
          <a:effectLst/>
        </p:spPr>
        <p:txBody>
          <a:bodyPr/>
          <a:lstStyle/>
          <a:p>
            <a:pPr marL="342900" indent="-342900" algn="justLow" rtl="1">
              <a:lnSpc>
                <a:spcPct val="90000"/>
              </a:lnSpc>
              <a:spcBef>
                <a:spcPct val="20000"/>
              </a:spcBef>
              <a:buFontTx/>
              <a:buChar char="•"/>
            </a:pPr>
            <a:r>
              <a:rPr lang="fa-IR" altLang="ja-JP" sz="2800" dirty="0" smtClean="0">
                <a:cs typeface="B Koodak" pitchFamily="2" charset="-78"/>
              </a:rPr>
              <a:t>هیچگاه درب یک هود بدون راه فرعی را بطور کامل نبندید. حداقل به اندازه 5 سانتیمتر درب آن را باز بگذارید؛ بخصوص وقتیکه در داخل هود مواد قابل اشتعال وجود داشته باشد.</a:t>
            </a:r>
            <a:endParaRPr lang="en-US" altLang="ja-JP" sz="2800" dirty="0"/>
          </a:p>
        </p:txBody>
      </p:sp>
    </p:spTree>
  </p:cSld>
  <p:clrMapOvr>
    <a:masterClrMapping/>
  </p:clrMapOvr>
  <p:timing>
    <p:tnLst>
      <p:par>
        <p:cTn id="1" dur="indefinite" restart="never" nodeType="tmRoot">
          <p:childTnLst>
            <p:video>
              <p:cMediaNode>
                <p:cTn id="2" fill="hold" display="0">
                  <p:stCondLst>
                    <p:cond delay="indefinite"/>
                  </p:stCondLst>
                  <p:endCondLst>
                    <p:cond evt="onNext" delay="0">
                      <p:tgtEl>
                        <p:sldTgt/>
                      </p:tgtEl>
                    </p:cond>
                    <p:cond evt="onPrev" delay="0">
                      <p:tgtEl>
                        <p:sldTgt/>
                      </p:tgtEl>
                    </p:cond>
                  </p:endCondLst>
                </p:cTn>
                <p:tgtEl>
                  <p:spTgt spid="17412"/>
                </p:tgtEl>
              </p:cMediaNode>
            </p:video>
            <p:seq concurrent="1" nextAc="seek">
              <p:cTn id="3" restart="whenNotActive" fill="hold" evtFilter="cancelBubble" nodeType="interactiveSeq">
                <p:stCondLst>
                  <p:cond evt="onClick" delay="0">
                    <p:tgtEl>
                      <p:spTgt spid="17411"/>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p:cTn id="7" dur="1" fill="hold"/>
                                        <p:tgtEl>
                                          <p:spTgt spid="17412"/>
                                        </p:tgtEl>
                                      </p:cBhvr>
                                    </p:cmd>
                                  </p:childTnLst>
                                </p:cTn>
                              </p:par>
                            </p:childTnLst>
                          </p:cTn>
                        </p:par>
                      </p:childTnLst>
                    </p:cTn>
                  </p:par>
                </p:childTnLst>
              </p:cTn>
              <p:nextCondLst>
                <p:cond evt="onClick" delay="0">
                  <p:tgtEl>
                    <p:spTgt spid="17411"/>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1" name="Picture 5" descr="Conventional Bypass Fume Hood"/>
          <p:cNvPicPr>
            <a:picLocks noChangeAspect="1" noChangeArrowheads="1"/>
          </p:cNvPicPr>
          <p:nvPr/>
        </p:nvPicPr>
        <p:blipFill>
          <a:blip r:embed="rId3"/>
          <a:srcRect/>
          <a:stretch>
            <a:fillRect/>
          </a:stretch>
        </p:blipFill>
        <p:spPr bwMode="auto">
          <a:xfrm>
            <a:off x="571472" y="2928934"/>
            <a:ext cx="3505200" cy="2714625"/>
          </a:xfrm>
          <a:prstGeom prst="rect">
            <a:avLst/>
          </a:prstGeom>
          <a:noFill/>
        </p:spPr>
      </p:pic>
      <p:sp>
        <p:nvSpPr>
          <p:cNvPr id="14342" name="Text Box 6"/>
          <p:cNvSpPr txBox="1">
            <a:spLocks noChangeArrowheads="1"/>
          </p:cNvSpPr>
          <p:nvPr/>
        </p:nvSpPr>
        <p:spPr bwMode="auto">
          <a:xfrm>
            <a:off x="1142976" y="2000240"/>
            <a:ext cx="2170466" cy="523220"/>
          </a:xfrm>
          <a:prstGeom prst="rect">
            <a:avLst/>
          </a:prstGeom>
          <a:noFill/>
          <a:ln w="9525">
            <a:noFill/>
            <a:miter lim="800000"/>
            <a:headEnd/>
            <a:tailEnd/>
          </a:ln>
          <a:effectLst/>
        </p:spPr>
        <p:txBody>
          <a:bodyPr wrap="none">
            <a:spAutoFit/>
          </a:bodyPr>
          <a:lstStyle/>
          <a:p>
            <a:r>
              <a:rPr lang="en-US" altLang="ja-JP" sz="2800" b="1" dirty="0">
                <a:solidFill>
                  <a:srgbClr val="FF0000"/>
                </a:solidFill>
              </a:rPr>
              <a:t>By-pass hood</a:t>
            </a:r>
          </a:p>
        </p:txBody>
      </p:sp>
      <p:pic>
        <p:nvPicPr>
          <p:cNvPr id="14344" name="Picture 8" descr="Auxiliary Air Hoods"/>
          <p:cNvPicPr>
            <a:picLocks noChangeAspect="1" noChangeArrowheads="1"/>
          </p:cNvPicPr>
          <p:nvPr/>
        </p:nvPicPr>
        <p:blipFill>
          <a:blip r:embed="rId4"/>
          <a:srcRect/>
          <a:stretch>
            <a:fillRect/>
          </a:stretch>
        </p:blipFill>
        <p:spPr bwMode="auto">
          <a:xfrm>
            <a:off x="5072066" y="2786058"/>
            <a:ext cx="3657600" cy="2820988"/>
          </a:xfrm>
          <a:prstGeom prst="rect">
            <a:avLst/>
          </a:prstGeom>
          <a:noFill/>
        </p:spPr>
      </p:pic>
      <p:sp>
        <p:nvSpPr>
          <p:cNvPr id="14345" name="Rectangle 9"/>
          <p:cNvSpPr>
            <a:spLocks noChangeArrowheads="1"/>
          </p:cNvSpPr>
          <p:nvPr/>
        </p:nvSpPr>
        <p:spPr bwMode="auto">
          <a:xfrm>
            <a:off x="5572132" y="1928802"/>
            <a:ext cx="3054041" cy="523220"/>
          </a:xfrm>
          <a:prstGeom prst="rect">
            <a:avLst/>
          </a:prstGeom>
          <a:noFill/>
          <a:ln w="9525">
            <a:noFill/>
            <a:miter lim="800000"/>
            <a:headEnd/>
            <a:tailEnd/>
          </a:ln>
          <a:effectLst/>
        </p:spPr>
        <p:txBody>
          <a:bodyPr wrap="none" anchor="ctr">
            <a:spAutoFit/>
          </a:bodyPr>
          <a:lstStyle/>
          <a:p>
            <a:r>
              <a:rPr lang="en-US" altLang="ja-JP" sz="2800" b="1" dirty="0">
                <a:solidFill>
                  <a:srgbClr val="FF0000"/>
                </a:solidFill>
              </a:rPr>
              <a:t>Auxiliary air hoods</a:t>
            </a:r>
            <a:r>
              <a:rPr lang="en-US" altLang="ja-JP" sz="2800" dirty="0">
                <a:solidFill>
                  <a:srgbClr val="FF0000"/>
                </a:solidFill>
              </a:rPr>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28596" y="1500174"/>
            <a:ext cx="8229600" cy="1143000"/>
          </a:xfrm>
        </p:spPr>
        <p:txBody>
          <a:bodyPr>
            <a:normAutofit/>
          </a:bodyPr>
          <a:lstStyle/>
          <a:p>
            <a:r>
              <a:rPr lang="fa-IR" altLang="ja-JP" sz="4000" dirty="0" smtClean="0">
                <a:solidFill>
                  <a:srgbClr val="FF0000"/>
                </a:solidFill>
                <a:cs typeface="B Titr" pitchFamily="2" charset="-78"/>
              </a:rPr>
              <a:t>نکات مهم در خصوص درب هود (2)</a:t>
            </a:r>
            <a:endParaRPr lang="en-US" altLang="ja-JP" sz="4000" dirty="0"/>
          </a:p>
        </p:txBody>
      </p:sp>
      <p:sp>
        <p:nvSpPr>
          <p:cNvPr id="18435" name="Rectangle 3"/>
          <p:cNvSpPr>
            <a:spLocks noGrp="1" noChangeArrowheads="1"/>
          </p:cNvSpPr>
          <p:nvPr>
            <p:ph type="body" idx="1"/>
          </p:nvPr>
        </p:nvSpPr>
        <p:spPr>
          <a:xfrm>
            <a:off x="3724275" y="2643182"/>
            <a:ext cx="4776815" cy="3427418"/>
          </a:xfrm>
        </p:spPr>
        <p:txBody>
          <a:bodyPr>
            <a:normAutofit fontScale="77500" lnSpcReduction="20000"/>
          </a:bodyPr>
          <a:lstStyle/>
          <a:p>
            <a:pPr algn="justLow" rtl="1">
              <a:lnSpc>
                <a:spcPct val="150000"/>
              </a:lnSpc>
            </a:pPr>
            <a:r>
              <a:rPr lang="fa-IR" altLang="ja-JP" sz="2800" dirty="0" smtClean="0">
                <a:cs typeface="B Koodak" pitchFamily="2" charset="-78"/>
              </a:rPr>
              <a:t>تمام کارها حداقل در فاصله 15 سانتیمتری در داخل هود انجام دهید. در قسمت جلویی دهانه هود قدرت ربایش هود ممکن است که 100% نباشد.</a:t>
            </a:r>
          </a:p>
          <a:p>
            <a:pPr algn="justLow" rtl="1">
              <a:lnSpc>
                <a:spcPct val="150000"/>
              </a:lnSpc>
            </a:pPr>
            <a:r>
              <a:rPr lang="fa-IR" altLang="ja-JP" sz="2800" dirty="0" smtClean="0">
                <a:cs typeface="B Koodak" pitchFamily="2" charset="-78"/>
              </a:rPr>
              <a:t>زمانیکه مواد شیمیایی در داخل هود وجود دارد، هرگز سر خود را به داخل هود مخصوص فیوم نبرید.</a:t>
            </a:r>
            <a:endParaRPr lang="en-US" altLang="ja-JP" sz="2800" dirty="0"/>
          </a:p>
          <a:p>
            <a:pPr algn="justLow">
              <a:lnSpc>
                <a:spcPct val="150000"/>
              </a:lnSpc>
            </a:pPr>
            <a:endParaRPr lang="en-US" altLang="ja-JP" sz="2800" dirty="0"/>
          </a:p>
        </p:txBody>
      </p:sp>
      <p:pic>
        <p:nvPicPr>
          <p:cNvPr id="18437" name="Picture 5" descr="lab%20011"/>
          <p:cNvPicPr>
            <a:picLocks noChangeAspect="1" noChangeArrowheads="1"/>
          </p:cNvPicPr>
          <p:nvPr/>
        </p:nvPicPr>
        <p:blipFill>
          <a:blip r:embed="rId3"/>
          <a:srcRect/>
          <a:stretch>
            <a:fillRect/>
          </a:stretch>
        </p:blipFill>
        <p:spPr bwMode="auto">
          <a:xfrm>
            <a:off x="714348" y="2857496"/>
            <a:ext cx="2395526" cy="3190599"/>
          </a:xfrm>
          <a:prstGeom prst="rect">
            <a:avLst/>
          </a:prstGeom>
          <a:noFill/>
        </p:spPr>
      </p:pic>
      <p:sp>
        <p:nvSpPr>
          <p:cNvPr id="18438" name="Line 6"/>
          <p:cNvSpPr>
            <a:spLocks noChangeShapeType="1"/>
          </p:cNvSpPr>
          <p:nvPr/>
        </p:nvSpPr>
        <p:spPr bwMode="auto">
          <a:xfrm flipH="1">
            <a:off x="893762" y="2882900"/>
            <a:ext cx="1981200" cy="2116138"/>
          </a:xfrm>
          <a:prstGeom prst="line">
            <a:avLst/>
          </a:prstGeom>
          <a:noFill/>
          <a:ln w="76200">
            <a:solidFill>
              <a:srgbClr val="FF0000"/>
            </a:solidFill>
            <a:round/>
            <a:headEnd/>
            <a:tailEnd/>
          </a:ln>
          <a:effectLst/>
        </p:spPr>
        <p:txBody>
          <a:bodyPr/>
          <a:lstStyle/>
          <a:p>
            <a:endParaRPr lang="en-US"/>
          </a:p>
        </p:txBody>
      </p:sp>
      <p:sp>
        <p:nvSpPr>
          <p:cNvPr id="18439" name="Line 7"/>
          <p:cNvSpPr>
            <a:spLocks noChangeShapeType="1"/>
          </p:cNvSpPr>
          <p:nvPr/>
        </p:nvSpPr>
        <p:spPr bwMode="auto">
          <a:xfrm>
            <a:off x="855662" y="2882900"/>
            <a:ext cx="1981200" cy="2116138"/>
          </a:xfrm>
          <a:prstGeom prst="line">
            <a:avLst/>
          </a:prstGeom>
          <a:noFill/>
          <a:ln w="76200">
            <a:solidFill>
              <a:srgbClr val="FF0000"/>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2428868"/>
            <a:ext cx="9144000" cy="1752600"/>
          </a:xfrm>
        </p:spPr>
        <p:txBody>
          <a:bodyPr>
            <a:normAutofit fontScale="90000"/>
          </a:bodyPr>
          <a:lstStyle/>
          <a:p>
            <a:r>
              <a:rPr lang="fa-IR" sz="6600" dirty="0" smtClean="0">
                <a:solidFill>
                  <a:srgbClr val="FF0000"/>
                </a:solidFill>
                <a:cs typeface="B Titr" pitchFamily="2" charset="-78"/>
              </a:rPr>
              <a:t>هودهای آزمایشگاهی</a:t>
            </a:r>
            <a:br>
              <a:rPr lang="fa-IR" sz="6600" dirty="0" smtClean="0">
                <a:solidFill>
                  <a:srgbClr val="FF0000"/>
                </a:solidFill>
                <a:cs typeface="B Titr" pitchFamily="2" charset="-78"/>
              </a:rPr>
            </a:br>
            <a:r>
              <a:rPr lang="en-US" sz="6600" b="1" dirty="0" smtClean="0">
                <a:solidFill>
                  <a:srgbClr val="FF0000"/>
                </a:solidFill>
                <a:latin typeface="Times New Roman" pitchFamily="18" charset="0"/>
                <a:cs typeface="Times New Roman" pitchFamily="18" charset="0"/>
              </a:rPr>
              <a:t>Laboratory Hoods</a:t>
            </a:r>
            <a:endParaRPr lang="en-US" b="1" dirty="0" smtClean="0">
              <a:solidFill>
                <a:srgbClr val="FF0000"/>
              </a:solidFill>
              <a:latin typeface="Times New Roman" pitchFamily="18" charset="0"/>
              <a:cs typeface="Times New Roman" pitchFamily="18" charset="0"/>
            </a:endParaRPr>
          </a:p>
        </p:txBody>
      </p:sp>
      <p:sp>
        <p:nvSpPr>
          <p:cNvPr id="4099" name="Rectangle 3"/>
          <p:cNvSpPr>
            <a:spLocks noGrp="1" noChangeArrowheads="1"/>
          </p:cNvSpPr>
          <p:nvPr>
            <p:ph type="body" idx="1"/>
          </p:nvPr>
        </p:nvSpPr>
        <p:spPr>
          <a:xfrm>
            <a:off x="457200" y="4286256"/>
            <a:ext cx="8115328" cy="1543040"/>
          </a:xfrm>
        </p:spPr>
        <p:txBody>
          <a:bodyPr>
            <a:noAutofit/>
          </a:bodyPr>
          <a:lstStyle/>
          <a:p>
            <a:pPr marL="457200" indent="-457200" algn="ctr" rtl="1">
              <a:buFont typeface="Wingdings" pitchFamily="2" charset="2"/>
              <a:buNone/>
            </a:pPr>
            <a:r>
              <a:rPr lang="fa-IR" sz="2400" dirty="0" smtClean="0">
                <a:solidFill>
                  <a:srgbClr val="0611EA"/>
                </a:solidFill>
                <a:latin typeface="Aharoni" pitchFamily="2" charset="-79"/>
                <a:cs typeface="B Esfehan" pitchFamily="2" charset="-78"/>
              </a:rPr>
              <a:t>ارائه </a:t>
            </a:r>
            <a:r>
              <a:rPr lang="fa-IR" sz="2800" dirty="0" smtClean="0">
                <a:solidFill>
                  <a:srgbClr val="0611EA"/>
                </a:solidFill>
                <a:latin typeface="Aharoni" pitchFamily="2" charset="-79"/>
                <a:cs typeface="B Esfehan" pitchFamily="2" charset="-78"/>
              </a:rPr>
              <a:t>دهنده</a:t>
            </a:r>
            <a:r>
              <a:rPr lang="fa-IR" sz="2400" dirty="0" smtClean="0">
                <a:solidFill>
                  <a:srgbClr val="0611EA"/>
                </a:solidFill>
                <a:latin typeface="Aharoni" pitchFamily="2" charset="-79"/>
                <a:cs typeface="B Esfehan" pitchFamily="2" charset="-78"/>
              </a:rPr>
              <a:t>:      </a:t>
            </a:r>
            <a:r>
              <a:rPr lang="fa-IR" sz="3600" dirty="0" smtClean="0">
                <a:latin typeface="Aharoni" pitchFamily="2" charset="-79"/>
                <a:cs typeface="B Esfehan" pitchFamily="2" charset="-78"/>
              </a:rPr>
              <a:t>مهدی صادقی</a:t>
            </a:r>
          </a:p>
          <a:p>
            <a:pPr marL="457200" indent="-457200" algn="ctr" rtl="1">
              <a:buFont typeface="Wingdings" pitchFamily="2" charset="2"/>
              <a:buNone/>
            </a:pPr>
            <a:r>
              <a:rPr lang="fa-IR" sz="2800" dirty="0" smtClean="0">
                <a:latin typeface="Aharoni" pitchFamily="2" charset="-79"/>
                <a:cs typeface="B Esfehan" pitchFamily="2" charset="-78"/>
              </a:rPr>
              <a:t>دانشجوی دکتری بهداشت حرفه ای</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0866" name="Rectangle 2"/>
          <p:cNvSpPr>
            <a:spLocks noGrp="1" noChangeArrowheads="1"/>
          </p:cNvSpPr>
          <p:nvPr>
            <p:ph type="title"/>
          </p:nvPr>
        </p:nvSpPr>
        <p:spPr/>
        <p:txBody>
          <a:bodyPr>
            <a:normAutofit/>
          </a:bodyPr>
          <a:lstStyle/>
          <a:p>
            <a:r>
              <a:rPr lang="fa-IR" sz="3600" dirty="0" smtClean="0">
                <a:solidFill>
                  <a:srgbClr val="FF0000"/>
                </a:solidFill>
                <a:cs typeface="B Titr" pitchFamily="2" charset="-78"/>
              </a:rPr>
              <a:t>عملکرد بافلها</a:t>
            </a:r>
            <a:endParaRPr lang="en-US" sz="3600" dirty="0">
              <a:solidFill>
                <a:srgbClr val="FF0000"/>
              </a:solidFill>
              <a:cs typeface="B Titr" pitchFamily="2" charset="-78"/>
            </a:endParaRPr>
          </a:p>
        </p:txBody>
      </p:sp>
      <p:sp>
        <p:nvSpPr>
          <p:cNvPr id="420867" name="Rectangle 3"/>
          <p:cNvSpPr>
            <a:spLocks noGrp="1" noChangeArrowheads="1"/>
          </p:cNvSpPr>
          <p:nvPr>
            <p:ph type="body" sz="half" idx="1"/>
          </p:nvPr>
        </p:nvSpPr>
        <p:spPr/>
        <p:txBody>
          <a:bodyPr>
            <a:normAutofit fontScale="85000" lnSpcReduction="10000"/>
          </a:bodyPr>
          <a:lstStyle/>
          <a:p>
            <a:pPr algn="justLow" rtl="1"/>
            <a:r>
              <a:rPr lang="en-US" sz="2800" dirty="0" smtClean="0">
                <a:cs typeface="B Koodak" pitchFamily="2" charset="-78"/>
              </a:rPr>
              <a:t>Open</a:t>
            </a:r>
            <a:r>
              <a:rPr lang="fa-IR" sz="2800" dirty="0" smtClean="0">
                <a:cs typeface="B Koodak" pitchFamily="2" charset="-78"/>
              </a:rPr>
              <a:t> – در شرایطی که حداکثر بار حرارتی را داشته یا آلاینده ها سبکتر از هوا باشند بافل را در وضعیت باز قرار دهید.</a:t>
            </a:r>
          </a:p>
          <a:p>
            <a:pPr algn="justLow" rtl="1"/>
            <a:r>
              <a:rPr lang="en-US" sz="2800" dirty="0" smtClean="0">
                <a:cs typeface="B Koodak" pitchFamily="2" charset="-78"/>
              </a:rPr>
              <a:t>Normal</a:t>
            </a:r>
            <a:r>
              <a:rPr lang="fa-IR" sz="2800" dirty="0" smtClean="0">
                <a:cs typeface="B Koodak" pitchFamily="2" charset="-78"/>
              </a:rPr>
              <a:t> – در شرایطی که بار کاری در حد متوسط بوده و کارهای معمولی انجام می گیرد بافل را در وضعیت نرمال قرار دهید.</a:t>
            </a:r>
          </a:p>
          <a:p>
            <a:pPr algn="justLow" rtl="1"/>
            <a:r>
              <a:rPr lang="en-US" sz="2800" dirty="0" smtClean="0">
                <a:cs typeface="B Koodak" pitchFamily="2" charset="-78"/>
              </a:rPr>
              <a:t>Closed</a:t>
            </a:r>
            <a:r>
              <a:rPr lang="fa-IR" sz="2800" dirty="0" smtClean="0">
                <a:cs typeface="B Koodak" pitchFamily="2" charset="-78"/>
              </a:rPr>
              <a:t> – در شرایطی که فیومها در سطح کار تولید شده و یا آلاینده ها از هوا سنگین تر هستند بافل را در وضعیت بسته قرار دهید.</a:t>
            </a:r>
            <a:endParaRPr lang="en-US" sz="2800" dirty="0"/>
          </a:p>
        </p:txBody>
      </p:sp>
      <p:pic>
        <p:nvPicPr>
          <p:cNvPr id="420869" name="Picture 5" descr="FumeHoodTrn 015"/>
          <p:cNvPicPr>
            <a:picLocks noGrp="1" noChangeAspect="1" noChangeArrowheads="1"/>
          </p:cNvPicPr>
          <p:nvPr>
            <p:ph sz="half" idx="2"/>
          </p:nvPr>
        </p:nvPicPr>
        <p:blipFill>
          <a:blip r:embed="rId2" cstate="print"/>
          <a:srcRect/>
          <a:stretch>
            <a:fillRect/>
          </a:stretch>
        </p:blipFill>
        <p:spPr>
          <a:xfrm>
            <a:off x="5153025" y="1830388"/>
            <a:ext cx="3028950" cy="4065587"/>
          </a:xfrm>
          <a:noFill/>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420866"/>
                                        </p:tgtEl>
                                        <p:attrNameLst>
                                          <p:attrName>style.visibility</p:attrName>
                                        </p:attrNameLst>
                                      </p:cBhvr>
                                      <p:to>
                                        <p:strVal val="visible"/>
                                      </p:to>
                                    </p:set>
                                    <p:animEffect transition="in" filter="fade">
                                      <p:cBhvr>
                                        <p:cTn id="7" dur="1000"/>
                                        <p:tgtEl>
                                          <p:spTgt spid="420866"/>
                                        </p:tgtEl>
                                      </p:cBhvr>
                                    </p:animEffect>
                                    <p:anim calcmode="lin" valueType="num">
                                      <p:cBhvr>
                                        <p:cTn id="8" dur="1000" fill="hold"/>
                                        <p:tgtEl>
                                          <p:spTgt spid="420866"/>
                                        </p:tgtEl>
                                        <p:attrNameLst>
                                          <p:attrName>ppt_x</p:attrName>
                                        </p:attrNameLst>
                                      </p:cBhvr>
                                      <p:tavLst>
                                        <p:tav tm="0">
                                          <p:val>
                                            <p:strVal val="#ppt_x"/>
                                          </p:val>
                                        </p:tav>
                                        <p:tav tm="100000">
                                          <p:val>
                                            <p:strVal val="#ppt_x"/>
                                          </p:val>
                                        </p:tav>
                                      </p:tavLst>
                                    </p:anim>
                                    <p:anim calcmode="lin" valueType="num">
                                      <p:cBhvr>
                                        <p:cTn id="9" dur="898" decel="100000" fill="hold"/>
                                        <p:tgtEl>
                                          <p:spTgt spid="420866"/>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420866"/>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420867">
                                            <p:txEl>
                                              <p:pRg st="0" end="0"/>
                                            </p:txEl>
                                          </p:spTgt>
                                        </p:tgtEl>
                                        <p:attrNameLst>
                                          <p:attrName>style.visibility</p:attrName>
                                        </p:attrNameLst>
                                      </p:cBhvr>
                                      <p:to>
                                        <p:strVal val="visible"/>
                                      </p:to>
                                    </p:set>
                                    <p:animEffect transition="in" filter="fade">
                                      <p:cBhvr>
                                        <p:cTn id="15" dur="1000"/>
                                        <p:tgtEl>
                                          <p:spTgt spid="420867">
                                            <p:txEl>
                                              <p:pRg st="0" end="0"/>
                                            </p:txEl>
                                          </p:spTgt>
                                        </p:tgtEl>
                                      </p:cBhvr>
                                    </p:animEffect>
                                    <p:anim calcmode="lin" valueType="num">
                                      <p:cBhvr>
                                        <p:cTn id="16" dur="1000" fill="hold"/>
                                        <p:tgtEl>
                                          <p:spTgt spid="420867">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420867">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42086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420867">
                                            <p:txEl>
                                              <p:pRg st="1" end="1"/>
                                            </p:txEl>
                                          </p:spTgt>
                                        </p:tgtEl>
                                        <p:attrNameLst>
                                          <p:attrName>style.visibility</p:attrName>
                                        </p:attrNameLst>
                                      </p:cBhvr>
                                      <p:to>
                                        <p:strVal val="visible"/>
                                      </p:to>
                                    </p:set>
                                    <p:animEffect transition="in" filter="fade">
                                      <p:cBhvr>
                                        <p:cTn id="23" dur="1000"/>
                                        <p:tgtEl>
                                          <p:spTgt spid="420867">
                                            <p:txEl>
                                              <p:pRg st="1" end="1"/>
                                            </p:txEl>
                                          </p:spTgt>
                                        </p:tgtEl>
                                      </p:cBhvr>
                                    </p:animEffect>
                                    <p:anim calcmode="lin" valueType="num">
                                      <p:cBhvr>
                                        <p:cTn id="24" dur="1000" fill="hold"/>
                                        <p:tgtEl>
                                          <p:spTgt spid="420867">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420867">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420867">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420867">
                                            <p:txEl>
                                              <p:pRg st="2" end="2"/>
                                            </p:txEl>
                                          </p:spTgt>
                                        </p:tgtEl>
                                        <p:attrNameLst>
                                          <p:attrName>style.visibility</p:attrName>
                                        </p:attrNameLst>
                                      </p:cBhvr>
                                      <p:to>
                                        <p:strVal val="visible"/>
                                      </p:to>
                                    </p:set>
                                    <p:animEffect transition="in" filter="fade">
                                      <p:cBhvr>
                                        <p:cTn id="31" dur="1000"/>
                                        <p:tgtEl>
                                          <p:spTgt spid="420867">
                                            <p:txEl>
                                              <p:pRg st="2" end="2"/>
                                            </p:txEl>
                                          </p:spTgt>
                                        </p:tgtEl>
                                      </p:cBhvr>
                                    </p:animEffect>
                                    <p:anim calcmode="lin" valueType="num">
                                      <p:cBhvr>
                                        <p:cTn id="32" dur="1000" fill="hold"/>
                                        <p:tgtEl>
                                          <p:spTgt spid="420867">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420867">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420867">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0866" grpId="0"/>
      <p:bldP spid="420867"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1890" name="Rectangle 2"/>
          <p:cNvSpPr>
            <a:spLocks noGrp="1" noChangeArrowheads="1"/>
          </p:cNvSpPr>
          <p:nvPr>
            <p:ph type="title"/>
          </p:nvPr>
        </p:nvSpPr>
        <p:spPr/>
        <p:txBody>
          <a:bodyPr>
            <a:normAutofit/>
          </a:bodyPr>
          <a:lstStyle/>
          <a:p>
            <a:pPr rtl="1"/>
            <a:r>
              <a:rPr lang="fa-IR" sz="3600" dirty="0" smtClean="0">
                <a:solidFill>
                  <a:srgbClr val="FF0000"/>
                </a:solidFill>
                <a:cs typeface="B Titr" pitchFamily="2" charset="-78"/>
              </a:rPr>
              <a:t>دو نوع آلارم در هودهای مخصوص فیوم</a:t>
            </a:r>
            <a:endParaRPr lang="en-US" sz="3600" dirty="0">
              <a:solidFill>
                <a:srgbClr val="FF0000"/>
              </a:solidFill>
              <a:cs typeface="B Titr" pitchFamily="2" charset="-78"/>
            </a:endParaRPr>
          </a:p>
        </p:txBody>
      </p:sp>
      <p:sp>
        <p:nvSpPr>
          <p:cNvPr id="421891" name="Rectangle 3"/>
          <p:cNvSpPr>
            <a:spLocks noGrp="1" noChangeArrowheads="1"/>
          </p:cNvSpPr>
          <p:nvPr>
            <p:ph type="body" sz="half" idx="1"/>
          </p:nvPr>
        </p:nvSpPr>
        <p:spPr>
          <a:xfrm>
            <a:off x="457200" y="1719263"/>
            <a:ext cx="3352800" cy="4411662"/>
          </a:xfrm>
        </p:spPr>
        <p:txBody>
          <a:bodyPr>
            <a:normAutofit/>
          </a:bodyPr>
          <a:lstStyle/>
          <a:p>
            <a:pPr algn="justLow" rtl="1"/>
            <a:r>
              <a:rPr lang="fa-IR" sz="2400" dirty="0" smtClean="0">
                <a:cs typeface="B Koodak" pitchFamily="2" charset="-78"/>
              </a:rPr>
              <a:t>آلارم سرعت جریان هوا</a:t>
            </a:r>
          </a:p>
          <a:p>
            <a:pPr algn="justLow" rtl="1"/>
            <a:r>
              <a:rPr lang="fa-IR" sz="2400" dirty="0" smtClean="0">
                <a:cs typeface="B Koodak" pitchFamily="2" charset="-78"/>
              </a:rPr>
              <a:t>در قسمت بالا و سمت چپ هود قرار می گیرد.</a:t>
            </a:r>
          </a:p>
          <a:p>
            <a:pPr algn="justLow" rtl="1"/>
            <a:endParaRPr lang="fa-IR" sz="2400" dirty="0" smtClean="0">
              <a:cs typeface="B Koodak" pitchFamily="2" charset="-78"/>
            </a:endParaRPr>
          </a:p>
          <a:p>
            <a:pPr algn="justLow" rtl="1"/>
            <a:endParaRPr lang="fa-IR" sz="2400" dirty="0" smtClean="0">
              <a:cs typeface="B Koodak" pitchFamily="2" charset="-78"/>
            </a:endParaRPr>
          </a:p>
          <a:p>
            <a:pPr algn="justLow" rtl="1"/>
            <a:r>
              <a:rPr lang="fa-IR" sz="2400" dirty="0" smtClean="0">
                <a:cs typeface="B Koodak" pitchFamily="2" charset="-78"/>
              </a:rPr>
              <a:t>آلارم وضعیت درب هود</a:t>
            </a:r>
          </a:p>
          <a:p>
            <a:pPr algn="justLow" rtl="1"/>
            <a:r>
              <a:rPr lang="fa-IR" sz="2400" dirty="0" smtClean="0">
                <a:cs typeface="B Koodak" pitchFamily="2" charset="-78"/>
              </a:rPr>
              <a:t>در قسمت بالا و سمت راست هود قرار می گیرد.</a:t>
            </a:r>
            <a:endParaRPr lang="en-US" sz="2400" dirty="0"/>
          </a:p>
        </p:txBody>
      </p:sp>
      <p:pic>
        <p:nvPicPr>
          <p:cNvPr id="421898" name="Picture 10" descr="FumeHoodTrn2 007"/>
          <p:cNvPicPr>
            <a:picLocks noGrp="1" noChangeAspect="1" noChangeArrowheads="1"/>
          </p:cNvPicPr>
          <p:nvPr>
            <p:ph sz="quarter" idx="2"/>
          </p:nvPr>
        </p:nvPicPr>
        <p:blipFill>
          <a:blip r:embed="rId2" cstate="print"/>
          <a:srcRect/>
          <a:stretch>
            <a:fillRect/>
          </a:stretch>
        </p:blipFill>
        <p:spPr>
          <a:xfrm>
            <a:off x="3810000" y="1524000"/>
            <a:ext cx="2185988" cy="2914650"/>
          </a:xfrm>
          <a:noFill/>
          <a:ln/>
        </p:spPr>
      </p:pic>
      <p:pic>
        <p:nvPicPr>
          <p:cNvPr id="421901" name="Picture 13" descr="FumeHoodTrn3 012"/>
          <p:cNvPicPr>
            <a:picLocks noGrp="1" noChangeAspect="1" noChangeArrowheads="1"/>
          </p:cNvPicPr>
          <p:nvPr>
            <p:ph sz="quarter" idx="3"/>
          </p:nvPr>
        </p:nvPicPr>
        <p:blipFill>
          <a:blip r:embed="rId3"/>
          <a:srcRect/>
          <a:stretch>
            <a:fillRect/>
          </a:stretch>
        </p:blipFill>
        <p:spPr>
          <a:xfrm>
            <a:off x="6315075" y="3124200"/>
            <a:ext cx="2400300" cy="3200400"/>
          </a:xfrm>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21890"/>
                                        </p:tgtEl>
                                        <p:attrNameLst>
                                          <p:attrName>style.visibility</p:attrName>
                                        </p:attrNameLst>
                                      </p:cBhvr>
                                      <p:to>
                                        <p:strVal val="visible"/>
                                      </p:to>
                                    </p:set>
                                    <p:animEffect transition="in" filter="dissolve">
                                      <p:cBhvr>
                                        <p:cTn id="7" dur="500"/>
                                        <p:tgtEl>
                                          <p:spTgt spid="42189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21891">
                                            <p:txEl>
                                              <p:pRg st="0" end="0"/>
                                            </p:txEl>
                                          </p:spTgt>
                                        </p:tgtEl>
                                        <p:attrNameLst>
                                          <p:attrName>style.visibility</p:attrName>
                                        </p:attrNameLst>
                                      </p:cBhvr>
                                      <p:to>
                                        <p:strVal val="visible"/>
                                      </p:to>
                                    </p:set>
                                    <p:animEffect transition="in" filter="dissolve">
                                      <p:cBhvr>
                                        <p:cTn id="12" dur="500"/>
                                        <p:tgtEl>
                                          <p:spTgt spid="42189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21891">
                                            <p:txEl>
                                              <p:pRg st="1" end="1"/>
                                            </p:txEl>
                                          </p:spTgt>
                                        </p:tgtEl>
                                        <p:attrNameLst>
                                          <p:attrName>style.visibility</p:attrName>
                                        </p:attrNameLst>
                                      </p:cBhvr>
                                      <p:to>
                                        <p:strVal val="visible"/>
                                      </p:to>
                                    </p:set>
                                    <p:animEffect transition="in" filter="dissolve">
                                      <p:cBhvr>
                                        <p:cTn id="17" dur="500"/>
                                        <p:tgtEl>
                                          <p:spTgt spid="42189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21891">
                                            <p:txEl>
                                              <p:pRg st="4" end="4"/>
                                            </p:txEl>
                                          </p:spTgt>
                                        </p:tgtEl>
                                        <p:attrNameLst>
                                          <p:attrName>style.visibility</p:attrName>
                                        </p:attrNameLst>
                                      </p:cBhvr>
                                      <p:to>
                                        <p:strVal val="visible"/>
                                      </p:to>
                                    </p:set>
                                    <p:animEffect transition="in" filter="dissolve">
                                      <p:cBhvr>
                                        <p:cTn id="22" dur="500"/>
                                        <p:tgtEl>
                                          <p:spTgt spid="421891">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21891">
                                            <p:txEl>
                                              <p:pRg st="5" end="5"/>
                                            </p:txEl>
                                          </p:spTgt>
                                        </p:tgtEl>
                                        <p:attrNameLst>
                                          <p:attrName>style.visibility</p:attrName>
                                        </p:attrNameLst>
                                      </p:cBhvr>
                                      <p:to>
                                        <p:strVal val="visible"/>
                                      </p:to>
                                    </p:set>
                                    <p:animEffect transition="in" filter="dissolve">
                                      <p:cBhvr>
                                        <p:cTn id="27" dur="500"/>
                                        <p:tgtEl>
                                          <p:spTgt spid="4218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1890" grpId="0"/>
      <p:bldP spid="421891"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Grp="1" noChangeArrowheads="1"/>
          </p:cNvSpPr>
          <p:nvPr>
            <p:ph type="title"/>
          </p:nvPr>
        </p:nvSpPr>
        <p:spPr/>
        <p:txBody>
          <a:bodyPr>
            <a:normAutofit/>
          </a:bodyPr>
          <a:lstStyle/>
          <a:p>
            <a:r>
              <a:rPr lang="fa-IR" sz="4000" dirty="0" smtClean="0">
                <a:solidFill>
                  <a:srgbClr val="FF0000"/>
                </a:solidFill>
                <a:cs typeface="B Titr" pitchFamily="2" charset="-78"/>
              </a:rPr>
              <a:t>آلارم سرعت جریان هوا</a:t>
            </a:r>
            <a:endParaRPr lang="en-US" sz="4000" dirty="0">
              <a:solidFill>
                <a:srgbClr val="FF0000"/>
              </a:solidFill>
              <a:cs typeface="B Titr" pitchFamily="2" charset="-78"/>
            </a:endParaRPr>
          </a:p>
        </p:txBody>
      </p:sp>
      <p:sp>
        <p:nvSpPr>
          <p:cNvPr id="422915" name="Rectangle 3"/>
          <p:cNvSpPr>
            <a:spLocks noGrp="1" noChangeArrowheads="1"/>
          </p:cNvSpPr>
          <p:nvPr>
            <p:ph type="body" sz="half" idx="1"/>
          </p:nvPr>
        </p:nvSpPr>
        <p:spPr>
          <a:xfrm>
            <a:off x="428596" y="1357298"/>
            <a:ext cx="4038600" cy="4411662"/>
          </a:xfrm>
        </p:spPr>
        <p:txBody>
          <a:bodyPr>
            <a:noAutofit/>
          </a:bodyPr>
          <a:lstStyle/>
          <a:p>
            <a:pPr algn="justLow" rtl="1">
              <a:lnSpc>
                <a:spcPct val="170000"/>
              </a:lnSpc>
            </a:pPr>
            <a:r>
              <a:rPr lang="fa-IR" sz="1800" dirty="0" smtClean="0">
                <a:cs typeface="B Koodak" pitchFamily="2" charset="-78"/>
              </a:rPr>
              <a:t>وقتی که سرعت جریان هوا به کمتر از </a:t>
            </a:r>
            <a:r>
              <a:rPr lang="en-US" sz="1800" dirty="0" smtClean="0">
                <a:cs typeface="B Koodak" pitchFamily="2" charset="-78"/>
              </a:rPr>
              <a:t>fpm</a:t>
            </a:r>
            <a:r>
              <a:rPr lang="fa-IR" sz="1800" dirty="0" smtClean="0">
                <a:cs typeface="B Koodak" pitchFamily="2" charset="-78"/>
              </a:rPr>
              <a:t> 70 برسد آلارم میزند.</a:t>
            </a:r>
          </a:p>
          <a:p>
            <a:pPr algn="justLow" rtl="1">
              <a:lnSpc>
                <a:spcPct val="170000"/>
              </a:lnSpc>
            </a:pPr>
            <a:r>
              <a:rPr lang="fa-IR" sz="1800" dirty="0" smtClean="0">
                <a:cs typeface="B Koodak" pitchFamily="2" charset="-78"/>
              </a:rPr>
              <a:t>چراغ سبز – نشانه صحیح بودن سرعت جریان هواست.</a:t>
            </a:r>
          </a:p>
          <a:p>
            <a:pPr algn="justLow" rtl="1">
              <a:lnSpc>
                <a:spcPct val="170000"/>
              </a:lnSpc>
            </a:pPr>
            <a:r>
              <a:rPr lang="fa-IR" sz="1800" dirty="0" smtClean="0">
                <a:cs typeface="B Koodak" pitchFamily="2" charset="-78"/>
              </a:rPr>
              <a:t>چراغ زرد – نشانه در حد مرز بودن سرعت جریان هواست.</a:t>
            </a:r>
          </a:p>
          <a:p>
            <a:pPr algn="justLow" rtl="1">
              <a:lnSpc>
                <a:spcPct val="170000"/>
              </a:lnSpc>
            </a:pPr>
            <a:r>
              <a:rPr lang="fa-IR" sz="1800" dirty="0" smtClean="0">
                <a:cs typeface="B Koodak" pitchFamily="2" charset="-78"/>
              </a:rPr>
              <a:t>چراغ قرمز – نشانه این است که هود درست کار نمیکند و از آن استفاده نکنید.</a:t>
            </a:r>
          </a:p>
          <a:p>
            <a:pPr algn="justLow" rtl="1">
              <a:lnSpc>
                <a:spcPct val="170000"/>
              </a:lnSpc>
            </a:pPr>
            <a:r>
              <a:rPr lang="fa-IR" sz="1800" dirty="0" smtClean="0">
                <a:cs typeface="B Koodak" pitchFamily="2" charset="-78"/>
              </a:rPr>
              <a:t>نشانگر دیجیتالی = سرعت را برحسب فوت بر دقیقه نشان میدهد.</a:t>
            </a:r>
            <a:endParaRPr lang="en-US" sz="1800" dirty="0"/>
          </a:p>
        </p:txBody>
      </p:sp>
      <p:pic>
        <p:nvPicPr>
          <p:cNvPr id="422918" name="Picture 6" descr="FumeHoodTrn2 007"/>
          <p:cNvPicPr>
            <a:picLocks noGrp="1" noChangeAspect="1" noChangeArrowheads="1"/>
          </p:cNvPicPr>
          <p:nvPr>
            <p:ph sz="half" idx="2"/>
          </p:nvPr>
        </p:nvPicPr>
        <p:blipFill>
          <a:blip r:embed="rId2" cstate="print"/>
          <a:srcRect/>
          <a:stretch>
            <a:fillRect/>
          </a:stretch>
        </p:blipFill>
        <p:spPr>
          <a:xfrm>
            <a:off x="5153025" y="1843088"/>
            <a:ext cx="3028950" cy="4038600"/>
          </a:xfrm>
          <a:noFill/>
          <a:ln/>
        </p:spPr>
      </p:pic>
    </p:spTree>
  </p:cSld>
  <p:clrMapOvr>
    <a:masterClrMapping/>
  </p:clrMapOvr>
  <p:transition>
    <p:cover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noGrp="1" noChangeArrowheads="1"/>
          </p:cNvSpPr>
          <p:nvPr>
            <p:ph type="title"/>
          </p:nvPr>
        </p:nvSpPr>
        <p:spPr/>
        <p:txBody>
          <a:bodyPr>
            <a:normAutofit/>
          </a:bodyPr>
          <a:lstStyle/>
          <a:p>
            <a:pPr rtl="1"/>
            <a:r>
              <a:rPr lang="fa-IR" sz="3600" dirty="0" smtClean="0">
                <a:solidFill>
                  <a:srgbClr val="FF0000"/>
                </a:solidFill>
                <a:cs typeface="B Titr" pitchFamily="2" charset="-78"/>
              </a:rPr>
              <a:t>آلارم وضعیت درب هود</a:t>
            </a:r>
          </a:p>
        </p:txBody>
      </p:sp>
      <p:sp>
        <p:nvSpPr>
          <p:cNvPr id="423939" name="Rectangle 3"/>
          <p:cNvSpPr>
            <a:spLocks noGrp="1" noChangeArrowheads="1"/>
          </p:cNvSpPr>
          <p:nvPr>
            <p:ph type="body" sz="half" idx="1"/>
          </p:nvPr>
        </p:nvSpPr>
        <p:spPr>
          <a:xfrm>
            <a:off x="457200" y="1643050"/>
            <a:ext cx="4495800" cy="4071950"/>
          </a:xfrm>
        </p:spPr>
        <p:txBody>
          <a:bodyPr>
            <a:normAutofit fontScale="92500"/>
          </a:bodyPr>
          <a:lstStyle/>
          <a:p>
            <a:pPr lvl="1" algn="justLow" rtl="1">
              <a:lnSpc>
                <a:spcPct val="150000"/>
              </a:lnSpc>
            </a:pPr>
            <a:r>
              <a:rPr lang="fa-IR" sz="2400" b="1" dirty="0" smtClean="0">
                <a:cs typeface="B Koodak" pitchFamily="2" charset="-78"/>
              </a:rPr>
              <a:t>وقتیکه درب هود به سمت بالا کشیده شود آلارم میزند.</a:t>
            </a:r>
          </a:p>
          <a:p>
            <a:pPr lvl="1" algn="justLow" rtl="1">
              <a:lnSpc>
                <a:spcPct val="150000"/>
              </a:lnSpc>
            </a:pPr>
            <a:r>
              <a:rPr lang="fa-IR" sz="2400" b="1" dirty="0" smtClean="0">
                <a:cs typeface="B Koodak" pitchFamily="2" charset="-78"/>
              </a:rPr>
              <a:t>این آلارم به اپراتور اجازه میدهد که وضعیت افقی درب هود را چک کند.</a:t>
            </a:r>
          </a:p>
          <a:p>
            <a:pPr lvl="1" algn="justLow" rtl="1">
              <a:lnSpc>
                <a:spcPct val="150000"/>
              </a:lnSpc>
            </a:pPr>
            <a:r>
              <a:rPr lang="fa-IR" sz="2400" b="1" dirty="0" smtClean="0">
                <a:cs typeface="B Koodak" pitchFamily="2" charset="-78"/>
              </a:rPr>
              <a:t>وقتیکه درب هود به ارتفاع بالاتر از 11 اینچ (28 سانتیمتر) برسد آلارم میزند.</a:t>
            </a:r>
          </a:p>
          <a:p>
            <a:pPr lvl="1" algn="justLow">
              <a:lnSpc>
                <a:spcPct val="150000"/>
              </a:lnSpc>
            </a:pPr>
            <a:endParaRPr lang="en-US" sz="2400" dirty="0"/>
          </a:p>
        </p:txBody>
      </p:sp>
      <p:pic>
        <p:nvPicPr>
          <p:cNvPr id="423941" name="Picture 5" descr="FumeHoodTrn 014"/>
          <p:cNvPicPr>
            <a:picLocks noGrp="1" noChangeAspect="1" noChangeArrowheads="1"/>
          </p:cNvPicPr>
          <p:nvPr>
            <p:ph sz="half" idx="2"/>
          </p:nvPr>
        </p:nvPicPr>
        <p:blipFill>
          <a:blip r:embed="rId2" cstate="print"/>
          <a:srcRect/>
          <a:stretch>
            <a:fillRect/>
          </a:stretch>
        </p:blipFill>
        <p:spPr>
          <a:xfrm>
            <a:off x="5153025" y="1830388"/>
            <a:ext cx="3028950" cy="4065587"/>
          </a:xfrm>
          <a:noFill/>
          <a:ln/>
        </p:spPr>
      </p:pic>
    </p:spTree>
  </p:cSld>
  <p:clrMapOvr>
    <a:masterClrMapping/>
  </p:clrMapOvr>
  <p:transition>
    <p:cove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2"/>
          <p:cNvSpPr>
            <a:spLocks noGrp="1" noChangeArrowheads="1"/>
          </p:cNvSpPr>
          <p:nvPr>
            <p:ph type="title"/>
          </p:nvPr>
        </p:nvSpPr>
        <p:spPr>
          <a:xfrm>
            <a:off x="428596" y="1785926"/>
            <a:ext cx="8229600" cy="1143000"/>
          </a:xfrm>
        </p:spPr>
        <p:txBody>
          <a:bodyPr>
            <a:normAutofit/>
          </a:bodyPr>
          <a:lstStyle/>
          <a:p>
            <a:r>
              <a:rPr lang="fa-IR" sz="4000" b="1" dirty="0" smtClean="0">
                <a:solidFill>
                  <a:srgbClr val="FF0000"/>
                </a:solidFill>
                <a:cs typeface="B Titr" pitchFamily="2" charset="-78"/>
              </a:rPr>
              <a:t>راهنمای ایمنی در کار با هود</a:t>
            </a:r>
            <a:endParaRPr lang="en-US" sz="4000" b="1" dirty="0">
              <a:solidFill>
                <a:srgbClr val="FF0000"/>
              </a:solidFill>
              <a:cs typeface="B Titr" pitchFamily="2" charset="-78"/>
            </a:endParaRPr>
          </a:p>
        </p:txBody>
      </p:sp>
      <p:sp>
        <p:nvSpPr>
          <p:cNvPr id="437251" name="Rectangle 3"/>
          <p:cNvSpPr>
            <a:spLocks noGrp="1" noChangeArrowheads="1"/>
          </p:cNvSpPr>
          <p:nvPr>
            <p:ph type="body" idx="1"/>
          </p:nvPr>
        </p:nvSpPr>
        <p:spPr>
          <a:xfrm>
            <a:off x="142844" y="3214686"/>
            <a:ext cx="8763000" cy="2895600"/>
          </a:xfrm>
        </p:spPr>
        <p:txBody>
          <a:bodyPr>
            <a:normAutofit/>
          </a:bodyPr>
          <a:lstStyle/>
          <a:p>
            <a:pPr marL="742950" indent="-742950" algn="r" rtl="1">
              <a:buFont typeface="+mj-lt"/>
              <a:buAutoNum type="alphaLcParenR"/>
            </a:pPr>
            <a:r>
              <a:rPr lang="fa-IR" sz="4000" dirty="0" smtClean="0">
                <a:cs typeface="B Koodak" pitchFamily="2" charset="-78"/>
              </a:rPr>
              <a:t>محل مناسب استقرار وسایل و تجهیزات</a:t>
            </a:r>
          </a:p>
          <a:p>
            <a:pPr marL="742950" indent="-742950" algn="r" rtl="1">
              <a:buFont typeface="+mj-lt"/>
              <a:buAutoNum type="alphaLcParenR"/>
            </a:pPr>
            <a:r>
              <a:rPr lang="fa-IR" sz="4000" dirty="0" smtClean="0">
                <a:solidFill>
                  <a:schemeClr val="accent1">
                    <a:lumMod val="60000"/>
                    <a:lumOff val="40000"/>
                  </a:schemeClr>
                </a:solidFill>
                <a:cs typeface="B Koodak" pitchFamily="2" charset="-78"/>
              </a:rPr>
              <a:t>محل استقرار اپراتور و حرکات او</a:t>
            </a:r>
          </a:p>
          <a:p>
            <a:pPr marL="742950" indent="-742950" algn="r" rtl="1">
              <a:buFont typeface="+mj-lt"/>
              <a:buAutoNum type="alphaLcParenR"/>
            </a:pPr>
            <a:r>
              <a:rPr lang="fa-IR" sz="4000" dirty="0" smtClean="0">
                <a:solidFill>
                  <a:schemeClr val="accent1">
                    <a:lumMod val="60000"/>
                    <a:lumOff val="40000"/>
                  </a:schemeClr>
                </a:solidFill>
                <a:cs typeface="B Koodak" pitchFamily="2" charset="-78"/>
              </a:rPr>
              <a:t>موقعیت قرار گیری دربهای افقی و عمودی هود</a:t>
            </a:r>
            <a:endParaRPr lang="en-US" sz="4000" dirty="0">
              <a:solidFill>
                <a:schemeClr val="accent1">
                  <a:lumMod val="60000"/>
                  <a:lumOff val="40000"/>
                </a:schemeClr>
              </a:solidFill>
            </a:endParaRPr>
          </a:p>
          <a:p>
            <a:pPr marL="609600" indent="-609600">
              <a:buFontTx/>
              <a:buNone/>
            </a:pPr>
            <a:endParaRPr lang="en-US" sz="4000" dirty="0">
              <a:solidFill>
                <a:schemeClr val="accent1"/>
              </a:solidFill>
            </a:endParaRPr>
          </a:p>
        </p:txBody>
      </p:sp>
    </p:spTree>
  </p:cSld>
  <p:clrMapOvr>
    <a:masterClrMapping/>
  </p:clrMapOvr>
  <p:transition>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8" name="Rectangle 2"/>
          <p:cNvSpPr>
            <a:spLocks noGrp="1" noChangeArrowheads="1"/>
          </p:cNvSpPr>
          <p:nvPr>
            <p:ph type="title"/>
          </p:nvPr>
        </p:nvSpPr>
        <p:spPr/>
        <p:txBody>
          <a:bodyPr>
            <a:normAutofit/>
          </a:bodyPr>
          <a:lstStyle/>
          <a:p>
            <a:pPr marL="742950" indent="-742950" rtl="1"/>
            <a:r>
              <a:rPr lang="fa-IR" sz="3600" dirty="0" smtClean="0">
                <a:solidFill>
                  <a:srgbClr val="FF0000"/>
                </a:solidFill>
                <a:cs typeface="B Titr" pitchFamily="2" charset="-78"/>
              </a:rPr>
              <a:t>محل مناسب استقرار وسایل و تجهیزات</a:t>
            </a:r>
          </a:p>
        </p:txBody>
      </p:sp>
      <p:sp>
        <p:nvSpPr>
          <p:cNvPr id="444419" name="Rectangle 3"/>
          <p:cNvSpPr>
            <a:spLocks noGrp="1" noChangeArrowheads="1"/>
          </p:cNvSpPr>
          <p:nvPr>
            <p:ph type="body" sz="half" idx="1"/>
          </p:nvPr>
        </p:nvSpPr>
        <p:spPr>
          <a:xfrm>
            <a:off x="457200" y="1785927"/>
            <a:ext cx="4038600" cy="2938474"/>
          </a:xfrm>
        </p:spPr>
        <p:txBody>
          <a:bodyPr/>
          <a:lstStyle/>
          <a:p>
            <a:pPr algn="justLow" rtl="1">
              <a:lnSpc>
                <a:spcPct val="150000"/>
              </a:lnSpc>
            </a:pPr>
            <a:r>
              <a:rPr lang="fa-IR" sz="2800" dirty="0" smtClean="0">
                <a:cs typeface="B Koodak" pitchFamily="2" charset="-78"/>
              </a:rPr>
              <a:t>محل قرار گیری وسایل و تجهیزات در داخل هود بر روی الگوی جریان هوا در هود تأثیر می گذارد.</a:t>
            </a:r>
            <a:endParaRPr lang="en-US" sz="2800" dirty="0"/>
          </a:p>
        </p:txBody>
      </p:sp>
      <p:pic>
        <p:nvPicPr>
          <p:cNvPr id="444425" name="Picture 9" descr="FumeHoodTrn2 003"/>
          <p:cNvPicPr>
            <a:picLocks noGrp="1" noChangeAspect="1" noChangeArrowheads="1"/>
          </p:cNvPicPr>
          <p:nvPr>
            <p:ph sz="quarter" idx="2"/>
          </p:nvPr>
        </p:nvPicPr>
        <p:blipFill>
          <a:blip r:embed="rId3" cstate="print"/>
          <a:srcRect/>
          <a:stretch>
            <a:fillRect/>
          </a:stretch>
        </p:blipFill>
        <p:spPr>
          <a:xfrm>
            <a:off x="5210175" y="1600200"/>
            <a:ext cx="2914650" cy="2185988"/>
          </a:xfrm>
          <a:noFill/>
          <a:ln/>
        </p:spPr>
      </p:pic>
      <p:pic>
        <p:nvPicPr>
          <p:cNvPr id="444426" name="Picture 10" descr="FumeHoodTrn2 004"/>
          <p:cNvPicPr>
            <a:picLocks noGrp="1" noChangeAspect="1" noChangeArrowheads="1"/>
          </p:cNvPicPr>
          <p:nvPr>
            <p:ph sz="quarter" idx="3"/>
          </p:nvPr>
        </p:nvPicPr>
        <p:blipFill>
          <a:blip r:embed="rId4" cstate="print"/>
          <a:srcRect/>
          <a:stretch>
            <a:fillRect/>
          </a:stretch>
        </p:blipFill>
        <p:spPr>
          <a:xfrm>
            <a:off x="5208588" y="3938588"/>
            <a:ext cx="2916237" cy="2187575"/>
          </a:xfrm>
          <a:noFill/>
          <a:ln/>
        </p:spPr>
      </p:pic>
    </p:spTree>
  </p:cSld>
  <p:clrMapOvr>
    <a:masterClrMapping/>
  </p:clrMapOvr>
  <p:transition>
    <p:cut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7490" name="Rectangle 2"/>
          <p:cNvSpPr>
            <a:spLocks noGrp="1" noChangeArrowheads="1"/>
          </p:cNvSpPr>
          <p:nvPr>
            <p:ph type="title"/>
          </p:nvPr>
        </p:nvSpPr>
        <p:spPr/>
        <p:txBody>
          <a:bodyPr>
            <a:normAutofit/>
          </a:bodyPr>
          <a:lstStyle/>
          <a:p>
            <a:r>
              <a:rPr lang="fa-IR" sz="3600" dirty="0" smtClean="0">
                <a:cs typeface="B Titr" pitchFamily="2" charset="-78"/>
              </a:rPr>
              <a:t>محل مناسب استقرار وسایل و تجهیزات</a:t>
            </a:r>
            <a:endParaRPr lang="en-US" sz="3600" b="1" dirty="0"/>
          </a:p>
        </p:txBody>
      </p:sp>
      <p:sp>
        <p:nvSpPr>
          <p:cNvPr id="447491" name="Rectangle 3"/>
          <p:cNvSpPr>
            <a:spLocks noGrp="1" noChangeArrowheads="1"/>
          </p:cNvSpPr>
          <p:nvPr>
            <p:ph type="body" idx="1"/>
          </p:nvPr>
        </p:nvSpPr>
        <p:spPr>
          <a:xfrm>
            <a:off x="457200" y="1722437"/>
            <a:ext cx="8229600" cy="4525963"/>
          </a:xfrm>
        </p:spPr>
        <p:txBody>
          <a:bodyPr>
            <a:normAutofit fontScale="92500" lnSpcReduction="20000"/>
          </a:bodyPr>
          <a:lstStyle/>
          <a:p>
            <a:pPr marL="609600" indent="-609600" algn="justLow" rtl="1">
              <a:lnSpc>
                <a:spcPct val="150000"/>
              </a:lnSpc>
              <a:buFont typeface="Wingdings" pitchFamily="2" charset="2"/>
              <a:buAutoNum type="arabicParenR"/>
            </a:pPr>
            <a:r>
              <a:rPr lang="fa-IR" sz="2800" dirty="0" smtClean="0">
                <a:cs typeface="B Koodak" pitchFamily="2" charset="-78"/>
              </a:rPr>
              <a:t>وسایل را تا جایی که می توانید در قسمت انتهایی هود قرار دهید و کمتر از 20-15 سانتیمتر با لبه درب هود فاصله نداشته باشند.</a:t>
            </a:r>
          </a:p>
          <a:p>
            <a:pPr marL="609600" indent="-609600" algn="justLow" rtl="1">
              <a:lnSpc>
                <a:spcPct val="150000"/>
              </a:lnSpc>
              <a:buFont typeface="Wingdings" pitchFamily="2" charset="2"/>
              <a:buAutoNum type="arabicParenR"/>
            </a:pPr>
            <a:r>
              <a:rPr lang="fa-IR" sz="2800" dirty="0" smtClean="0">
                <a:cs typeface="B Koodak" pitchFamily="2" charset="-78"/>
              </a:rPr>
              <a:t>لوازمی که در داخل هود قرار می گیرند 7/5-5 سانتیمتر بالاتر از سطح کار قرار داشته باشند تا جریان هوا از زیر آنها هم عبور کند.</a:t>
            </a:r>
          </a:p>
          <a:p>
            <a:pPr marL="609600" indent="-609600" algn="justLow" rtl="1">
              <a:lnSpc>
                <a:spcPct val="150000"/>
              </a:lnSpc>
              <a:buFont typeface="Wingdings" pitchFamily="2" charset="2"/>
              <a:buAutoNum type="arabicParenR"/>
            </a:pPr>
            <a:r>
              <a:rPr lang="fa-IR" sz="2800" dirty="0" smtClean="0">
                <a:cs typeface="B Koodak" pitchFamily="2" charset="-78"/>
              </a:rPr>
              <a:t>بعنوان یک قاعده کلی، نبایستی بیشتر از 50% سطح کار در داخل هود توسط لوازم و تجهیزات و ... اشغال شود.</a:t>
            </a:r>
          </a:p>
          <a:p>
            <a:pPr marL="609600" indent="-609600" algn="justLow" rtl="1">
              <a:lnSpc>
                <a:spcPct val="150000"/>
              </a:lnSpc>
              <a:buFont typeface="Wingdings" pitchFamily="2" charset="2"/>
              <a:buAutoNum type="arabicParenR"/>
            </a:pPr>
            <a:r>
              <a:rPr lang="fa-IR" sz="2800" dirty="0" smtClean="0">
                <a:cs typeface="B Koodak" pitchFamily="2" charset="-78"/>
              </a:rPr>
              <a:t>سیمها و کابل های برق بایستی از داخل یک قطعه پلاستیکی به بیرون از هود عبور داده شود و به برق شهری وصل شود.</a:t>
            </a:r>
            <a:endParaRPr lang="en-US" sz="2400" dirty="0"/>
          </a:p>
          <a:p>
            <a:pPr marL="609600" indent="-609600">
              <a:lnSpc>
                <a:spcPct val="150000"/>
              </a:lnSpc>
            </a:pPr>
            <a:endParaRPr lang="en-US" sz="2400" dirty="0"/>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447490"/>
                                        </p:tgtEl>
                                        <p:attrNameLst>
                                          <p:attrName>style.visibility</p:attrName>
                                        </p:attrNameLst>
                                      </p:cBhvr>
                                      <p:to>
                                        <p:strVal val="visible"/>
                                      </p:to>
                                    </p:set>
                                    <p:anim calcmode="lin" valueType="num">
                                      <p:cBhvr>
                                        <p:cTn id="7" dur="500" fill="hold"/>
                                        <p:tgtEl>
                                          <p:spTgt spid="447490"/>
                                        </p:tgtEl>
                                        <p:attrNameLst>
                                          <p:attrName>ppt_w</p:attrName>
                                        </p:attrNameLst>
                                      </p:cBhvr>
                                      <p:tavLst>
                                        <p:tav tm="0">
                                          <p:val>
                                            <p:fltVal val="0"/>
                                          </p:val>
                                        </p:tav>
                                        <p:tav tm="100000">
                                          <p:val>
                                            <p:strVal val="#ppt_w"/>
                                          </p:val>
                                        </p:tav>
                                      </p:tavLst>
                                    </p:anim>
                                    <p:anim calcmode="lin" valueType="num">
                                      <p:cBhvr>
                                        <p:cTn id="8" dur="500" fill="hold"/>
                                        <p:tgtEl>
                                          <p:spTgt spid="44749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47491">
                                            <p:txEl>
                                              <p:pRg st="0" end="0"/>
                                            </p:txEl>
                                          </p:spTgt>
                                        </p:tgtEl>
                                        <p:attrNameLst>
                                          <p:attrName>style.visibility</p:attrName>
                                        </p:attrNameLst>
                                      </p:cBhvr>
                                      <p:to>
                                        <p:strVal val="visible"/>
                                      </p:to>
                                    </p:set>
                                    <p:anim calcmode="lin" valueType="num">
                                      <p:cBhvr>
                                        <p:cTn id="13" dur="500" fill="hold"/>
                                        <p:tgtEl>
                                          <p:spTgt spid="447491">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447491">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47491">
                                            <p:txEl>
                                              <p:pRg st="1" end="1"/>
                                            </p:txEl>
                                          </p:spTgt>
                                        </p:tgtEl>
                                        <p:attrNameLst>
                                          <p:attrName>style.visibility</p:attrName>
                                        </p:attrNameLst>
                                      </p:cBhvr>
                                      <p:to>
                                        <p:strVal val="visible"/>
                                      </p:to>
                                    </p:set>
                                    <p:anim calcmode="lin" valueType="num">
                                      <p:cBhvr>
                                        <p:cTn id="19" dur="500" fill="hold"/>
                                        <p:tgtEl>
                                          <p:spTgt spid="447491">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447491">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447491">
                                            <p:txEl>
                                              <p:pRg st="2" end="2"/>
                                            </p:txEl>
                                          </p:spTgt>
                                        </p:tgtEl>
                                        <p:attrNameLst>
                                          <p:attrName>style.visibility</p:attrName>
                                        </p:attrNameLst>
                                      </p:cBhvr>
                                      <p:to>
                                        <p:strVal val="visible"/>
                                      </p:to>
                                    </p:set>
                                    <p:anim calcmode="lin" valueType="num">
                                      <p:cBhvr>
                                        <p:cTn id="25" dur="500" fill="hold"/>
                                        <p:tgtEl>
                                          <p:spTgt spid="447491">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447491">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447491">
                                            <p:txEl>
                                              <p:pRg st="3" end="3"/>
                                            </p:txEl>
                                          </p:spTgt>
                                        </p:tgtEl>
                                        <p:attrNameLst>
                                          <p:attrName>style.visibility</p:attrName>
                                        </p:attrNameLst>
                                      </p:cBhvr>
                                      <p:to>
                                        <p:strVal val="visible"/>
                                      </p:to>
                                    </p:set>
                                    <p:anim calcmode="lin" valueType="num">
                                      <p:cBhvr>
                                        <p:cTn id="31" dur="500" fill="hold"/>
                                        <p:tgtEl>
                                          <p:spTgt spid="447491">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447491">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7490" grpId="0"/>
      <p:bldP spid="447491"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6"/>
          <p:cNvPicPr>
            <a:picLocks noGrp="1" noChangeAspect="1" noChangeArrowheads="1"/>
          </p:cNvPicPr>
          <p:nvPr>
            <p:ph idx="1"/>
          </p:nvPr>
        </p:nvPicPr>
        <p:blipFill>
          <a:blip r:embed="rId2"/>
          <a:srcRect/>
          <a:stretch>
            <a:fillRect/>
          </a:stretch>
        </p:blipFill>
        <p:spPr bwMode="auto">
          <a:xfrm>
            <a:off x="1617843" y="1714488"/>
            <a:ext cx="5827635" cy="4357718"/>
          </a:xfrm>
          <a:prstGeom prst="rect">
            <a:avLst/>
          </a:prstGeom>
          <a:noFill/>
          <a:ln w="6350" cap="flat" cmpd="sng">
            <a:noFill/>
            <a:prstDash val="solid"/>
            <a:miter lim="800000"/>
            <a:headEnd/>
            <a:tailEnd/>
          </a:ln>
          <a:effectLst>
            <a:prstShdw prst="shdw17" dist="17961" dir="2700000">
              <a:schemeClr val="bg1">
                <a:gamma/>
                <a:shade val="60000"/>
                <a:invGamma/>
              </a:schemeClr>
            </a:prstShdw>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p:cNvPicPr>
            <a:picLocks noGrp="1" noChangeAspect="1" noChangeArrowheads="1"/>
          </p:cNvPicPr>
          <p:nvPr>
            <p:ph idx="1"/>
          </p:nvPr>
        </p:nvPicPr>
        <p:blipFill>
          <a:blip r:embed="rId2"/>
          <a:srcRect/>
          <a:stretch>
            <a:fillRect/>
          </a:stretch>
        </p:blipFill>
        <p:spPr bwMode="auto">
          <a:xfrm>
            <a:off x="1549538" y="1653270"/>
            <a:ext cx="5951420" cy="4490374"/>
          </a:xfrm>
          <a:prstGeom prst="rect">
            <a:avLst/>
          </a:prstGeom>
          <a:noFill/>
          <a:ln w="6350" cap="flat" cmpd="sng">
            <a:noFill/>
            <a:prstDash val="solid"/>
            <a:miter lim="800000"/>
            <a:headEnd/>
            <a:tailEnd/>
          </a:ln>
          <a:effectLst>
            <a:prstShdw prst="shdw17" dist="17961" dir="2700000">
              <a:schemeClr val="bg1">
                <a:gamma/>
                <a:shade val="60000"/>
                <a:invGamma/>
              </a:schemeClr>
            </a:prstShdw>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2"/>
          <p:cNvSpPr>
            <a:spLocks noGrp="1" noChangeArrowheads="1"/>
          </p:cNvSpPr>
          <p:nvPr>
            <p:ph type="title"/>
          </p:nvPr>
        </p:nvSpPr>
        <p:spPr>
          <a:xfrm>
            <a:off x="500034" y="1714488"/>
            <a:ext cx="8229600" cy="1143000"/>
          </a:xfrm>
        </p:spPr>
        <p:txBody>
          <a:bodyPr>
            <a:normAutofit/>
          </a:bodyPr>
          <a:lstStyle/>
          <a:p>
            <a:r>
              <a:rPr lang="fa-IR" sz="4000" b="1" dirty="0" smtClean="0">
                <a:solidFill>
                  <a:srgbClr val="FF0000"/>
                </a:solidFill>
                <a:cs typeface="B Titr" pitchFamily="2" charset="-78"/>
              </a:rPr>
              <a:t>راهنمای ایمنی در کار با هود</a:t>
            </a:r>
            <a:endParaRPr lang="en-US" sz="4000" b="1" dirty="0">
              <a:solidFill>
                <a:srgbClr val="FF0000"/>
              </a:solidFill>
              <a:cs typeface="B Titr" pitchFamily="2" charset="-78"/>
            </a:endParaRPr>
          </a:p>
        </p:txBody>
      </p:sp>
      <p:sp>
        <p:nvSpPr>
          <p:cNvPr id="437251" name="Rectangle 3"/>
          <p:cNvSpPr>
            <a:spLocks noGrp="1" noChangeArrowheads="1"/>
          </p:cNvSpPr>
          <p:nvPr>
            <p:ph type="body" idx="1"/>
          </p:nvPr>
        </p:nvSpPr>
        <p:spPr>
          <a:xfrm>
            <a:off x="142844" y="3214686"/>
            <a:ext cx="8763000" cy="2895600"/>
          </a:xfrm>
        </p:spPr>
        <p:txBody>
          <a:bodyPr>
            <a:normAutofit/>
          </a:bodyPr>
          <a:lstStyle/>
          <a:p>
            <a:pPr marL="742950" indent="-742950" algn="r" rtl="1">
              <a:buFont typeface="+mj-lt"/>
              <a:buAutoNum type="alphaLcParenR"/>
            </a:pPr>
            <a:r>
              <a:rPr lang="fa-IR" sz="4000" dirty="0" smtClean="0">
                <a:solidFill>
                  <a:schemeClr val="accent1">
                    <a:lumMod val="60000"/>
                    <a:lumOff val="40000"/>
                  </a:schemeClr>
                </a:solidFill>
                <a:cs typeface="B Koodak" pitchFamily="2" charset="-78"/>
              </a:rPr>
              <a:t>محل مناسب استقرار وسایل و تجهیزات</a:t>
            </a:r>
          </a:p>
          <a:p>
            <a:pPr marL="742950" indent="-742950" algn="r" rtl="1">
              <a:buFont typeface="+mj-lt"/>
              <a:buAutoNum type="alphaLcParenR"/>
            </a:pPr>
            <a:r>
              <a:rPr lang="fa-IR" sz="4000" dirty="0" smtClean="0">
                <a:cs typeface="B Koodak" pitchFamily="2" charset="-78"/>
              </a:rPr>
              <a:t>محل استقرار اپراتور و حرکات او</a:t>
            </a:r>
          </a:p>
          <a:p>
            <a:pPr marL="742950" indent="-742950" algn="r" rtl="1">
              <a:buFont typeface="+mj-lt"/>
              <a:buAutoNum type="alphaLcParenR"/>
            </a:pPr>
            <a:r>
              <a:rPr lang="fa-IR" sz="4000" dirty="0" smtClean="0">
                <a:solidFill>
                  <a:schemeClr val="accent1">
                    <a:lumMod val="60000"/>
                    <a:lumOff val="40000"/>
                  </a:schemeClr>
                </a:solidFill>
                <a:cs typeface="B Koodak" pitchFamily="2" charset="-78"/>
              </a:rPr>
              <a:t>موقعیت قرار گیری دربهای افقی و عمودی هود</a:t>
            </a:r>
            <a:endParaRPr lang="en-US" sz="4000" dirty="0">
              <a:solidFill>
                <a:schemeClr val="accent1">
                  <a:lumMod val="60000"/>
                  <a:lumOff val="40000"/>
                </a:schemeClr>
              </a:solidFill>
            </a:endParaRPr>
          </a:p>
          <a:p>
            <a:pPr marL="609600" indent="-609600">
              <a:buFontTx/>
              <a:buNone/>
            </a:pPr>
            <a:endParaRPr lang="en-US" sz="4000" dirty="0">
              <a:solidFill>
                <a:schemeClr val="accent1"/>
              </a:solidFill>
            </a:endParaRPr>
          </a:p>
        </p:txBody>
      </p:sp>
    </p:spTree>
  </p:cSld>
  <p:clrMapOvr>
    <a:masterClrMapping/>
  </p:clrMapOvr>
  <p:transition>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r>
              <a:rPr lang="fa-IR" dirty="0" smtClean="0">
                <a:cs typeface="B Nazanin" pitchFamily="2" charset="-78"/>
              </a:rPr>
              <a:t>مقدمه</a:t>
            </a:r>
          </a:p>
          <a:p>
            <a:pPr lvl="1"/>
            <a:r>
              <a:rPr lang="fa-IR" dirty="0" smtClean="0">
                <a:cs typeface="B Nazanin" pitchFamily="2" charset="-78"/>
              </a:rPr>
              <a:t>بهداشت حرفه ای</a:t>
            </a:r>
          </a:p>
          <a:p>
            <a:pPr lvl="2"/>
            <a:r>
              <a:rPr lang="fa-IR" dirty="0" smtClean="0">
                <a:cs typeface="B Nazanin" pitchFamily="2" charset="-78"/>
              </a:rPr>
              <a:t>عوامل زیان آور محیط کار</a:t>
            </a:r>
          </a:p>
          <a:p>
            <a:pPr lvl="3"/>
            <a:r>
              <a:rPr lang="fa-IR" dirty="0" smtClean="0">
                <a:cs typeface="B Nazanin" pitchFamily="2" charset="-78"/>
              </a:rPr>
              <a:t>فیزیکی</a:t>
            </a:r>
          </a:p>
          <a:p>
            <a:pPr lvl="3"/>
            <a:r>
              <a:rPr lang="fa-IR" dirty="0" smtClean="0">
                <a:cs typeface="B Nazanin" pitchFamily="2" charset="-78"/>
              </a:rPr>
              <a:t>شیمیایی</a:t>
            </a:r>
          </a:p>
          <a:p>
            <a:pPr lvl="3"/>
            <a:r>
              <a:rPr lang="fa-IR" dirty="0" smtClean="0">
                <a:cs typeface="B Nazanin" pitchFamily="2" charset="-78"/>
              </a:rPr>
              <a:t> </a:t>
            </a:r>
            <a:r>
              <a:rPr lang="fa-IR" dirty="0" smtClean="0">
                <a:cs typeface="B Nazanin" pitchFamily="2" charset="-78"/>
              </a:rPr>
              <a:t>بیولوژیکی</a:t>
            </a:r>
          </a:p>
          <a:p>
            <a:pPr lvl="3"/>
            <a:r>
              <a:rPr lang="fa-IR" dirty="0" smtClean="0">
                <a:cs typeface="B Nazanin" pitchFamily="2" charset="-78"/>
              </a:rPr>
              <a:t>ارگونومیکی</a:t>
            </a:r>
          </a:p>
          <a:p>
            <a:pPr lvl="3"/>
            <a:r>
              <a:rPr lang="fa-IR" dirty="0" smtClean="0">
                <a:cs typeface="B Nazanin" pitchFamily="2" charset="-78"/>
              </a:rPr>
              <a:t>روانی</a:t>
            </a:r>
            <a:endParaRPr lang="fa-IR" dirty="0">
              <a:cs typeface="B Nazanin" pitchFamily="2" charset="-78"/>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8514" name="Rectangle 2"/>
          <p:cNvSpPr>
            <a:spLocks noGrp="1" noChangeArrowheads="1"/>
          </p:cNvSpPr>
          <p:nvPr>
            <p:ph type="title"/>
          </p:nvPr>
        </p:nvSpPr>
        <p:spPr/>
        <p:txBody>
          <a:bodyPr>
            <a:normAutofit/>
          </a:bodyPr>
          <a:lstStyle/>
          <a:p>
            <a:pPr marL="742950" indent="-742950" rtl="1"/>
            <a:r>
              <a:rPr lang="fa-IR" sz="3600" dirty="0" smtClean="0">
                <a:cs typeface="B Titr" pitchFamily="2" charset="-78"/>
              </a:rPr>
              <a:t>محل استقرار اپراتور و حرکات او</a:t>
            </a:r>
          </a:p>
        </p:txBody>
      </p:sp>
      <p:sp>
        <p:nvSpPr>
          <p:cNvPr id="448515" name="Rectangle 3"/>
          <p:cNvSpPr>
            <a:spLocks noGrp="1" noChangeArrowheads="1"/>
          </p:cNvSpPr>
          <p:nvPr>
            <p:ph type="body" idx="1"/>
          </p:nvPr>
        </p:nvSpPr>
        <p:spPr/>
        <p:txBody>
          <a:bodyPr>
            <a:normAutofit fontScale="92500" lnSpcReduction="20000"/>
          </a:bodyPr>
          <a:lstStyle/>
          <a:p>
            <a:pPr marL="609600" indent="-609600" algn="justLow" rtl="1" eaLnBrk="0" hangingPunct="0">
              <a:lnSpc>
                <a:spcPct val="150000"/>
              </a:lnSpc>
              <a:spcBef>
                <a:spcPct val="0"/>
              </a:spcBef>
              <a:buClrTx/>
              <a:buFontTx/>
              <a:buAutoNum type="arabicPeriod"/>
            </a:pPr>
            <a:r>
              <a:rPr lang="fa-IR" dirty="0" smtClean="0">
                <a:cs typeface="B Koodak" pitchFamily="2" charset="-78"/>
              </a:rPr>
              <a:t>سر خود را خیلی نزدیک دهانه هود قرار ندهدید.</a:t>
            </a:r>
            <a:endParaRPr lang="en-US" dirty="0" smtClean="0">
              <a:cs typeface="B Koodak" pitchFamily="2" charset="-78"/>
            </a:endParaRPr>
          </a:p>
          <a:p>
            <a:pPr marL="609600" indent="-609600" algn="justLow" rtl="1" eaLnBrk="0" hangingPunct="0">
              <a:lnSpc>
                <a:spcPct val="150000"/>
              </a:lnSpc>
              <a:spcBef>
                <a:spcPct val="0"/>
              </a:spcBef>
              <a:buClrTx/>
              <a:buFontTx/>
              <a:buAutoNum type="arabicPeriod"/>
            </a:pPr>
            <a:r>
              <a:rPr lang="fa-IR" dirty="0" smtClean="0">
                <a:cs typeface="B Koodak" pitchFamily="2" charset="-78"/>
              </a:rPr>
              <a:t>وقتیکه گازها و بخارات و فیوم ها درداخل هود تولید می شوند، به آرامی کار کنید و دست خود را به آرامی از داخل هود خارج کنید. حرکت در نزدیکی دهانه باز هود </a:t>
            </a:r>
            <a:r>
              <a:rPr lang="en-US" dirty="0" smtClean="0">
                <a:cs typeface="B Koodak" pitchFamily="2" charset="-78"/>
              </a:rPr>
              <a:t>wake zone</a:t>
            </a:r>
            <a:r>
              <a:rPr lang="fa-IR" dirty="0" smtClean="0">
                <a:cs typeface="B Koodak" pitchFamily="2" charset="-78"/>
              </a:rPr>
              <a:t> ایجاد می کند که باعث میگردد تا آلاینده ها از داخل هود به بیرون هدایت شوند.</a:t>
            </a:r>
          </a:p>
          <a:p>
            <a:pPr marL="609600" indent="-609600" algn="justLow" rtl="1" eaLnBrk="0" hangingPunct="0">
              <a:lnSpc>
                <a:spcPct val="150000"/>
              </a:lnSpc>
              <a:spcBef>
                <a:spcPct val="0"/>
              </a:spcBef>
              <a:buClrTx/>
              <a:buFontTx/>
              <a:buAutoNum type="arabicPeriod"/>
            </a:pPr>
            <a:r>
              <a:rPr lang="fa-IR" dirty="0" smtClean="0">
                <a:cs typeface="B Koodak" pitchFamily="2" charset="-78"/>
              </a:rPr>
              <a:t>از حرکت سریع دستها در نزدیکی دهانه باز هود بپرهیزید</a:t>
            </a:r>
            <a:r>
              <a:rPr lang="en-US" dirty="0" smtClean="0"/>
              <a:t>.</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448514"/>
                                        </p:tgtEl>
                                        <p:attrNameLst>
                                          <p:attrName>style.visibility</p:attrName>
                                        </p:attrNameLst>
                                      </p:cBhvr>
                                      <p:to>
                                        <p:strVal val="visible"/>
                                      </p:to>
                                    </p:set>
                                    <p:anim calcmode="lin" valueType="num">
                                      <p:cBhvr>
                                        <p:cTn id="7" dur="1000" fill="hold"/>
                                        <p:tgtEl>
                                          <p:spTgt spid="448514"/>
                                        </p:tgtEl>
                                        <p:attrNameLst>
                                          <p:attrName>ppt_x</p:attrName>
                                        </p:attrNameLst>
                                      </p:cBhvr>
                                      <p:tavLst>
                                        <p:tav tm="0">
                                          <p:val>
                                            <p:strVal val="#ppt_x-.2"/>
                                          </p:val>
                                        </p:tav>
                                        <p:tav tm="100000">
                                          <p:val>
                                            <p:strVal val="#ppt_x"/>
                                          </p:val>
                                        </p:tav>
                                      </p:tavLst>
                                    </p:anim>
                                    <p:anim calcmode="lin" valueType="num">
                                      <p:cBhvr>
                                        <p:cTn id="8" dur="1000" fill="hold"/>
                                        <p:tgtEl>
                                          <p:spTgt spid="44851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48514"/>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448515">
                                            <p:txEl>
                                              <p:pRg st="0" end="0"/>
                                            </p:txEl>
                                          </p:spTgt>
                                        </p:tgtEl>
                                        <p:attrNameLst>
                                          <p:attrName>style.visibility</p:attrName>
                                        </p:attrNameLst>
                                      </p:cBhvr>
                                      <p:to>
                                        <p:strVal val="visible"/>
                                      </p:to>
                                    </p:set>
                                    <p:animEffect transition="in" filter="fade">
                                      <p:cBhvr>
                                        <p:cTn id="14" dur="500"/>
                                        <p:tgtEl>
                                          <p:spTgt spid="448515">
                                            <p:txEl>
                                              <p:pRg st="0" end="0"/>
                                            </p:txEl>
                                          </p:spTgt>
                                        </p:tgtEl>
                                      </p:cBhvr>
                                    </p:animEffect>
                                    <p:anim calcmode="lin" valueType="num">
                                      <p:cBhvr>
                                        <p:cTn id="15" dur="500" fill="hold"/>
                                        <p:tgtEl>
                                          <p:spTgt spid="44851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448515">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448515">
                                            <p:txEl>
                                              <p:pRg st="1" end="1"/>
                                            </p:txEl>
                                          </p:spTgt>
                                        </p:tgtEl>
                                        <p:attrNameLst>
                                          <p:attrName>style.visibility</p:attrName>
                                        </p:attrNameLst>
                                      </p:cBhvr>
                                      <p:to>
                                        <p:strVal val="visible"/>
                                      </p:to>
                                    </p:set>
                                    <p:animEffect transition="in" filter="fade">
                                      <p:cBhvr>
                                        <p:cTn id="21" dur="500"/>
                                        <p:tgtEl>
                                          <p:spTgt spid="448515">
                                            <p:txEl>
                                              <p:pRg st="1" end="1"/>
                                            </p:txEl>
                                          </p:spTgt>
                                        </p:tgtEl>
                                      </p:cBhvr>
                                    </p:animEffect>
                                    <p:anim calcmode="lin" valueType="num">
                                      <p:cBhvr>
                                        <p:cTn id="22" dur="500" fill="hold"/>
                                        <p:tgtEl>
                                          <p:spTgt spid="448515">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448515">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448515">
                                            <p:txEl>
                                              <p:pRg st="2" end="2"/>
                                            </p:txEl>
                                          </p:spTgt>
                                        </p:tgtEl>
                                        <p:attrNameLst>
                                          <p:attrName>style.visibility</p:attrName>
                                        </p:attrNameLst>
                                      </p:cBhvr>
                                      <p:to>
                                        <p:strVal val="visible"/>
                                      </p:to>
                                    </p:set>
                                    <p:animEffect transition="in" filter="fade">
                                      <p:cBhvr>
                                        <p:cTn id="28" dur="500"/>
                                        <p:tgtEl>
                                          <p:spTgt spid="448515">
                                            <p:txEl>
                                              <p:pRg st="2" end="2"/>
                                            </p:txEl>
                                          </p:spTgt>
                                        </p:tgtEl>
                                      </p:cBhvr>
                                    </p:animEffect>
                                    <p:anim calcmode="lin" valueType="num">
                                      <p:cBhvr>
                                        <p:cTn id="29" dur="500" fill="hold"/>
                                        <p:tgtEl>
                                          <p:spTgt spid="448515">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448515">
                                            <p:txEl>
                                              <p:pRg st="2" end="2"/>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8514" grpId="0"/>
      <p:bldP spid="448515"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2"/>
          <p:cNvSpPr>
            <a:spLocks noGrp="1" noChangeArrowheads="1"/>
          </p:cNvSpPr>
          <p:nvPr>
            <p:ph type="title"/>
          </p:nvPr>
        </p:nvSpPr>
        <p:spPr>
          <a:xfrm>
            <a:off x="428596" y="1785926"/>
            <a:ext cx="8229600" cy="1143000"/>
          </a:xfrm>
        </p:spPr>
        <p:txBody>
          <a:bodyPr>
            <a:normAutofit/>
          </a:bodyPr>
          <a:lstStyle/>
          <a:p>
            <a:r>
              <a:rPr lang="fa-IR" sz="4000" b="1" dirty="0" smtClean="0">
                <a:solidFill>
                  <a:srgbClr val="FF0000"/>
                </a:solidFill>
                <a:cs typeface="B Titr" pitchFamily="2" charset="-78"/>
              </a:rPr>
              <a:t>راهنمای ایمنی در کار با هود</a:t>
            </a:r>
            <a:endParaRPr lang="en-US" sz="4000" b="1" dirty="0">
              <a:solidFill>
                <a:srgbClr val="FF0000"/>
              </a:solidFill>
              <a:cs typeface="B Titr" pitchFamily="2" charset="-78"/>
            </a:endParaRPr>
          </a:p>
        </p:txBody>
      </p:sp>
      <p:sp>
        <p:nvSpPr>
          <p:cNvPr id="437251" name="Rectangle 3"/>
          <p:cNvSpPr>
            <a:spLocks noGrp="1" noChangeArrowheads="1"/>
          </p:cNvSpPr>
          <p:nvPr>
            <p:ph type="body" idx="1"/>
          </p:nvPr>
        </p:nvSpPr>
        <p:spPr>
          <a:xfrm>
            <a:off x="142844" y="3143248"/>
            <a:ext cx="8763000" cy="2895600"/>
          </a:xfrm>
        </p:spPr>
        <p:txBody>
          <a:bodyPr>
            <a:normAutofit/>
          </a:bodyPr>
          <a:lstStyle/>
          <a:p>
            <a:pPr marL="742950" indent="-742950" algn="r" rtl="1">
              <a:buFont typeface="+mj-lt"/>
              <a:buAutoNum type="alphaLcParenR"/>
            </a:pPr>
            <a:r>
              <a:rPr lang="fa-IR" sz="4000" dirty="0" smtClean="0">
                <a:solidFill>
                  <a:schemeClr val="accent1">
                    <a:lumMod val="60000"/>
                    <a:lumOff val="40000"/>
                  </a:schemeClr>
                </a:solidFill>
                <a:cs typeface="B Koodak" pitchFamily="2" charset="-78"/>
              </a:rPr>
              <a:t>محل مناسب استقرار وسایل و تجهیزات</a:t>
            </a:r>
          </a:p>
          <a:p>
            <a:pPr marL="742950" indent="-742950" algn="r" rtl="1">
              <a:buFont typeface="+mj-lt"/>
              <a:buAutoNum type="alphaLcParenR"/>
            </a:pPr>
            <a:r>
              <a:rPr lang="fa-IR" sz="4000" dirty="0" smtClean="0">
                <a:solidFill>
                  <a:schemeClr val="accent1">
                    <a:lumMod val="60000"/>
                    <a:lumOff val="40000"/>
                  </a:schemeClr>
                </a:solidFill>
                <a:cs typeface="B Koodak" pitchFamily="2" charset="-78"/>
              </a:rPr>
              <a:t>محل استقرار اپراتور و حرکات او</a:t>
            </a:r>
          </a:p>
          <a:p>
            <a:pPr marL="742950" indent="-742950" algn="r" rtl="1">
              <a:buFont typeface="+mj-lt"/>
              <a:buAutoNum type="alphaLcParenR"/>
            </a:pPr>
            <a:r>
              <a:rPr lang="fa-IR" sz="4000" dirty="0" smtClean="0">
                <a:cs typeface="B Koodak" pitchFamily="2" charset="-78"/>
              </a:rPr>
              <a:t>موقعیت قرار گیری دربهای افقی و عمودی هود</a:t>
            </a:r>
            <a:endParaRPr lang="en-US" sz="4000" dirty="0"/>
          </a:p>
          <a:p>
            <a:pPr marL="609600" indent="-609600">
              <a:buFontTx/>
              <a:buNone/>
            </a:pPr>
            <a:endParaRPr lang="en-US" sz="4000" dirty="0">
              <a:solidFill>
                <a:schemeClr val="accent1"/>
              </a:solidFill>
            </a:endParaRPr>
          </a:p>
        </p:txBody>
      </p:sp>
    </p:spTree>
  </p:cSld>
  <p:clrMapOvr>
    <a:masterClrMapping/>
  </p:clrMapOvr>
  <p:transition>
    <p:cu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3634" name="Rectangle 2"/>
          <p:cNvSpPr>
            <a:spLocks noGrp="1" noChangeArrowheads="1"/>
          </p:cNvSpPr>
          <p:nvPr>
            <p:ph type="title"/>
          </p:nvPr>
        </p:nvSpPr>
        <p:spPr/>
        <p:txBody>
          <a:bodyPr>
            <a:normAutofit fontScale="90000"/>
          </a:bodyPr>
          <a:lstStyle/>
          <a:p>
            <a:pPr marL="742950" indent="-742950" rtl="1"/>
            <a:r>
              <a:rPr lang="fa-IR" sz="4000" dirty="0" smtClean="0">
                <a:cs typeface="B Titr" pitchFamily="2" charset="-78"/>
              </a:rPr>
              <a:t>موقعیت قرار گیری دربهای افقی و عمودی هود</a:t>
            </a:r>
            <a:endParaRPr lang="en-US" sz="4000" dirty="0">
              <a:cs typeface="B Titr" pitchFamily="2" charset="-78"/>
            </a:endParaRPr>
          </a:p>
        </p:txBody>
      </p:sp>
      <p:sp>
        <p:nvSpPr>
          <p:cNvPr id="453635" name="Rectangle 3"/>
          <p:cNvSpPr>
            <a:spLocks noGrp="1" noChangeArrowheads="1"/>
          </p:cNvSpPr>
          <p:nvPr>
            <p:ph type="body" idx="1"/>
          </p:nvPr>
        </p:nvSpPr>
        <p:spPr>
          <a:xfrm>
            <a:off x="457200" y="1571612"/>
            <a:ext cx="8229600" cy="4357718"/>
          </a:xfrm>
        </p:spPr>
        <p:txBody>
          <a:bodyPr>
            <a:noAutofit/>
          </a:bodyPr>
          <a:lstStyle/>
          <a:p>
            <a:pPr marL="609600" indent="-609600" algn="justLow" rtl="1">
              <a:lnSpc>
                <a:spcPct val="150000"/>
              </a:lnSpc>
              <a:buFontTx/>
              <a:buAutoNum type="arabicPeriod"/>
            </a:pPr>
            <a:r>
              <a:rPr lang="fa-IR" sz="2700" dirty="0" smtClean="0">
                <a:cs typeface="B Koodak" pitchFamily="2" charset="-78"/>
              </a:rPr>
              <a:t>درب عمودی هود بایستی در پایین ترین حد ممکن قرار گیرد.</a:t>
            </a:r>
          </a:p>
          <a:p>
            <a:pPr marL="609600" indent="-609600" algn="justLow" rtl="1">
              <a:lnSpc>
                <a:spcPct val="150000"/>
              </a:lnSpc>
              <a:buFontTx/>
              <a:buAutoNum type="arabicPeriod"/>
            </a:pPr>
            <a:r>
              <a:rPr lang="fa-IR" sz="2700" dirty="0" smtClean="0">
                <a:cs typeface="B Koodak" pitchFamily="2" charset="-78"/>
              </a:rPr>
              <a:t>تنها در </a:t>
            </a:r>
            <a:r>
              <a:rPr lang="fa-IR" sz="2700" u="sng" dirty="0" smtClean="0">
                <a:cs typeface="B Koodak" pitchFamily="2" charset="-78"/>
              </a:rPr>
              <a:t>موقع تنظیم هود</a:t>
            </a:r>
            <a:r>
              <a:rPr lang="fa-IR" sz="2700" dirty="0" smtClean="0">
                <a:cs typeface="B Koodak" pitchFamily="2" charset="-78"/>
              </a:rPr>
              <a:t> درب آنرا در بالاترین وضعیت قرار دهید. </a:t>
            </a:r>
          </a:p>
          <a:p>
            <a:pPr marL="609600" indent="-609600" algn="justLow" rtl="1">
              <a:lnSpc>
                <a:spcPct val="150000"/>
              </a:lnSpc>
              <a:buFontTx/>
              <a:buAutoNum type="arabicPeriod"/>
            </a:pPr>
            <a:r>
              <a:rPr lang="fa-IR" sz="2700" dirty="0" smtClean="0">
                <a:cs typeface="B Koodak" pitchFamily="2" charset="-78"/>
              </a:rPr>
              <a:t>در هودهایی که دارای دربهای مرکب هستند، در هنگامی که درب عمودی را باز می کنید پانلهای افقی را ببندید. (در این خصوص هودها مجهز به یک آلارم نشانگر هستند)</a:t>
            </a:r>
          </a:p>
          <a:p>
            <a:pPr marL="609600" indent="-609600" algn="justLow" rtl="1">
              <a:lnSpc>
                <a:spcPct val="150000"/>
              </a:lnSpc>
              <a:buFontTx/>
              <a:buAutoNum type="arabicPeriod"/>
            </a:pPr>
            <a:r>
              <a:rPr lang="fa-IR" sz="2700" dirty="0" smtClean="0">
                <a:cs typeface="B Koodak" pitchFamily="2" charset="-78"/>
              </a:rPr>
              <a:t>در مواقعی که در داخل هود کار نمی کنید درب هود را ببندید.</a:t>
            </a:r>
            <a:endParaRPr lang="en-US" sz="2700"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453634"/>
                                        </p:tgtEl>
                                        <p:attrNameLst>
                                          <p:attrName>style.visibility</p:attrName>
                                        </p:attrNameLst>
                                      </p:cBhvr>
                                      <p:to>
                                        <p:strVal val="visible"/>
                                      </p:to>
                                    </p:set>
                                    <p:animEffect transition="in" filter="fade">
                                      <p:cBhvr>
                                        <p:cTn id="7" dur="1000"/>
                                        <p:tgtEl>
                                          <p:spTgt spid="453634"/>
                                        </p:tgtEl>
                                      </p:cBhvr>
                                    </p:animEffect>
                                    <p:anim calcmode="lin" valueType="num">
                                      <p:cBhvr>
                                        <p:cTn id="8" dur="1000" fill="hold"/>
                                        <p:tgtEl>
                                          <p:spTgt spid="453634"/>
                                        </p:tgtEl>
                                        <p:attrNameLst>
                                          <p:attrName>ppt_x</p:attrName>
                                        </p:attrNameLst>
                                      </p:cBhvr>
                                      <p:tavLst>
                                        <p:tav tm="0">
                                          <p:val>
                                            <p:strVal val="#ppt_x"/>
                                          </p:val>
                                        </p:tav>
                                        <p:tav tm="100000">
                                          <p:val>
                                            <p:strVal val="#ppt_x"/>
                                          </p:val>
                                        </p:tav>
                                      </p:tavLst>
                                    </p:anim>
                                    <p:anim calcmode="lin" valueType="num">
                                      <p:cBhvr>
                                        <p:cTn id="9" dur="898" decel="100000" fill="hold"/>
                                        <p:tgtEl>
                                          <p:spTgt spid="453634"/>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453634"/>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453635">
                                            <p:txEl>
                                              <p:pRg st="0" end="0"/>
                                            </p:txEl>
                                          </p:spTgt>
                                        </p:tgtEl>
                                        <p:attrNameLst>
                                          <p:attrName>style.visibility</p:attrName>
                                        </p:attrNameLst>
                                      </p:cBhvr>
                                      <p:to>
                                        <p:strVal val="visible"/>
                                      </p:to>
                                    </p:set>
                                    <p:animEffect transition="in" filter="fade">
                                      <p:cBhvr>
                                        <p:cTn id="15" dur="1000"/>
                                        <p:tgtEl>
                                          <p:spTgt spid="453635">
                                            <p:txEl>
                                              <p:pRg st="0" end="0"/>
                                            </p:txEl>
                                          </p:spTgt>
                                        </p:tgtEl>
                                      </p:cBhvr>
                                    </p:animEffect>
                                    <p:anim calcmode="lin" valueType="num">
                                      <p:cBhvr>
                                        <p:cTn id="16" dur="1000" fill="hold"/>
                                        <p:tgtEl>
                                          <p:spTgt spid="453635">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453635">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45363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453635">
                                            <p:txEl>
                                              <p:pRg st="1" end="1"/>
                                            </p:txEl>
                                          </p:spTgt>
                                        </p:tgtEl>
                                        <p:attrNameLst>
                                          <p:attrName>style.visibility</p:attrName>
                                        </p:attrNameLst>
                                      </p:cBhvr>
                                      <p:to>
                                        <p:strVal val="visible"/>
                                      </p:to>
                                    </p:set>
                                    <p:animEffect transition="in" filter="fade">
                                      <p:cBhvr>
                                        <p:cTn id="23" dur="1000"/>
                                        <p:tgtEl>
                                          <p:spTgt spid="453635">
                                            <p:txEl>
                                              <p:pRg st="1" end="1"/>
                                            </p:txEl>
                                          </p:spTgt>
                                        </p:tgtEl>
                                      </p:cBhvr>
                                    </p:animEffect>
                                    <p:anim calcmode="lin" valueType="num">
                                      <p:cBhvr>
                                        <p:cTn id="24" dur="1000" fill="hold"/>
                                        <p:tgtEl>
                                          <p:spTgt spid="453635">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453635">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453635">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453635">
                                            <p:txEl>
                                              <p:pRg st="2" end="2"/>
                                            </p:txEl>
                                          </p:spTgt>
                                        </p:tgtEl>
                                        <p:attrNameLst>
                                          <p:attrName>style.visibility</p:attrName>
                                        </p:attrNameLst>
                                      </p:cBhvr>
                                      <p:to>
                                        <p:strVal val="visible"/>
                                      </p:to>
                                    </p:set>
                                    <p:animEffect transition="in" filter="fade">
                                      <p:cBhvr>
                                        <p:cTn id="31" dur="1000"/>
                                        <p:tgtEl>
                                          <p:spTgt spid="453635">
                                            <p:txEl>
                                              <p:pRg st="2" end="2"/>
                                            </p:txEl>
                                          </p:spTgt>
                                        </p:tgtEl>
                                      </p:cBhvr>
                                    </p:animEffect>
                                    <p:anim calcmode="lin" valueType="num">
                                      <p:cBhvr>
                                        <p:cTn id="32" dur="1000" fill="hold"/>
                                        <p:tgtEl>
                                          <p:spTgt spid="453635">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453635">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453635">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453635">
                                            <p:txEl>
                                              <p:pRg st="3" end="3"/>
                                            </p:txEl>
                                          </p:spTgt>
                                        </p:tgtEl>
                                        <p:attrNameLst>
                                          <p:attrName>style.visibility</p:attrName>
                                        </p:attrNameLst>
                                      </p:cBhvr>
                                      <p:to>
                                        <p:strVal val="visible"/>
                                      </p:to>
                                    </p:set>
                                    <p:animEffect transition="in" filter="fade">
                                      <p:cBhvr>
                                        <p:cTn id="39" dur="1000"/>
                                        <p:tgtEl>
                                          <p:spTgt spid="453635">
                                            <p:txEl>
                                              <p:pRg st="3" end="3"/>
                                            </p:txEl>
                                          </p:spTgt>
                                        </p:tgtEl>
                                      </p:cBhvr>
                                    </p:animEffect>
                                    <p:anim calcmode="lin" valueType="num">
                                      <p:cBhvr>
                                        <p:cTn id="40" dur="1000" fill="hold"/>
                                        <p:tgtEl>
                                          <p:spTgt spid="453635">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453635">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453635">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3634" grpId="0"/>
      <p:bldP spid="453635"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6" name="Rectangle 2"/>
          <p:cNvSpPr>
            <a:spLocks noGrp="1" noChangeArrowheads="1"/>
          </p:cNvSpPr>
          <p:nvPr>
            <p:ph type="title"/>
          </p:nvPr>
        </p:nvSpPr>
        <p:spPr>
          <a:xfrm>
            <a:off x="457200" y="122238"/>
            <a:ext cx="8153400" cy="1295400"/>
          </a:xfrm>
        </p:spPr>
        <p:txBody>
          <a:bodyPr>
            <a:normAutofit/>
          </a:bodyPr>
          <a:lstStyle/>
          <a:p>
            <a:r>
              <a:rPr lang="fa-IR" sz="3200" dirty="0" smtClean="0">
                <a:solidFill>
                  <a:srgbClr val="FF0000"/>
                </a:solidFill>
                <a:cs typeface="B Titr" pitchFamily="2" charset="-78"/>
              </a:rPr>
              <a:t>چه مواردی را قبل از کار کردن با هود باید چک کرد؟</a:t>
            </a:r>
            <a:endParaRPr lang="en-US" sz="3200" dirty="0">
              <a:solidFill>
                <a:srgbClr val="FF0000"/>
              </a:solidFill>
              <a:cs typeface="B Titr" pitchFamily="2" charset="-78"/>
            </a:endParaRPr>
          </a:p>
        </p:txBody>
      </p:sp>
      <p:sp>
        <p:nvSpPr>
          <p:cNvPr id="431107" name="Rectangle 3"/>
          <p:cNvSpPr>
            <a:spLocks noGrp="1" noChangeArrowheads="1"/>
          </p:cNvSpPr>
          <p:nvPr>
            <p:ph type="body" sz="half" idx="1"/>
          </p:nvPr>
        </p:nvSpPr>
        <p:spPr>
          <a:xfrm>
            <a:off x="457200" y="2024063"/>
            <a:ext cx="4038600" cy="3976705"/>
          </a:xfrm>
        </p:spPr>
        <p:txBody>
          <a:bodyPr>
            <a:normAutofit/>
          </a:bodyPr>
          <a:lstStyle/>
          <a:p>
            <a:pPr algn="justLow" rtl="1">
              <a:lnSpc>
                <a:spcPct val="150000"/>
              </a:lnSpc>
            </a:pPr>
            <a:r>
              <a:rPr lang="fa-IR" sz="2800" dirty="0" smtClean="0">
                <a:cs typeface="B Koodak" pitchFamily="2" charset="-78"/>
              </a:rPr>
              <a:t>1- برچسب بازرسی هود را نگاه کنید. هود بایستی در 12 ماه گذشته تست شده باشد و عملکرد هود تأیید شده باشد. ( سالی یک بار بایستی توسط شرکت معتبر تست شود).</a:t>
            </a:r>
            <a:endParaRPr lang="en-US" sz="2800" dirty="0"/>
          </a:p>
        </p:txBody>
      </p:sp>
      <p:pic>
        <p:nvPicPr>
          <p:cNvPr id="431111" name="Picture 7" descr="FumeHoodTrn3 003"/>
          <p:cNvPicPr>
            <a:picLocks noGrp="1" noChangeAspect="1" noChangeArrowheads="1"/>
          </p:cNvPicPr>
          <p:nvPr>
            <p:ph sz="half" idx="2"/>
          </p:nvPr>
        </p:nvPicPr>
        <p:blipFill>
          <a:blip r:embed="rId3"/>
          <a:srcRect/>
          <a:stretch>
            <a:fillRect/>
          </a:stretch>
        </p:blipFill>
        <p:spPr>
          <a:xfrm>
            <a:off x="5505450" y="1828800"/>
            <a:ext cx="2687638" cy="3581400"/>
          </a:xfrm>
          <a:noFill/>
          <a:ln/>
        </p:spPr>
      </p:pic>
    </p:spTree>
  </p:cSld>
  <p:clrMapOvr>
    <a:masterClrMapping/>
  </p:clrMapOvr>
  <p:transition>
    <p:cover dir="l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180" name="Rectangle 4"/>
          <p:cNvSpPr>
            <a:spLocks noGrp="1" noChangeArrowheads="1"/>
          </p:cNvSpPr>
          <p:nvPr>
            <p:ph type="title"/>
          </p:nvPr>
        </p:nvSpPr>
        <p:spPr>
          <a:xfrm>
            <a:off x="457200" y="122238"/>
            <a:ext cx="8153400" cy="1295400"/>
          </a:xfrm>
        </p:spPr>
        <p:txBody>
          <a:bodyPr>
            <a:normAutofit/>
          </a:bodyPr>
          <a:lstStyle/>
          <a:p>
            <a:r>
              <a:rPr lang="fa-IR" sz="3200" dirty="0" smtClean="0">
                <a:solidFill>
                  <a:srgbClr val="FF0000"/>
                </a:solidFill>
                <a:cs typeface="B Titr" pitchFamily="2" charset="-78"/>
              </a:rPr>
              <a:t>چه مواردی را قبل از کار کردن با هود باید چک کرد؟</a:t>
            </a:r>
            <a:endParaRPr lang="en-US" sz="3200" b="1" dirty="0">
              <a:solidFill>
                <a:schemeClr val="tx1"/>
              </a:solidFill>
            </a:endParaRPr>
          </a:p>
        </p:txBody>
      </p:sp>
      <p:sp>
        <p:nvSpPr>
          <p:cNvPr id="434181" name="Rectangle 5"/>
          <p:cNvSpPr>
            <a:spLocks noGrp="1" noChangeArrowheads="1"/>
          </p:cNvSpPr>
          <p:nvPr>
            <p:ph type="body" sz="half" idx="1"/>
          </p:nvPr>
        </p:nvSpPr>
        <p:spPr>
          <a:xfrm>
            <a:off x="457200" y="1428736"/>
            <a:ext cx="4038600" cy="4702189"/>
          </a:xfrm>
        </p:spPr>
        <p:txBody>
          <a:bodyPr>
            <a:normAutofit fontScale="85000" lnSpcReduction="10000"/>
          </a:bodyPr>
          <a:lstStyle/>
          <a:p>
            <a:pPr algn="justLow" rtl="1">
              <a:lnSpc>
                <a:spcPct val="160000"/>
              </a:lnSpc>
            </a:pPr>
            <a:r>
              <a:rPr lang="fa-IR" sz="2800" dirty="0" smtClean="0">
                <a:cs typeface="B Koodak" pitchFamily="2" charset="-78"/>
              </a:rPr>
              <a:t>2- چراغ آلارم هود را چک کنید. چراغ سبز بایستی روشن باشد. در غیر اینصورت ممکن است که دستگاه در وضعیت ذخیره انرژی (</a:t>
            </a:r>
            <a:r>
              <a:rPr lang="en-US" sz="2800" dirty="0" smtClean="0"/>
              <a:t>energy </a:t>
            </a:r>
            <a:r>
              <a:rPr lang="en-US" sz="2800" dirty="0"/>
              <a:t>saving </a:t>
            </a:r>
            <a:r>
              <a:rPr lang="en-US" sz="2800" dirty="0" smtClean="0"/>
              <a:t>mode</a:t>
            </a:r>
            <a:r>
              <a:rPr lang="fa-IR" sz="2800" dirty="0" smtClean="0"/>
              <a:t>) </a:t>
            </a:r>
            <a:r>
              <a:rPr lang="fa-IR" sz="2800" dirty="0" smtClean="0">
                <a:cs typeface="B Koodak" pitchFamily="2" charset="-78"/>
              </a:rPr>
              <a:t>قرار گرفته باشد؛ که در این صورت دبی هود به </a:t>
            </a:r>
            <a:r>
              <a:rPr lang="en-US" sz="2800" dirty="0" smtClean="0">
                <a:cs typeface="B Koodak" pitchFamily="2" charset="-78"/>
              </a:rPr>
              <a:t>fpm</a:t>
            </a:r>
            <a:r>
              <a:rPr lang="fa-IR" sz="2800" dirty="0" smtClean="0">
                <a:cs typeface="B Koodak" pitchFamily="2" charset="-78"/>
              </a:rPr>
              <a:t>50 کاهش می یابد.</a:t>
            </a:r>
          </a:p>
          <a:p>
            <a:pPr>
              <a:lnSpc>
                <a:spcPct val="160000"/>
              </a:lnSpc>
            </a:pPr>
            <a:r>
              <a:rPr lang="en-US" sz="2800" dirty="0" smtClean="0"/>
              <a:t>fpm</a:t>
            </a:r>
            <a:r>
              <a:rPr lang="en-US" sz="2800" dirty="0"/>
              <a:t>= feet per minute</a:t>
            </a:r>
          </a:p>
        </p:txBody>
      </p:sp>
      <p:pic>
        <p:nvPicPr>
          <p:cNvPr id="434185" name="Picture 9" descr="FumeHoodTrn2 007"/>
          <p:cNvPicPr>
            <a:picLocks noGrp="1" noChangeAspect="1" noChangeArrowheads="1"/>
          </p:cNvPicPr>
          <p:nvPr>
            <p:ph sz="half" idx="2"/>
          </p:nvPr>
        </p:nvPicPr>
        <p:blipFill>
          <a:blip r:embed="rId3" cstate="print"/>
          <a:srcRect/>
          <a:stretch>
            <a:fillRect/>
          </a:stretch>
        </p:blipFill>
        <p:spPr>
          <a:xfrm>
            <a:off x="5153025" y="1843088"/>
            <a:ext cx="3028950" cy="4038600"/>
          </a:xfrm>
          <a:noFill/>
          <a:ln/>
        </p:spPr>
      </p:pic>
    </p:spTree>
  </p:cSld>
  <p:clrMapOvr>
    <a:masterClrMapping/>
  </p:clrMapOvr>
  <p:transition>
    <p:cover dir="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426" name="Rectangle 2"/>
          <p:cNvSpPr>
            <a:spLocks noGrp="1" noChangeArrowheads="1"/>
          </p:cNvSpPr>
          <p:nvPr>
            <p:ph type="title"/>
          </p:nvPr>
        </p:nvSpPr>
        <p:spPr>
          <a:xfrm>
            <a:off x="457200" y="122238"/>
            <a:ext cx="8153400" cy="1295400"/>
          </a:xfrm>
        </p:spPr>
        <p:txBody>
          <a:bodyPr>
            <a:normAutofit/>
          </a:bodyPr>
          <a:lstStyle/>
          <a:p>
            <a:r>
              <a:rPr lang="fa-IR" sz="3200" dirty="0" smtClean="0">
                <a:solidFill>
                  <a:srgbClr val="FF0000"/>
                </a:solidFill>
                <a:cs typeface="B Titr" pitchFamily="2" charset="-78"/>
              </a:rPr>
              <a:t>چه مواردی را قبل از کار کردن با هود باید چک کرد؟</a:t>
            </a:r>
            <a:endParaRPr lang="en-US" sz="3200" b="1" dirty="0">
              <a:solidFill>
                <a:schemeClr val="tx1"/>
              </a:solidFill>
            </a:endParaRPr>
          </a:p>
        </p:txBody>
      </p:sp>
      <p:sp>
        <p:nvSpPr>
          <p:cNvPr id="487427" name="Rectangle 3"/>
          <p:cNvSpPr>
            <a:spLocks noGrp="1" noChangeArrowheads="1"/>
          </p:cNvSpPr>
          <p:nvPr>
            <p:ph type="body" sz="half" idx="1"/>
          </p:nvPr>
        </p:nvSpPr>
        <p:spPr>
          <a:xfrm>
            <a:off x="457200" y="1989138"/>
            <a:ext cx="4038600" cy="4411662"/>
          </a:xfrm>
        </p:spPr>
        <p:txBody>
          <a:bodyPr>
            <a:normAutofit/>
          </a:bodyPr>
          <a:lstStyle/>
          <a:p>
            <a:pPr algn="justLow" rtl="1">
              <a:lnSpc>
                <a:spcPct val="150000"/>
              </a:lnSpc>
            </a:pPr>
            <a:r>
              <a:rPr lang="fa-IR" sz="2600" dirty="0" smtClean="0">
                <a:cs typeface="B Koodak" pitchFamily="2" charset="-78"/>
              </a:rPr>
              <a:t>3- دبی خروجی هود یا سرعت جریان هوا در دهانه هود را</a:t>
            </a:r>
            <a:br>
              <a:rPr lang="fa-IR" sz="2600" dirty="0" smtClean="0">
                <a:cs typeface="B Koodak" pitchFamily="2" charset="-78"/>
              </a:rPr>
            </a:br>
            <a:r>
              <a:rPr lang="fa-IR" sz="2600" dirty="0" smtClean="0">
                <a:cs typeface="B Koodak" pitchFamily="2" charset="-78"/>
              </a:rPr>
              <a:t> چک کنید. سرعت جریان استاندارد </a:t>
            </a:r>
          </a:p>
          <a:p>
            <a:pPr algn="ctr" rtl="1">
              <a:lnSpc>
                <a:spcPct val="150000"/>
              </a:lnSpc>
              <a:buNone/>
            </a:pPr>
            <a:r>
              <a:rPr lang="en-US" sz="2600" dirty="0" smtClean="0">
                <a:cs typeface="B Koodak" pitchFamily="2" charset="-78"/>
              </a:rPr>
              <a:t>fpm</a:t>
            </a:r>
            <a:r>
              <a:rPr lang="fa-IR" sz="2600" dirty="0" smtClean="0">
                <a:cs typeface="B Koodak" pitchFamily="2" charset="-78"/>
              </a:rPr>
              <a:t>10±100 </a:t>
            </a:r>
          </a:p>
          <a:p>
            <a:pPr algn="justLow" rtl="1">
              <a:lnSpc>
                <a:spcPct val="150000"/>
              </a:lnSpc>
              <a:buNone/>
            </a:pPr>
            <a:r>
              <a:rPr lang="fa-IR" sz="2600" dirty="0" smtClean="0">
                <a:cs typeface="B Koodak" pitchFamily="2" charset="-78"/>
              </a:rPr>
              <a:t>می باشد.</a:t>
            </a:r>
            <a:endParaRPr lang="en-US" sz="2600" dirty="0"/>
          </a:p>
        </p:txBody>
      </p:sp>
      <p:pic>
        <p:nvPicPr>
          <p:cNvPr id="487428" name="Picture 4" descr="FumeHoodTrn2 007"/>
          <p:cNvPicPr>
            <a:picLocks noGrp="1" noChangeAspect="1" noChangeArrowheads="1"/>
          </p:cNvPicPr>
          <p:nvPr>
            <p:ph sz="half" idx="2"/>
          </p:nvPr>
        </p:nvPicPr>
        <p:blipFill>
          <a:blip r:embed="rId3" cstate="print"/>
          <a:srcRect/>
          <a:stretch>
            <a:fillRect/>
          </a:stretch>
        </p:blipFill>
        <p:spPr>
          <a:xfrm>
            <a:off x="5153025" y="1843088"/>
            <a:ext cx="3028950" cy="4038600"/>
          </a:xfrm>
          <a:noFill/>
          <a:ln/>
        </p:spPr>
      </p:pic>
    </p:spTree>
  </p:cSld>
  <p:clrMapOvr>
    <a:masterClrMapping/>
  </p:clrMapOvr>
  <p:transition>
    <p:cover dir="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fontScale="90000"/>
          </a:bodyPr>
          <a:lstStyle/>
          <a:p>
            <a:pPr rtl="1" eaLnBrk="1" hangingPunct="1"/>
            <a:r>
              <a:rPr lang="fa-IR" sz="4000" dirty="0" smtClean="0">
                <a:solidFill>
                  <a:srgbClr val="FF0000"/>
                </a:solidFill>
                <a:latin typeface="Times New Roman" pitchFamily="18" charset="0"/>
                <a:cs typeface="B Titr" pitchFamily="2" charset="-78"/>
              </a:rPr>
              <a:t>کارآیی بهینه</a:t>
            </a:r>
            <a:r>
              <a:rPr lang="fa-IR" dirty="0" smtClean="0">
                <a:solidFill>
                  <a:srgbClr val="FF0000"/>
                </a:solidFill>
                <a:latin typeface="Times New Roman" pitchFamily="18" charset="0"/>
                <a:cs typeface="Times New Roman" pitchFamily="18" charset="0"/>
              </a:rPr>
              <a:t/>
            </a:r>
            <a:br>
              <a:rPr lang="fa-IR" dirty="0" smtClean="0">
                <a:solidFill>
                  <a:srgbClr val="FF0000"/>
                </a:solidFill>
                <a:latin typeface="Times New Roman" pitchFamily="18" charset="0"/>
                <a:cs typeface="Times New Roman" pitchFamily="18" charset="0"/>
              </a:rPr>
            </a:br>
            <a:r>
              <a:rPr lang="en-US" dirty="0" smtClean="0">
                <a:solidFill>
                  <a:srgbClr val="FF0000"/>
                </a:solidFill>
                <a:latin typeface="Times New Roman" pitchFamily="18" charset="0"/>
                <a:cs typeface="Times New Roman" pitchFamily="18" charset="0"/>
              </a:rPr>
              <a:t>Optimal Performance</a:t>
            </a:r>
          </a:p>
        </p:txBody>
      </p:sp>
      <p:sp>
        <p:nvSpPr>
          <p:cNvPr id="26627" name="Rectangle 3"/>
          <p:cNvSpPr>
            <a:spLocks noGrp="1" noChangeArrowheads="1"/>
          </p:cNvSpPr>
          <p:nvPr>
            <p:ph type="body" sz="half" idx="2"/>
          </p:nvPr>
        </p:nvSpPr>
        <p:spPr>
          <a:xfrm>
            <a:off x="3962400" y="1719263"/>
            <a:ext cx="4953000" cy="4411662"/>
          </a:xfrm>
        </p:spPr>
        <p:txBody>
          <a:bodyPr>
            <a:noAutofit/>
          </a:bodyPr>
          <a:lstStyle/>
          <a:p>
            <a:pPr algn="justLow" rtl="1" eaLnBrk="1" hangingPunct="1"/>
            <a:r>
              <a:rPr lang="fa-IR" sz="2400" dirty="0" smtClean="0">
                <a:cs typeface="B Koodak" pitchFamily="2" charset="-78"/>
              </a:rPr>
              <a:t>برای اینکه هود ما بهترین کارآیی را داشته باشد:</a:t>
            </a:r>
          </a:p>
          <a:p>
            <a:pPr algn="justLow" rtl="1" eaLnBrk="1" hangingPunct="1"/>
            <a:r>
              <a:rPr lang="fa-IR" sz="2400" dirty="0" smtClean="0">
                <a:cs typeface="B Koodak" pitchFamily="2" charset="-78"/>
              </a:rPr>
              <a:t>باید هود در محلی نصب شود که تردد افراد در آنجا کم باشد.</a:t>
            </a:r>
          </a:p>
          <a:p>
            <a:pPr algn="justLow" rtl="1" eaLnBrk="1" hangingPunct="1"/>
            <a:r>
              <a:rPr lang="fa-IR" sz="2400" dirty="0" smtClean="0">
                <a:cs typeface="B Koodak" pitchFamily="2" charset="-78"/>
              </a:rPr>
              <a:t>نشانگرهای دبی جریان هوا باید حرکت </a:t>
            </a:r>
            <a:r>
              <a:rPr lang="en-US" sz="2400" dirty="0" smtClean="0">
                <a:cs typeface="B Koodak" pitchFamily="2" charset="-78"/>
              </a:rPr>
              <a:t>inward</a:t>
            </a:r>
            <a:r>
              <a:rPr lang="fa-IR" sz="2400" dirty="0" smtClean="0">
                <a:cs typeface="B Koodak" pitchFamily="2" charset="-78"/>
              </a:rPr>
              <a:t> را نشان دهند.</a:t>
            </a:r>
          </a:p>
          <a:p>
            <a:pPr algn="justLow" rtl="1" eaLnBrk="1" hangingPunct="1"/>
            <a:r>
              <a:rPr lang="fa-IR" sz="2400" dirty="0" smtClean="0">
                <a:cs typeface="B Koodak" pitchFamily="2" charset="-78"/>
              </a:rPr>
              <a:t>سرعت در دهانه هود بایستی در حدود </a:t>
            </a:r>
            <a:r>
              <a:rPr lang="en-US" sz="2400" dirty="0" smtClean="0">
                <a:cs typeface="B Koodak" pitchFamily="2" charset="-78"/>
              </a:rPr>
              <a:t>fpm</a:t>
            </a:r>
            <a:r>
              <a:rPr lang="fa-IR" sz="2400" dirty="0" smtClean="0">
                <a:cs typeface="B Koodak" pitchFamily="2" charset="-78"/>
              </a:rPr>
              <a:t>100 باشد.</a:t>
            </a:r>
          </a:p>
          <a:p>
            <a:pPr algn="justLow" rtl="1" eaLnBrk="1" hangingPunct="1"/>
            <a:r>
              <a:rPr lang="fa-IR" sz="2400" dirty="0" smtClean="0">
                <a:cs typeface="B Koodak" pitchFamily="2" charset="-78"/>
              </a:rPr>
              <a:t>در سرعتهای بالاتر از </a:t>
            </a:r>
            <a:r>
              <a:rPr lang="en-US" sz="2400" dirty="0" smtClean="0">
                <a:cs typeface="B Koodak" pitchFamily="2" charset="-78"/>
              </a:rPr>
              <a:t>fpm</a:t>
            </a:r>
            <a:r>
              <a:rPr lang="fa-IR" sz="2400" dirty="0" smtClean="0">
                <a:cs typeface="B Koodak" pitchFamily="2" charset="-78"/>
              </a:rPr>
              <a:t>125 جریان توربلانت ایجاد می شود و باعث می گردد که آلاینده ها به بیرون از هود و به منطقه تنفسی افراد رانده شود.</a:t>
            </a:r>
            <a:endParaRPr lang="en-US" sz="2400" dirty="0" smtClean="0"/>
          </a:p>
          <a:p>
            <a:pPr eaLnBrk="1" hangingPunct="1"/>
            <a:endParaRPr lang="en-US" sz="2400" dirty="0" smtClean="0"/>
          </a:p>
          <a:p>
            <a:pPr lvl="1" eaLnBrk="1" hangingPunct="1"/>
            <a:endParaRPr lang="en-US" sz="3600" dirty="0" smtClean="0"/>
          </a:p>
        </p:txBody>
      </p:sp>
      <p:pic>
        <p:nvPicPr>
          <p:cNvPr id="26628" name="Picture 6" descr="hooddgm"/>
          <p:cNvPicPr>
            <a:picLocks noGrp="1" noChangeAspect="1" noChangeArrowheads="1"/>
          </p:cNvPicPr>
          <p:nvPr>
            <p:ph sz="half" idx="1"/>
          </p:nvPr>
        </p:nvPicPr>
        <p:blipFill>
          <a:blip r:embed="rId3"/>
          <a:srcRect/>
          <a:stretch>
            <a:fillRect/>
          </a:stretch>
        </p:blipFill>
        <p:spPr>
          <a:xfrm>
            <a:off x="990600" y="2011363"/>
            <a:ext cx="2533650" cy="4625831"/>
          </a:xfr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fa-IR" sz="3600" dirty="0" smtClean="0">
                <a:cs typeface="B Titr" pitchFamily="2" charset="-78"/>
              </a:rPr>
              <a:t>رنگها و علائم تجهیزات داخل هود</a:t>
            </a:r>
            <a:endParaRPr lang="en-US" sz="3600" dirty="0">
              <a:cs typeface="B Titr" pitchFamily="2" charset="-78"/>
            </a:endParaRPr>
          </a:p>
        </p:txBody>
      </p:sp>
      <p:graphicFrame>
        <p:nvGraphicFramePr>
          <p:cNvPr id="4" name="Content Placeholder 3"/>
          <p:cNvGraphicFramePr>
            <a:graphicFrameLocks noGrp="1"/>
          </p:cNvGraphicFramePr>
          <p:nvPr>
            <p:ph idx="1"/>
          </p:nvPr>
        </p:nvGraphicFramePr>
        <p:xfrm>
          <a:off x="457200" y="2133600"/>
          <a:ext cx="8229600" cy="3175000"/>
        </p:xfrm>
        <a:graphic>
          <a:graphicData uri="http://schemas.openxmlformats.org/drawingml/2006/table">
            <a:tbl>
              <a:tblPr firstRow="1" bandRow="1">
                <a:tableStyleId>{5C22544A-7EE6-4342-B048-85BDC9FD1C3A}</a:tableStyleId>
              </a:tblPr>
              <a:tblGrid>
                <a:gridCol w="2057400"/>
                <a:gridCol w="1828800"/>
                <a:gridCol w="2057400"/>
                <a:gridCol w="2286000"/>
              </a:tblGrid>
              <a:tr h="370840">
                <a:tc>
                  <a:txBody>
                    <a:bodyPr/>
                    <a:lstStyle/>
                    <a:p>
                      <a:pPr algn="ctr"/>
                      <a:r>
                        <a:rPr lang="en-US" sz="1600" u="none" dirty="0" smtClean="0">
                          <a:latin typeface="Times New Roman" pitchFamily="18" charset="0"/>
                          <a:cs typeface="Times New Roman" pitchFamily="18" charset="0"/>
                        </a:rPr>
                        <a:t>SERVICES </a:t>
                      </a:r>
                    </a:p>
                    <a:p>
                      <a:pPr algn="ctr"/>
                      <a:endParaRPr lang="en-US" sz="1600" u="none" dirty="0">
                        <a:latin typeface="Times New Roman" pitchFamily="18" charset="0"/>
                        <a:cs typeface="Times New Roman" pitchFamily="18" charset="0"/>
                      </a:endParaRPr>
                    </a:p>
                  </a:txBody>
                  <a:tcPr/>
                </a:tc>
                <a:tc>
                  <a:txBody>
                    <a:bodyPr/>
                    <a:lstStyle/>
                    <a:p>
                      <a:pPr algn="ctr"/>
                      <a:r>
                        <a:rPr lang="en-US" sz="1600" u="none" dirty="0" smtClean="0">
                          <a:latin typeface="Times New Roman" pitchFamily="18" charset="0"/>
                          <a:cs typeface="Times New Roman" pitchFamily="18" charset="0"/>
                        </a:rPr>
                        <a:t>DISC COLOR</a:t>
                      </a:r>
                      <a:endParaRPr lang="en-US" sz="1600" u="none" dirty="0">
                        <a:latin typeface="Times New Roman" pitchFamily="18" charset="0"/>
                        <a:cs typeface="Times New Roman" pitchFamily="18" charset="0"/>
                      </a:endParaRPr>
                    </a:p>
                  </a:txBody>
                  <a:tcPr/>
                </a:tc>
                <a:tc>
                  <a:txBody>
                    <a:bodyPr/>
                    <a:lstStyle/>
                    <a:p>
                      <a:pPr algn="ctr"/>
                      <a:r>
                        <a:rPr lang="en-US" sz="1600" u="none" dirty="0" smtClean="0">
                          <a:latin typeface="Times New Roman" pitchFamily="18" charset="0"/>
                          <a:cs typeface="Times New Roman" pitchFamily="18" charset="0"/>
                        </a:rPr>
                        <a:t>IDENTIFICATION</a:t>
                      </a:r>
                      <a:endParaRPr lang="en-US" sz="1600" u="none" dirty="0">
                        <a:latin typeface="Times New Roman" pitchFamily="18" charset="0"/>
                        <a:cs typeface="Times New Roman" pitchFamily="18" charset="0"/>
                      </a:endParaRPr>
                    </a:p>
                  </a:txBody>
                  <a:tcPr/>
                </a:tc>
                <a:tc>
                  <a:txBody>
                    <a:bodyPr/>
                    <a:lstStyle/>
                    <a:p>
                      <a:pPr algn="ctr"/>
                      <a:r>
                        <a:rPr lang="en-US" sz="1600" u="none" dirty="0" smtClean="0">
                          <a:latin typeface="Times New Roman" pitchFamily="18" charset="0"/>
                          <a:cs typeface="Times New Roman" pitchFamily="18" charset="0"/>
                        </a:rPr>
                        <a:t>LETTER COLOR</a:t>
                      </a:r>
                      <a:endParaRPr lang="en-US" sz="1600" u="none" dirty="0">
                        <a:latin typeface="Times New Roman" pitchFamily="18" charset="0"/>
                        <a:cs typeface="Times New Roman" pitchFamily="18" charset="0"/>
                      </a:endParaRPr>
                    </a:p>
                  </a:txBody>
                  <a:tcPr/>
                </a:tc>
              </a:tr>
              <a:tr h="370840">
                <a:tc>
                  <a:txBody>
                    <a:bodyPr/>
                    <a:lstStyle/>
                    <a:p>
                      <a:pPr algn="ctr"/>
                      <a:r>
                        <a:rPr lang="en-US" sz="1600" kern="1200" baseline="0" dirty="0" smtClean="0">
                          <a:solidFill>
                            <a:schemeClr val="dk1"/>
                          </a:solidFill>
                          <a:latin typeface="Times New Roman" pitchFamily="18" charset="0"/>
                          <a:ea typeface="+mn-ea"/>
                          <a:cs typeface="Times New Roman" pitchFamily="18" charset="0"/>
                        </a:rPr>
                        <a:t>GAS </a:t>
                      </a:r>
                      <a:endParaRPr lang="en-US" sz="1600" dirty="0">
                        <a:latin typeface="Times New Roman" pitchFamily="18" charset="0"/>
                        <a:cs typeface="Times New Roman" pitchFamily="18" charset="0"/>
                      </a:endParaRPr>
                    </a:p>
                  </a:txBody>
                  <a:tcPr/>
                </a:tc>
                <a:tc>
                  <a:txBody>
                    <a:bodyPr/>
                    <a:lstStyle/>
                    <a:p>
                      <a:pPr algn="ctr"/>
                      <a:r>
                        <a:rPr lang="en-US" sz="1600" kern="1200" baseline="0" dirty="0" smtClean="0">
                          <a:solidFill>
                            <a:schemeClr val="dk1"/>
                          </a:solidFill>
                          <a:latin typeface="Times New Roman" pitchFamily="18" charset="0"/>
                          <a:ea typeface="+mn-ea"/>
                          <a:cs typeface="Times New Roman" pitchFamily="18" charset="0"/>
                        </a:rPr>
                        <a:t> BLUE</a:t>
                      </a:r>
                      <a:endParaRPr lang="en-US" sz="1600" dirty="0">
                        <a:latin typeface="Times New Roman" pitchFamily="18" charset="0"/>
                        <a:cs typeface="Times New Roman" pitchFamily="18" charset="0"/>
                      </a:endParaRPr>
                    </a:p>
                  </a:txBody>
                  <a:tcPr/>
                </a:tc>
                <a:tc>
                  <a:txBody>
                    <a:bodyPr/>
                    <a:lstStyle/>
                    <a:p>
                      <a:pPr algn="ctr"/>
                      <a:r>
                        <a:rPr lang="en-US" sz="1600" kern="1200" baseline="0" dirty="0" smtClean="0">
                          <a:solidFill>
                            <a:schemeClr val="dk1"/>
                          </a:solidFill>
                          <a:latin typeface="Times New Roman" pitchFamily="18" charset="0"/>
                          <a:ea typeface="+mn-ea"/>
                          <a:cs typeface="Times New Roman" pitchFamily="18" charset="0"/>
                        </a:rPr>
                        <a:t>GAS</a:t>
                      </a:r>
                      <a:endParaRPr lang="en-US" sz="1600" dirty="0">
                        <a:latin typeface="Times New Roman" pitchFamily="18" charset="0"/>
                        <a:cs typeface="Times New Roman" pitchFamily="18" charset="0"/>
                      </a:endParaRPr>
                    </a:p>
                  </a:txBody>
                  <a:tcPr/>
                </a:tc>
                <a:tc>
                  <a:txBody>
                    <a:bodyPr/>
                    <a:lstStyle/>
                    <a:p>
                      <a:pPr algn="ctr"/>
                      <a:r>
                        <a:rPr lang="en-US" sz="1600" kern="1200" baseline="0" dirty="0" smtClean="0">
                          <a:solidFill>
                            <a:schemeClr val="dk1"/>
                          </a:solidFill>
                          <a:latin typeface="Times New Roman" pitchFamily="18" charset="0"/>
                          <a:ea typeface="+mn-ea"/>
                          <a:cs typeface="Times New Roman" pitchFamily="18" charset="0"/>
                        </a:rPr>
                        <a:t>WHITE</a:t>
                      </a:r>
                      <a:endParaRPr lang="en-US" sz="1600" dirty="0">
                        <a:latin typeface="Times New Roman" pitchFamily="18" charset="0"/>
                        <a:cs typeface="Times New Roman" pitchFamily="18"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chemeClr val="dk1"/>
                          </a:solidFill>
                          <a:latin typeface="Times New Roman" pitchFamily="18" charset="0"/>
                          <a:ea typeface="+mn-ea"/>
                          <a:cs typeface="Times New Roman" pitchFamily="18" charset="0"/>
                        </a:rPr>
                        <a:t>AIR</a:t>
                      </a:r>
                    </a:p>
                  </a:txBody>
                  <a:tcPr/>
                </a:tc>
                <a:tc>
                  <a:txBody>
                    <a:bodyPr/>
                    <a:lstStyle/>
                    <a:p>
                      <a:pPr algn="ctr"/>
                      <a:r>
                        <a:rPr lang="en-US" sz="1600" kern="1200" baseline="0" dirty="0" smtClean="0">
                          <a:solidFill>
                            <a:schemeClr val="dk1"/>
                          </a:solidFill>
                          <a:latin typeface="Times New Roman" pitchFamily="18" charset="0"/>
                          <a:ea typeface="+mn-ea"/>
                          <a:cs typeface="Times New Roman" pitchFamily="18" charset="0"/>
                        </a:rPr>
                        <a:t>ORANGE</a:t>
                      </a:r>
                      <a:endParaRPr lang="en-US" sz="1600" dirty="0">
                        <a:latin typeface="Times New Roman" pitchFamily="18" charset="0"/>
                        <a:cs typeface="Times New Roman" pitchFamily="18" charset="0"/>
                      </a:endParaRPr>
                    </a:p>
                  </a:txBody>
                  <a:tcPr/>
                </a:tc>
                <a:tc>
                  <a:txBody>
                    <a:bodyPr/>
                    <a:lstStyle/>
                    <a:p>
                      <a:pPr algn="ctr"/>
                      <a:r>
                        <a:rPr lang="en-US" sz="1600" kern="1200" baseline="0" dirty="0" smtClean="0">
                          <a:solidFill>
                            <a:schemeClr val="dk1"/>
                          </a:solidFill>
                          <a:latin typeface="Times New Roman" pitchFamily="18" charset="0"/>
                          <a:ea typeface="+mn-ea"/>
                          <a:cs typeface="Times New Roman" pitchFamily="18" charset="0"/>
                        </a:rPr>
                        <a:t>AIR</a:t>
                      </a:r>
                      <a:endParaRPr lang="en-US" sz="1600" dirty="0">
                        <a:latin typeface="Times New Roman" pitchFamily="18" charset="0"/>
                        <a:cs typeface="Times New Roman" pitchFamily="18" charset="0"/>
                      </a:endParaRPr>
                    </a:p>
                  </a:txBody>
                  <a:tcPr/>
                </a:tc>
                <a:tc>
                  <a:txBody>
                    <a:bodyPr/>
                    <a:lstStyle/>
                    <a:p>
                      <a:pPr algn="ctr"/>
                      <a:r>
                        <a:rPr lang="en-US" sz="1600" kern="1200" baseline="0" dirty="0" smtClean="0">
                          <a:solidFill>
                            <a:schemeClr val="dk1"/>
                          </a:solidFill>
                          <a:latin typeface="Times New Roman" pitchFamily="18" charset="0"/>
                          <a:ea typeface="+mn-ea"/>
                          <a:cs typeface="Times New Roman" pitchFamily="18" charset="0"/>
                        </a:rPr>
                        <a:t>BLACK OR WHITE</a:t>
                      </a:r>
                      <a:endParaRPr lang="en-US" sz="1600" dirty="0">
                        <a:latin typeface="Times New Roman" pitchFamily="18" charset="0"/>
                        <a:cs typeface="Times New Roman" pitchFamily="18"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chemeClr val="dk1"/>
                          </a:solidFill>
                          <a:latin typeface="Times New Roman" pitchFamily="18" charset="0"/>
                          <a:ea typeface="+mn-ea"/>
                          <a:cs typeface="Times New Roman" pitchFamily="18" charset="0"/>
                        </a:rPr>
                        <a:t>VACUUM</a:t>
                      </a:r>
                    </a:p>
                  </a:txBody>
                  <a:tcPr/>
                </a:tc>
                <a:tc>
                  <a:txBody>
                    <a:bodyPr/>
                    <a:lstStyle/>
                    <a:p>
                      <a:pPr algn="ctr"/>
                      <a:r>
                        <a:rPr lang="en-US" sz="1600" kern="1200" baseline="0" dirty="0" smtClean="0">
                          <a:solidFill>
                            <a:schemeClr val="dk1"/>
                          </a:solidFill>
                          <a:latin typeface="Times New Roman" pitchFamily="18" charset="0"/>
                          <a:ea typeface="+mn-ea"/>
                          <a:cs typeface="Times New Roman" pitchFamily="18" charset="0"/>
                        </a:rPr>
                        <a:t>YELLOW</a:t>
                      </a:r>
                      <a:endParaRPr lang="en-US" sz="1600" dirty="0">
                        <a:latin typeface="Times New Roman" pitchFamily="18" charset="0"/>
                        <a:cs typeface="Times New Roman" pitchFamily="18" charset="0"/>
                      </a:endParaRPr>
                    </a:p>
                  </a:txBody>
                  <a:tcPr/>
                </a:tc>
                <a:tc>
                  <a:txBody>
                    <a:bodyPr/>
                    <a:lstStyle/>
                    <a:p>
                      <a:pPr algn="ctr"/>
                      <a:r>
                        <a:rPr lang="en-US" sz="1600" kern="1200" baseline="0" dirty="0" smtClean="0">
                          <a:solidFill>
                            <a:schemeClr val="dk1"/>
                          </a:solidFill>
                          <a:latin typeface="Times New Roman" pitchFamily="18" charset="0"/>
                          <a:ea typeface="+mn-ea"/>
                          <a:cs typeface="Times New Roman" pitchFamily="18" charset="0"/>
                        </a:rPr>
                        <a:t>VAC</a:t>
                      </a:r>
                      <a:endParaRPr lang="en-US" sz="1600" dirty="0">
                        <a:latin typeface="Times New Roman" pitchFamily="18" charset="0"/>
                        <a:cs typeface="Times New Roman" pitchFamily="18" charset="0"/>
                      </a:endParaRPr>
                    </a:p>
                  </a:txBody>
                  <a:tcPr/>
                </a:tc>
                <a:tc>
                  <a:txBody>
                    <a:bodyPr/>
                    <a:lstStyle/>
                    <a:p>
                      <a:pPr algn="ctr"/>
                      <a:r>
                        <a:rPr lang="en-US" sz="1600" kern="1200" baseline="0" dirty="0" smtClean="0">
                          <a:solidFill>
                            <a:schemeClr val="dk1"/>
                          </a:solidFill>
                          <a:latin typeface="Times New Roman" pitchFamily="18" charset="0"/>
                          <a:ea typeface="+mn-ea"/>
                          <a:cs typeface="Times New Roman" pitchFamily="18" charset="0"/>
                        </a:rPr>
                        <a:t>BLACK</a:t>
                      </a:r>
                      <a:endParaRPr lang="en-US" sz="1600" dirty="0">
                        <a:latin typeface="Times New Roman" pitchFamily="18" charset="0"/>
                        <a:cs typeface="Times New Roman" pitchFamily="18" charset="0"/>
                      </a:endParaRPr>
                    </a:p>
                  </a:txBody>
                  <a:tcPr/>
                </a:tc>
              </a:tr>
              <a:tr h="370840">
                <a:tc>
                  <a:txBody>
                    <a:bodyPr/>
                    <a:lstStyle/>
                    <a:p>
                      <a:pPr algn="ctr"/>
                      <a:r>
                        <a:rPr lang="en-US" sz="1600" dirty="0" smtClean="0">
                          <a:latin typeface="Times New Roman" pitchFamily="18" charset="0"/>
                          <a:cs typeface="Times New Roman" pitchFamily="18" charset="0"/>
                        </a:rPr>
                        <a:t>COLD WATER</a:t>
                      </a:r>
                      <a:endParaRPr lang="en-US" sz="1600" dirty="0">
                        <a:latin typeface="Times New Roman" pitchFamily="18" charset="0"/>
                        <a:cs typeface="Times New Roman" pitchFamily="18" charset="0"/>
                      </a:endParaRPr>
                    </a:p>
                  </a:txBody>
                  <a:tcPr/>
                </a:tc>
                <a:tc>
                  <a:txBody>
                    <a:bodyPr/>
                    <a:lstStyle/>
                    <a:p>
                      <a:pPr algn="ctr"/>
                      <a:r>
                        <a:rPr lang="en-US" sz="1600" dirty="0" smtClean="0">
                          <a:latin typeface="Times New Roman" pitchFamily="18" charset="0"/>
                          <a:cs typeface="Times New Roman" pitchFamily="18" charset="0"/>
                        </a:rPr>
                        <a:t>GREEN</a:t>
                      </a:r>
                      <a:endParaRPr lang="en-US" sz="1600" dirty="0">
                        <a:latin typeface="Times New Roman" pitchFamily="18" charset="0"/>
                        <a:cs typeface="Times New Roman" pitchFamily="18" charset="0"/>
                      </a:endParaRPr>
                    </a:p>
                  </a:txBody>
                  <a:tcPr/>
                </a:tc>
                <a:tc>
                  <a:txBody>
                    <a:bodyPr/>
                    <a:lstStyle/>
                    <a:p>
                      <a:pPr algn="ctr"/>
                      <a:r>
                        <a:rPr lang="en-US" sz="1600" dirty="0" smtClean="0">
                          <a:latin typeface="Times New Roman" pitchFamily="18" charset="0"/>
                          <a:cs typeface="Times New Roman" pitchFamily="18" charset="0"/>
                        </a:rPr>
                        <a:t>CW</a:t>
                      </a:r>
                      <a:endParaRPr lang="en-US" sz="1600" dirty="0">
                        <a:latin typeface="Times New Roman" pitchFamily="18" charset="0"/>
                        <a:cs typeface="Times New Roman" pitchFamily="18" charset="0"/>
                      </a:endParaRPr>
                    </a:p>
                  </a:txBody>
                  <a:tcPr/>
                </a:tc>
                <a:tc>
                  <a:txBody>
                    <a:bodyPr/>
                    <a:lstStyle/>
                    <a:p>
                      <a:pPr algn="ctr"/>
                      <a:r>
                        <a:rPr lang="en-US" sz="1600" dirty="0" smtClean="0">
                          <a:latin typeface="Times New Roman" pitchFamily="18" charset="0"/>
                          <a:cs typeface="Times New Roman" pitchFamily="18" charset="0"/>
                        </a:rPr>
                        <a:t>WHITE</a:t>
                      </a:r>
                      <a:endParaRPr lang="en-US" sz="1600" dirty="0">
                        <a:latin typeface="Times New Roman" pitchFamily="18" charset="0"/>
                        <a:cs typeface="Times New Roman" pitchFamily="18" charset="0"/>
                      </a:endParaRPr>
                    </a:p>
                  </a:txBody>
                  <a:tcPr/>
                </a:tc>
              </a:tr>
              <a:tr h="370840">
                <a:tc>
                  <a:txBody>
                    <a:bodyPr/>
                    <a:lstStyle/>
                    <a:p>
                      <a:pPr algn="ctr"/>
                      <a:r>
                        <a:rPr lang="en-US" sz="1600" dirty="0" smtClean="0">
                          <a:latin typeface="Times New Roman" pitchFamily="18" charset="0"/>
                          <a:cs typeface="Times New Roman" pitchFamily="18" charset="0"/>
                        </a:rPr>
                        <a:t>HOT WATER</a:t>
                      </a:r>
                      <a:endParaRPr lang="en-US" sz="1600" dirty="0">
                        <a:latin typeface="Times New Roman" pitchFamily="18" charset="0"/>
                        <a:cs typeface="Times New Roman" pitchFamily="18" charset="0"/>
                      </a:endParaRPr>
                    </a:p>
                  </a:txBody>
                  <a:tcPr/>
                </a:tc>
                <a:tc>
                  <a:txBody>
                    <a:bodyPr/>
                    <a:lstStyle/>
                    <a:p>
                      <a:pPr algn="ctr"/>
                      <a:r>
                        <a:rPr lang="en-US" sz="1600" dirty="0" smtClean="0">
                          <a:latin typeface="Times New Roman" pitchFamily="18" charset="0"/>
                          <a:cs typeface="Times New Roman" pitchFamily="18" charset="0"/>
                        </a:rPr>
                        <a:t>RED</a:t>
                      </a:r>
                      <a:endParaRPr lang="en-US" sz="1600" dirty="0">
                        <a:latin typeface="Times New Roman" pitchFamily="18" charset="0"/>
                        <a:cs typeface="Times New Roman" pitchFamily="18" charset="0"/>
                      </a:endParaRPr>
                    </a:p>
                  </a:txBody>
                  <a:tcPr/>
                </a:tc>
                <a:tc>
                  <a:txBody>
                    <a:bodyPr/>
                    <a:lstStyle/>
                    <a:p>
                      <a:pPr algn="ctr"/>
                      <a:r>
                        <a:rPr lang="en-US" sz="1600" dirty="0" smtClean="0">
                          <a:latin typeface="Times New Roman" pitchFamily="18" charset="0"/>
                          <a:cs typeface="Times New Roman" pitchFamily="18" charset="0"/>
                        </a:rPr>
                        <a:t>HW</a:t>
                      </a:r>
                      <a:endParaRPr lang="en-US" sz="1600" dirty="0">
                        <a:latin typeface="Times New Roman" pitchFamily="18" charset="0"/>
                        <a:cs typeface="Times New Roman" pitchFamily="18" charset="0"/>
                      </a:endParaRPr>
                    </a:p>
                  </a:txBody>
                  <a:tcPr/>
                </a:tc>
                <a:tc>
                  <a:txBody>
                    <a:bodyPr/>
                    <a:lstStyle/>
                    <a:p>
                      <a:pPr algn="ctr"/>
                      <a:r>
                        <a:rPr lang="en-US" sz="1600" dirty="0" smtClean="0">
                          <a:latin typeface="Times New Roman" pitchFamily="18" charset="0"/>
                          <a:cs typeface="Times New Roman" pitchFamily="18" charset="0"/>
                        </a:rPr>
                        <a:t>WHITE</a:t>
                      </a:r>
                      <a:endParaRPr lang="en-US" sz="1600" dirty="0">
                        <a:latin typeface="Times New Roman" pitchFamily="18" charset="0"/>
                        <a:cs typeface="Times New Roman" pitchFamily="18" charset="0"/>
                      </a:endParaRPr>
                    </a:p>
                  </a:txBody>
                  <a:tcPr/>
                </a:tc>
              </a:tr>
              <a:tr h="370840">
                <a:tc>
                  <a:txBody>
                    <a:bodyPr/>
                    <a:lstStyle/>
                    <a:p>
                      <a:pPr algn="ctr"/>
                      <a:r>
                        <a:rPr lang="en-US" sz="1600" dirty="0" smtClean="0">
                          <a:latin typeface="Times New Roman" pitchFamily="18" charset="0"/>
                          <a:cs typeface="Times New Roman" pitchFamily="18" charset="0"/>
                        </a:rPr>
                        <a:t>STEAM</a:t>
                      </a:r>
                      <a:endParaRPr lang="en-US" sz="1600" dirty="0">
                        <a:latin typeface="Times New Roman" pitchFamily="18" charset="0"/>
                        <a:cs typeface="Times New Roman" pitchFamily="18" charset="0"/>
                      </a:endParaRPr>
                    </a:p>
                  </a:txBody>
                  <a:tcPr/>
                </a:tc>
                <a:tc>
                  <a:txBody>
                    <a:bodyPr/>
                    <a:lstStyle/>
                    <a:p>
                      <a:pPr algn="ctr"/>
                      <a:r>
                        <a:rPr lang="en-US" sz="1600" dirty="0" smtClean="0">
                          <a:latin typeface="Times New Roman" pitchFamily="18" charset="0"/>
                          <a:cs typeface="Times New Roman" pitchFamily="18" charset="0"/>
                        </a:rPr>
                        <a:t>BLACK</a:t>
                      </a:r>
                      <a:endParaRPr lang="en-US" sz="1600" dirty="0">
                        <a:latin typeface="Times New Roman" pitchFamily="18" charset="0"/>
                        <a:cs typeface="Times New Roman" pitchFamily="18" charset="0"/>
                      </a:endParaRPr>
                    </a:p>
                  </a:txBody>
                  <a:tcPr/>
                </a:tc>
                <a:tc>
                  <a:txBody>
                    <a:bodyPr/>
                    <a:lstStyle/>
                    <a:p>
                      <a:pPr algn="ctr"/>
                      <a:r>
                        <a:rPr lang="en-US" sz="1600" dirty="0" smtClean="0">
                          <a:latin typeface="Times New Roman" pitchFamily="18" charset="0"/>
                          <a:cs typeface="Times New Roman" pitchFamily="18" charset="0"/>
                        </a:rPr>
                        <a:t>STEAM</a:t>
                      </a:r>
                      <a:endParaRPr lang="en-US" sz="1600" dirty="0">
                        <a:latin typeface="Times New Roman" pitchFamily="18" charset="0"/>
                        <a:cs typeface="Times New Roman" pitchFamily="18" charset="0"/>
                      </a:endParaRPr>
                    </a:p>
                  </a:txBody>
                  <a:tcPr/>
                </a:tc>
                <a:tc>
                  <a:txBody>
                    <a:bodyPr/>
                    <a:lstStyle/>
                    <a:p>
                      <a:pPr algn="ctr"/>
                      <a:r>
                        <a:rPr lang="en-US" sz="1600" dirty="0" smtClean="0">
                          <a:latin typeface="Times New Roman" pitchFamily="18" charset="0"/>
                          <a:cs typeface="Times New Roman" pitchFamily="18" charset="0"/>
                        </a:rPr>
                        <a:t>WHITE</a:t>
                      </a:r>
                      <a:endParaRPr lang="en-US" sz="1600" dirty="0">
                        <a:latin typeface="Times New Roman" pitchFamily="18" charset="0"/>
                        <a:cs typeface="Times New Roman" pitchFamily="18" charset="0"/>
                      </a:endParaRPr>
                    </a:p>
                  </a:txBody>
                  <a:tcPr/>
                </a:tc>
              </a:tr>
              <a:tr h="370840">
                <a:tc>
                  <a:txBody>
                    <a:bodyPr/>
                    <a:lstStyle/>
                    <a:p>
                      <a:pPr algn="ctr"/>
                      <a:r>
                        <a:rPr lang="en-US" sz="1600" dirty="0" smtClean="0">
                          <a:latin typeface="Times New Roman" pitchFamily="18" charset="0"/>
                          <a:cs typeface="Times New Roman" pitchFamily="18" charset="0"/>
                        </a:rPr>
                        <a:t>NITROGEN</a:t>
                      </a:r>
                      <a:endParaRPr lang="en-US" sz="1600" dirty="0">
                        <a:latin typeface="Times New Roman" pitchFamily="18" charset="0"/>
                        <a:cs typeface="Times New Roman" pitchFamily="18" charset="0"/>
                      </a:endParaRPr>
                    </a:p>
                  </a:txBody>
                  <a:tcPr/>
                </a:tc>
                <a:tc>
                  <a:txBody>
                    <a:bodyPr/>
                    <a:lstStyle/>
                    <a:p>
                      <a:pPr algn="ctr"/>
                      <a:r>
                        <a:rPr lang="en-US" sz="1600" dirty="0" smtClean="0">
                          <a:latin typeface="Times New Roman" pitchFamily="18" charset="0"/>
                          <a:cs typeface="Times New Roman" pitchFamily="18" charset="0"/>
                        </a:rPr>
                        <a:t>BROWN</a:t>
                      </a:r>
                      <a:endParaRPr lang="en-US" sz="1600" dirty="0">
                        <a:latin typeface="Times New Roman" pitchFamily="18" charset="0"/>
                        <a:cs typeface="Times New Roman" pitchFamily="18" charset="0"/>
                      </a:endParaRPr>
                    </a:p>
                  </a:txBody>
                  <a:tcPr/>
                </a:tc>
                <a:tc>
                  <a:txBody>
                    <a:bodyPr/>
                    <a:lstStyle/>
                    <a:p>
                      <a:pPr algn="ctr"/>
                      <a:r>
                        <a:rPr lang="en-US" sz="1600" dirty="0" smtClean="0">
                          <a:latin typeface="Times New Roman" pitchFamily="18" charset="0"/>
                          <a:cs typeface="Times New Roman" pitchFamily="18" charset="0"/>
                        </a:rPr>
                        <a:t>N2</a:t>
                      </a:r>
                      <a:endParaRPr lang="en-US" sz="1600" dirty="0">
                        <a:latin typeface="Times New Roman" pitchFamily="18" charset="0"/>
                        <a:cs typeface="Times New Roman" pitchFamily="18" charset="0"/>
                      </a:endParaRPr>
                    </a:p>
                  </a:txBody>
                  <a:tcPr/>
                </a:tc>
                <a:tc>
                  <a:txBody>
                    <a:bodyPr/>
                    <a:lstStyle/>
                    <a:p>
                      <a:pPr algn="ctr"/>
                      <a:r>
                        <a:rPr lang="en-US" sz="1600" dirty="0" smtClean="0">
                          <a:latin typeface="Times New Roman" pitchFamily="18" charset="0"/>
                          <a:cs typeface="Times New Roman" pitchFamily="18" charset="0"/>
                        </a:rPr>
                        <a:t>WHITE</a:t>
                      </a:r>
                      <a:endParaRPr lang="en-US" sz="1600" dirty="0">
                        <a:latin typeface="Times New Roman" pitchFamily="18" charset="0"/>
                        <a:cs typeface="Times New Roman" pitchFamily="18" charset="0"/>
                      </a:endParaRPr>
                    </a:p>
                  </a:txBody>
                  <a:tcPr/>
                </a:tc>
              </a:tr>
            </a:tbl>
          </a:graphicData>
        </a:graphic>
      </p:graphicFrame>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04800" y="533400"/>
            <a:ext cx="8077200" cy="1143000"/>
          </a:xfrm>
        </p:spPr>
        <p:txBody>
          <a:bodyPr>
            <a:normAutofit/>
          </a:bodyPr>
          <a:lstStyle/>
          <a:p>
            <a:pPr rtl="1"/>
            <a:r>
              <a:rPr lang="fa-IR" sz="3600" dirty="0" smtClean="0">
                <a:solidFill>
                  <a:srgbClr val="FF0000"/>
                </a:solidFill>
                <a:cs typeface="B Titr" pitchFamily="2" charset="-78"/>
              </a:rPr>
              <a:t>صحیح بودن عملکرد هود را چک کنید</a:t>
            </a:r>
            <a:endParaRPr lang="en-US" sz="3600" dirty="0">
              <a:solidFill>
                <a:srgbClr val="FF0000"/>
              </a:solidFill>
              <a:cs typeface="B Titr" pitchFamily="2" charset="-78"/>
            </a:endParaRPr>
          </a:p>
        </p:txBody>
      </p:sp>
      <p:sp>
        <p:nvSpPr>
          <p:cNvPr id="18435" name="Rectangle 3"/>
          <p:cNvSpPr>
            <a:spLocks noGrp="1" noChangeArrowheads="1"/>
          </p:cNvSpPr>
          <p:nvPr>
            <p:ph type="body" sz="half" idx="1"/>
          </p:nvPr>
        </p:nvSpPr>
        <p:spPr>
          <a:xfrm>
            <a:off x="4114800" y="2133600"/>
            <a:ext cx="4419600" cy="4114800"/>
          </a:xfrm>
        </p:spPr>
        <p:txBody>
          <a:bodyPr>
            <a:normAutofit/>
          </a:bodyPr>
          <a:lstStyle/>
          <a:p>
            <a:pPr algn="justLow" rtl="1"/>
            <a:r>
              <a:rPr lang="fa-IR" sz="2800" dirty="0" smtClean="0">
                <a:cs typeface="B Koodak" pitchFamily="2" charset="-78"/>
              </a:rPr>
              <a:t>سیرکولاسیون هوا در اطراف هود</a:t>
            </a:r>
          </a:p>
          <a:p>
            <a:pPr algn="justLow" rtl="1"/>
            <a:endParaRPr lang="fa-IR" sz="2800" dirty="0" smtClean="0">
              <a:cs typeface="B Koodak" pitchFamily="2" charset="-78"/>
            </a:endParaRPr>
          </a:p>
          <a:p>
            <a:pPr algn="justLow" rtl="1"/>
            <a:r>
              <a:rPr lang="fa-IR" sz="2800" dirty="0" smtClean="0">
                <a:cs typeface="B Koodak" pitchFamily="2" charset="-78"/>
              </a:rPr>
              <a:t>سرعت در دهانه هود </a:t>
            </a:r>
          </a:p>
          <a:p>
            <a:pPr algn="justLow" rtl="1">
              <a:buNone/>
            </a:pPr>
            <a:r>
              <a:rPr lang="fa-IR" sz="2800" dirty="0" smtClean="0">
                <a:cs typeface="B Koodak" pitchFamily="2" charset="-78"/>
              </a:rPr>
              <a:t>             (</a:t>
            </a:r>
            <a:r>
              <a:rPr lang="en-US" sz="2800" dirty="0" smtClean="0"/>
              <a:t>Face velocity</a:t>
            </a:r>
            <a:r>
              <a:rPr lang="fa-IR" sz="2800" dirty="0" smtClean="0"/>
              <a:t>)</a:t>
            </a:r>
          </a:p>
          <a:p>
            <a:pPr algn="justLow" rtl="1"/>
            <a:endParaRPr lang="fa-IR" sz="2800" dirty="0" smtClean="0">
              <a:cs typeface="B Koodak" pitchFamily="2" charset="-78"/>
            </a:endParaRPr>
          </a:p>
          <a:p>
            <a:pPr algn="justLow" rtl="1"/>
            <a:r>
              <a:rPr lang="fa-IR" sz="2800" dirty="0" smtClean="0">
                <a:cs typeface="B Koodak" pitchFamily="2" charset="-78"/>
              </a:rPr>
              <a:t>توربلانس در داخل هود</a:t>
            </a:r>
            <a:endParaRPr lang="en-US" sz="2800" dirty="0">
              <a:cs typeface="B Koodak" pitchFamily="2" charset="-78"/>
            </a:endParaRPr>
          </a:p>
        </p:txBody>
      </p:sp>
      <p:sp>
        <p:nvSpPr>
          <p:cNvPr id="18437" name="Rectangle 5"/>
          <p:cNvSpPr>
            <a:spLocks noChangeArrowheads="1"/>
          </p:cNvSpPr>
          <p:nvPr/>
        </p:nvSpPr>
        <p:spPr bwMode="auto">
          <a:xfrm>
            <a:off x="838200" y="3810000"/>
            <a:ext cx="2133600" cy="2286000"/>
          </a:xfrm>
          <a:prstGeom prst="rect">
            <a:avLst/>
          </a:prstGeom>
          <a:noFill/>
          <a:ln w="76200">
            <a:solidFill>
              <a:schemeClr val="tx1"/>
            </a:solidFill>
            <a:miter lim="800000"/>
            <a:headEnd/>
            <a:tailEnd/>
          </a:ln>
          <a:effectLst/>
        </p:spPr>
        <p:txBody>
          <a:bodyPr wrap="none" anchor="ctr"/>
          <a:lstStyle/>
          <a:p>
            <a:endParaRPr lang="en-US"/>
          </a:p>
        </p:txBody>
      </p:sp>
      <p:sp>
        <p:nvSpPr>
          <p:cNvPr id="18438" name="Rectangle 6"/>
          <p:cNvSpPr>
            <a:spLocks noChangeArrowheads="1"/>
          </p:cNvSpPr>
          <p:nvPr/>
        </p:nvSpPr>
        <p:spPr bwMode="auto">
          <a:xfrm>
            <a:off x="2590800" y="4572000"/>
            <a:ext cx="685800" cy="1295400"/>
          </a:xfrm>
          <a:prstGeom prst="rect">
            <a:avLst/>
          </a:prstGeom>
          <a:solidFill>
            <a:schemeClr val="bg1"/>
          </a:solidFill>
          <a:ln w="9525">
            <a:noFill/>
            <a:miter lim="800000"/>
            <a:headEnd/>
            <a:tailEnd/>
          </a:ln>
          <a:effectLst/>
        </p:spPr>
        <p:txBody>
          <a:bodyPr wrap="none" anchor="ctr"/>
          <a:lstStyle/>
          <a:p>
            <a:endParaRPr lang="en-US"/>
          </a:p>
        </p:txBody>
      </p:sp>
      <p:sp>
        <p:nvSpPr>
          <p:cNvPr id="18439" name="Line 7"/>
          <p:cNvSpPr>
            <a:spLocks noChangeShapeType="1"/>
          </p:cNvSpPr>
          <p:nvPr/>
        </p:nvSpPr>
        <p:spPr bwMode="auto">
          <a:xfrm>
            <a:off x="3124200" y="3886200"/>
            <a:ext cx="0" cy="1371600"/>
          </a:xfrm>
          <a:prstGeom prst="line">
            <a:avLst/>
          </a:prstGeom>
          <a:noFill/>
          <a:ln w="57150">
            <a:solidFill>
              <a:schemeClr val="tx1"/>
            </a:solidFill>
            <a:round/>
            <a:headEnd/>
            <a:tailEnd/>
          </a:ln>
          <a:effectLst/>
        </p:spPr>
        <p:txBody>
          <a:bodyPr wrap="none" anchor="ctr"/>
          <a:lstStyle/>
          <a:p>
            <a:endParaRPr lang="en-US"/>
          </a:p>
        </p:txBody>
      </p:sp>
      <p:sp>
        <p:nvSpPr>
          <p:cNvPr id="18440" name="AutoShape 8"/>
          <p:cNvSpPr>
            <a:spLocks noChangeArrowheads="1"/>
          </p:cNvSpPr>
          <p:nvPr/>
        </p:nvSpPr>
        <p:spPr bwMode="auto">
          <a:xfrm flipV="1">
            <a:off x="838200" y="2819400"/>
            <a:ext cx="1295400" cy="990600"/>
          </a:xfrm>
          <a:prstGeom prst="flowChartManualOperation">
            <a:avLst/>
          </a:prstGeom>
          <a:solidFill>
            <a:srgbClr val="66FFFF"/>
          </a:solidFill>
          <a:ln w="57150">
            <a:solidFill>
              <a:schemeClr val="tx1"/>
            </a:solidFill>
            <a:miter lim="800000"/>
            <a:headEnd/>
            <a:tailEnd/>
          </a:ln>
          <a:effectLst/>
        </p:spPr>
        <p:txBody>
          <a:bodyPr wrap="none" anchor="ctr"/>
          <a:lstStyle/>
          <a:p>
            <a:endParaRPr lang="en-US"/>
          </a:p>
        </p:txBody>
      </p:sp>
      <p:sp>
        <p:nvSpPr>
          <p:cNvPr id="18441" name="Rectangle 9"/>
          <p:cNvSpPr>
            <a:spLocks noChangeArrowheads="1"/>
          </p:cNvSpPr>
          <p:nvPr/>
        </p:nvSpPr>
        <p:spPr bwMode="auto">
          <a:xfrm>
            <a:off x="1219200" y="2057400"/>
            <a:ext cx="381000" cy="762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8442" name="Line 10"/>
          <p:cNvSpPr>
            <a:spLocks noChangeShapeType="1"/>
          </p:cNvSpPr>
          <p:nvPr/>
        </p:nvSpPr>
        <p:spPr bwMode="auto">
          <a:xfrm>
            <a:off x="2895600" y="5791200"/>
            <a:ext cx="228600" cy="228600"/>
          </a:xfrm>
          <a:prstGeom prst="line">
            <a:avLst/>
          </a:prstGeom>
          <a:noFill/>
          <a:ln w="76200">
            <a:solidFill>
              <a:schemeClr val="tx1"/>
            </a:solidFill>
            <a:round/>
            <a:headEnd/>
            <a:tailEnd/>
          </a:ln>
          <a:effectLst/>
        </p:spPr>
        <p:txBody>
          <a:bodyPr wrap="none" anchor="ctr"/>
          <a:lstStyle/>
          <a:p>
            <a:endParaRPr lang="en-US"/>
          </a:p>
        </p:txBody>
      </p:sp>
      <p:sp>
        <p:nvSpPr>
          <p:cNvPr id="18443" name="Line 11"/>
          <p:cNvSpPr>
            <a:spLocks noChangeShapeType="1"/>
          </p:cNvSpPr>
          <p:nvPr/>
        </p:nvSpPr>
        <p:spPr bwMode="auto">
          <a:xfrm>
            <a:off x="1066800" y="4267200"/>
            <a:ext cx="0" cy="1600200"/>
          </a:xfrm>
          <a:prstGeom prst="line">
            <a:avLst/>
          </a:prstGeom>
          <a:noFill/>
          <a:ln w="57150">
            <a:solidFill>
              <a:schemeClr val="tx1"/>
            </a:solidFill>
            <a:round/>
            <a:headEnd/>
            <a:tailEnd/>
          </a:ln>
          <a:effectLst/>
        </p:spPr>
        <p:txBody>
          <a:bodyPr wrap="none" anchor="ctr"/>
          <a:lstStyle/>
          <a:p>
            <a:endParaRPr lang="en-US"/>
          </a:p>
        </p:txBody>
      </p:sp>
      <p:sp>
        <p:nvSpPr>
          <p:cNvPr id="18446" name="Arc 14"/>
          <p:cNvSpPr>
            <a:spLocks/>
          </p:cNvSpPr>
          <p:nvPr/>
        </p:nvSpPr>
        <p:spPr bwMode="auto">
          <a:xfrm flipH="1" flipV="1">
            <a:off x="1905000" y="4572000"/>
            <a:ext cx="1219200" cy="7620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prstDash val="sysDot"/>
            <a:round/>
            <a:headEnd/>
            <a:tailEnd type="triangle" w="med" len="med"/>
          </a:ln>
          <a:effectLst/>
        </p:spPr>
        <p:txBody>
          <a:bodyPr wrap="none" anchor="ctr"/>
          <a:lstStyle/>
          <a:p>
            <a:endParaRPr lang="en-US"/>
          </a:p>
        </p:txBody>
      </p:sp>
      <p:sp>
        <p:nvSpPr>
          <p:cNvPr id="18447" name="Arc 15"/>
          <p:cNvSpPr>
            <a:spLocks/>
          </p:cNvSpPr>
          <p:nvPr/>
        </p:nvSpPr>
        <p:spPr bwMode="auto">
          <a:xfrm flipH="1" flipV="1">
            <a:off x="1600200" y="4679950"/>
            <a:ext cx="1524000" cy="958850"/>
          </a:xfrm>
          <a:custGeom>
            <a:avLst/>
            <a:gdLst>
              <a:gd name="G0" fmla="+- 0 0 0"/>
              <a:gd name="G1" fmla="+- 21600 0 0"/>
              <a:gd name="G2" fmla="+- 21600 0 0"/>
              <a:gd name="T0" fmla="*/ 0 w 21600"/>
              <a:gd name="T1" fmla="*/ 0 h 27185"/>
              <a:gd name="T2" fmla="*/ 20865 w 21600"/>
              <a:gd name="T3" fmla="*/ 27185 h 27185"/>
              <a:gd name="T4" fmla="*/ 0 w 21600"/>
              <a:gd name="T5" fmla="*/ 21600 h 27185"/>
            </a:gdLst>
            <a:ahLst/>
            <a:cxnLst>
              <a:cxn ang="0">
                <a:pos x="T0" y="T1"/>
              </a:cxn>
              <a:cxn ang="0">
                <a:pos x="T2" y="T3"/>
              </a:cxn>
              <a:cxn ang="0">
                <a:pos x="T4" y="T5"/>
              </a:cxn>
            </a:cxnLst>
            <a:rect l="0" t="0" r="r" b="b"/>
            <a:pathLst>
              <a:path w="21600" h="27185" fill="none" extrusionOk="0">
                <a:moveTo>
                  <a:pt x="-1" y="0"/>
                </a:moveTo>
                <a:cubicBezTo>
                  <a:pt x="11929" y="0"/>
                  <a:pt x="21600" y="9670"/>
                  <a:pt x="21600" y="21600"/>
                </a:cubicBezTo>
                <a:cubicBezTo>
                  <a:pt x="21600" y="23485"/>
                  <a:pt x="21353" y="25363"/>
                  <a:pt x="20865" y="27185"/>
                </a:cubicBezTo>
              </a:path>
              <a:path w="21600" h="27185" stroke="0" extrusionOk="0">
                <a:moveTo>
                  <a:pt x="-1" y="0"/>
                </a:moveTo>
                <a:cubicBezTo>
                  <a:pt x="11929" y="0"/>
                  <a:pt x="21600" y="9670"/>
                  <a:pt x="21600" y="21600"/>
                </a:cubicBezTo>
                <a:cubicBezTo>
                  <a:pt x="21600" y="23485"/>
                  <a:pt x="21353" y="25363"/>
                  <a:pt x="20865" y="27185"/>
                </a:cubicBezTo>
                <a:lnTo>
                  <a:pt x="0" y="21600"/>
                </a:lnTo>
                <a:close/>
              </a:path>
            </a:pathLst>
          </a:custGeom>
          <a:noFill/>
          <a:ln w="28575">
            <a:solidFill>
              <a:schemeClr val="tx1"/>
            </a:solidFill>
            <a:prstDash val="sysDot"/>
            <a:round/>
            <a:headEnd/>
            <a:tailEnd type="triangle" w="med" len="med"/>
          </a:ln>
          <a:effectLst/>
        </p:spPr>
        <p:txBody>
          <a:bodyPr wrap="none" anchor="ctr"/>
          <a:lstStyle/>
          <a:p>
            <a:endParaRPr lang="en-US"/>
          </a:p>
        </p:txBody>
      </p:sp>
      <p:sp>
        <p:nvSpPr>
          <p:cNvPr id="18448" name="Line 16"/>
          <p:cNvSpPr>
            <a:spLocks noChangeShapeType="1"/>
          </p:cNvSpPr>
          <p:nvPr/>
        </p:nvSpPr>
        <p:spPr bwMode="auto">
          <a:xfrm flipH="1">
            <a:off x="1828800" y="5715000"/>
            <a:ext cx="1295400" cy="15240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8449" name="Line 17"/>
          <p:cNvSpPr>
            <a:spLocks noChangeShapeType="1"/>
          </p:cNvSpPr>
          <p:nvPr/>
        </p:nvSpPr>
        <p:spPr bwMode="auto">
          <a:xfrm flipH="1">
            <a:off x="1447800" y="5943600"/>
            <a:ext cx="914400" cy="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8450" name="Line 18"/>
          <p:cNvSpPr>
            <a:spLocks noChangeShapeType="1"/>
          </p:cNvSpPr>
          <p:nvPr/>
        </p:nvSpPr>
        <p:spPr bwMode="auto">
          <a:xfrm flipV="1">
            <a:off x="914400" y="3962400"/>
            <a:ext cx="228600" cy="38100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8451" name="Line 19"/>
          <p:cNvSpPr>
            <a:spLocks noChangeShapeType="1"/>
          </p:cNvSpPr>
          <p:nvPr/>
        </p:nvSpPr>
        <p:spPr bwMode="auto">
          <a:xfrm flipH="1" flipV="1">
            <a:off x="1600200" y="4038600"/>
            <a:ext cx="152400" cy="83820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8452" name="Line 20"/>
          <p:cNvSpPr>
            <a:spLocks noChangeShapeType="1"/>
          </p:cNvSpPr>
          <p:nvPr/>
        </p:nvSpPr>
        <p:spPr bwMode="auto">
          <a:xfrm flipH="1" flipV="1">
            <a:off x="1981200" y="4114800"/>
            <a:ext cx="609600" cy="76200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8453" name="Line 21"/>
          <p:cNvSpPr>
            <a:spLocks noChangeShapeType="1"/>
          </p:cNvSpPr>
          <p:nvPr/>
        </p:nvSpPr>
        <p:spPr bwMode="auto">
          <a:xfrm flipV="1">
            <a:off x="1295400" y="4038600"/>
            <a:ext cx="76200" cy="76200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8454" name="Text Box 22"/>
          <p:cNvSpPr txBox="1">
            <a:spLocks noChangeArrowheads="1"/>
          </p:cNvSpPr>
          <p:nvPr/>
        </p:nvSpPr>
        <p:spPr bwMode="auto">
          <a:xfrm>
            <a:off x="3048000" y="5257800"/>
            <a:ext cx="1016000" cy="366713"/>
          </a:xfrm>
          <a:prstGeom prst="rect">
            <a:avLst/>
          </a:prstGeom>
          <a:noFill/>
          <a:ln w="9525">
            <a:noFill/>
            <a:miter lim="800000"/>
            <a:headEnd/>
            <a:tailEnd/>
          </a:ln>
          <a:effectLst/>
        </p:spPr>
        <p:txBody>
          <a:bodyPr wrap="none">
            <a:spAutoFit/>
          </a:bodyPr>
          <a:lstStyle/>
          <a:p>
            <a:r>
              <a:rPr lang="en-US" sz="1800">
                <a:solidFill>
                  <a:srgbClr val="FF3300"/>
                </a:solidFill>
              </a:rPr>
              <a:t>Air Flow</a:t>
            </a:r>
            <a:endParaRPr lang="en-US"/>
          </a:p>
        </p:txBody>
      </p:sp>
      <p:sp>
        <p:nvSpPr>
          <p:cNvPr id="18455" name="Freeform 23"/>
          <p:cNvSpPr>
            <a:spLocks/>
          </p:cNvSpPr>
          <p:nvPr/>
        </p:nvSpPr>
        <p:spPr bwMode="auto">
          <a:xfrm>
            <a:off x="800100" y="5422900"/>
            <a:ext cx="419100" cy="558800"/>
          </a:xfrm>
          <a:custGeom>
            <a:avLst/>
            <a:gdLst/>
            <a:ahLst/>
            <a:cxnLst>
              <a:cxn ang="0">
                <a:pos x="264" y="328"/>
              </a:cxn>
              <a:cxn ang="0">
                <a:pos x="120" y="328"/>
              </a:cxn>
              <a:cxn ang="0">
                <a:pos x="120" y="184"/>
              </a:cxn>
            </a:cxnLst>
            <a:rect l="0" t="0" r="r" b="b"/>
            <a:pathLst>
              <a:path w="264" h="352">
                <a:moveTo>
                  <a:pt x="264" y="328"/>
                </a:moveTo>
                <a:cubicBezTo>
                  <a:pt x="204" y="340"/>
                  <a:pt x="144" y="352"/>
                  <a:pt x="120" y="328"/>
                </a:cubicBezTo>
                <a:cubicBezTo>
                  <a:pt x="96" y="304"/>
                  <a:pt x="0" y="0"/>
                  <a:pt x="120" y="184"/>
                </a:cubicBezTo>
              </a:path>
            </a:pathLst>
          </a:custGeom>
          <a:noFill/>
          <a:ln w="9525" cap="flat">
            <a:solidFill>
              <a:schemeClr val="tx1"/>
            </a:solidFill>
            <a:prstDash val="sysDot"/>
            <a:round/>
            <a:headEnd type="none" w="med" len="med"/>
            <a:tailEnd type="triangle" w="med" len="med"/>
          </a:ln>
          <a:effectLst/>
        </p:spPr>
        <p:txBody>
          <a:bodyPr wrap="none" anchor="ctr"/>
          <a:lstStyle/>
          <a:p>
            <a:endParaRPr lang="en-US"/>
          </a:p>
        </p:txBody>
      </p:sp>
      <p:sp>
        <p:nvSpPr>
          <p:cNvPr id="18456" name="Line 24"/>
          <p:cNvSpPr>
            <a:spLocks noChangeShapeType="1"/>
          </p:cNvSpPr>
          <p:nvPr/>
        </p:nvSpPr>
        <p:spPr bwMode="auto">
          <a:xfrm flipV="1">
            <a:off x="914400" y="4495800"/>
            <a:ext cx="0" cy="91440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8457" name="Line 25"/>
          <p:cNvSpPr>
            <a:spLocks noChangeShapeType="1"/>
          </p:cNvSpPr>
          <p:nvPr/>
        </p:nvSpPr>
        <p:spPr bwMode="auto">
          <a:xfrm flipH="1" flipV="1">
            <a:off x="1447800" y="3200400"/>
            <a:ext cx="76200" cy="114300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8458" name="Line 26"/>
          <p:cNvSpPr>
            <a:spLocks noChangeShapeType="1"/>
          </p:cNvSpPr>
          <p:nvPr/>
        </p:nvSpPr>
        <p:spPr bwMode="auto">
          <a:xfrm flipH="1" flipV="1">
            <a:off x="1447800" y="2590800"/>
            <a:ext cx="381000" cy="144780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8459" name="Line 27"/>
          <p:cNvSpPr>
            <a:spLocks noChangeShapeType="1"/>
          </p:cNvSpPr>
          <p:nvPr/>
        </p:nvSpPr>
        <p:spPr bwMode="auto">
          <a:xfrm flipV="1">
            <a:off x="1143000" y="2362200"/>
            <a:ext cx="228600" cy="121920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8460" name="Rectangle 28"/>
          <p:cNvSpPr>
            <a:spLocks noChangeArrowheads="1"/>
          </p:cNvSpPr>
          <p:nvPr/>
        </p:nvSpPr>
        <p:spPr bwMode="auto">
          <a:xfrm rot="-5400000">
            <a:off x="838200" y="2057400"/>
            <a:ext cx="381000" cy="381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8461" name="Rectangle 29" descr="70%"/>
          <p:cNvSpPr>
            <a:spLocks noChangeArrowheads="1"/>
          </p:cNvSpPr>
          <p:nvPr/>
        </p:nvSpPr>
        <p:spPr bwMode="auto">
          <a:xfrm>
            <a:off x="381000" y="1828800"/>
            <a:ext cx="457200" cy="762000"/>
          </a:xfrm>
          <a:prstGeom prst="rect">
            <a:avLst/>
          </a:prstGeom>
          <a:pattFill prst="pct70">
            <a:fgClr>
              <a:schemeClr val="accent1"/>
            </a:fgClr>
            <a:bgClr>
              <a:schemeClr val="bg1"/>
            </a:bgClr>
          </a:pattFill>
          <a:ln w="9525">
            <a:solidFill>
              <a:schemeClr val="tx1"/>
            </a:solidFill>
            <a:miter lim="800000"/>
            <a:headEnd/>
            <a:tailEnd/>
          </a:ln>
          <a:effectLst/>
        </p:spPr>
        <p:txBody>
          <a:bodyPr wrap="none" anchor="ctr"/>
          <a:lstStyle/>
          <a:p>
            <a:endParaRPr lang="en-US"/>
          </a:p>
        </p:txBody>
      </p:sp>
      <p:sp>
        <p:nvSpPr>
          <p:cNvPr id="18464" name="Line 32"/>
          <p:cNvSpPr>
            <a:spLocks noChangeShapeType="1"/>
          </p:cNvSpPr>
          <p:nvPr/>
        </p:nvSpPr>
        <p:spPr bwMode="auto">
          <a:xfrm flipH="1">
            <a:off x="685800" y="2209800"/>
            <a:ext cx="609600" cy="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
        <p:nvSpPr>
          <p:cNvPr id="18465" name="Line 33"/>
          <p:cNvSpPr>
            <a:spLocks noChangeShapeType="1"/>
          </p:cNvSpPr>
          <p:nvPr/>
        </p:nvSpPr>
        <p:spPr bwMode="auto">
          <a:xfrm flipH="1">
            <a:off x="228600" y="2286000"/>
            <a:ext cx="533400" cy="0"/>
          </a:xfrm>
          <a:prstGeom prst="line">
            <a:avLst/>
          </a:prstGeom>
          <a:noFill/>
          <a:ln w="9525">
            <a:solidFill>
              <a:schemeClr val="tx1"/>
            </a:solidFill>
            <a:prstDash val="sysDot"/>
            <a:round/>
            <a:headEnd/>
            <a:tailEnd type="triangle" w="med" len="med"/>
          </a:ln>
          <a:effectLst/>
        </p:spPr>
        <p:txBody>
          <a:bodyPr wrap="none" anchor="ctr"/>
          <a:lstStyle/>
          <a:p>
            <a:endParaRPr lang="en-US"/>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 calcmode="lin" valueType="num">
                                      <p:cBhvr additive="base">
                                        <p:cTn id="7" dur="500" fill="hold"/>
                                        <p:tgtEl>
                                          <p:spTgt spid="1843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4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435">
                                            <p:txEl>
                                              <p:pRg st="2" end="2"/>
                                            </p:txEl>
                                          </p:spTgt>
                                        </p:tgtEl>
                                        <p:attrNameLst>
                                          <p:attrName>style.visibility</p:attrName>
                                        </p:attrNameLst>
                                      </p:cBhvr>
                                      <p:to>
                                        <p:strVal val="visible"/>
                                      </p:to>
                                    </p:set>
                                    <p:anim calcmode="lin" valueType="num">
                                      <p:cBhvr additive="base">
                                        <p:cTn id="13" dur="500" fill="hold"/>
                                        <p:tgtEl>
                                          <p:spTgt spid="1843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8435">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8435">
                                            <p:txEl>
                                              <p:pRg st="3" end="3"/>
                                            </p:txEl>
                                          </p:spTgt>
                                        </p:tgtEl>
                                        <p:attrNameLst>
                                          <p:attrName>style.visibility</p:attrName>
                                        </p:attrNameLst>
                                      </p:cBhvr>
                                      <p:to>
                                        <p:strVal val="visible"/>
                                      </p:to>
                                    </p:set>
                                    <p:anim calcmode="lin" valueType="num">
                                      <p:cBhvr additive="base">
                                        <p:cTn id="17" dur="500" fill="hold"/>
                                        <p:tgtEl>
                                          <p:spTgt spid="18435">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843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8435">
                                            <p:txEl>
                                              <p:pRg st="5" end="5"/>
                                            </p:txEl>
                                          </p:spTgt>
                                        </p:tgtEl>
                                        <p:attrNameLst>
                                          <p:attrName>style.visibility</p:attrName>
                                        </p:attrNameLst>
                                      </p:cBhvr>
                                      <p:to>
                                        <p:strVal val="visible"/>
                                      </p:to>
                                    </p:set>
                                    <p:anim calcmode="lin" valueType="num">
                                      <p:cBhvr additive="base">
                                        <p:cTn id="23" dur="500" fill="hold"/>
                                        <p:tgtEl>
                                          <p:spTgt spid="18435">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843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rtl="1"/>
            <a:r>
              <a:rPr lang="fa-IR" sz="3600" dirty="0" smtClean="0">
                <a:solidFill>
                  <a:srgbClr val="FF0000"/>
                </a:solidFill>
                <a:cs typeface="B Titr" pitchFamily="2" charset="-78"/>
              </a:rPr>
              <a:t>استفاده صحیح از هود</a:t>
            </a:r>
            <a:endParaRPr lang="en-US" sz="3600" dirty="0">
              <a:solidFill>
                <a:srgbClr val="FF0000"/>
              </a:solidFill>
              <a:cs typeface="B Titr" pitchFamily="2" charset="-78"/>
            </a:endParaRPr>
          </a:p>
        </p:txBody>
      </p:sp>
      <p:sp>
        <p:nvSpPr>
          <p:cNvPr id="5" name="Text Placeholder 4"/>
          <p:cNvSpPr>
            <a:spLocks noGrp="1"/>
          </p:cNvSpPr>
          <p:nvPr>
            <p:ph type="body" sz="half" idx="2"/>
          </p:nvPr>
        </p:nvSpPr>
        <p:spPr>
          <a:xfrm>
            <a:off x="533400" y="2133600"/>
            <a:ext cx="3810000" cy="4114800"/>
          </a:xfrm>
        </p:spPr>
        <p:txBody>
          <a:bodyPr>
            <a:normAutofit fontScale="85000" lnSpcReduction="10000"/>
          </a:bodyPr>
          <a:lstStyle/>
          <a:p>
            <a:pPr algn="justLow" rtl="1"/>
            <a:r>
              <a:rPr lang="fa-IR" dirty="0" smtClean="0">
                <a:cs typeface="B Koodak" pitchFamily="2" charset="-78"/>
              </a:rPr>
              <a:t>چیزهاییکه در جلوی هود درفاصله خیلی نزدیک قرار داشته باشند خطر رها شدن فیومها به منطقه تنفسی کارگران را افزایش میدهد.</a:t>
            </a:r>
          </a:p>
          <a:p>
            <a:pPr algn="justLow" rtl="1">
              <a:buNone/>
            </a:pPr>
            <a:endParaRPr lang="fa-IR" dirty="0" smtClean="0">
              <a:cs typeface="B Koodak" pitchFamily="2" charset="-78"/>
            </a:endParaRPr>
          </a:p>
          <a:p>
            <a:pPr algn="justLow" rtl="1"/>
            <a:r>
              <a:rPr lang="fa-IR" dirty="0" smtClean="0">
                <a:cs typeface="B Koodak" pitchFamily="2" charset="-78"/>
              </a:rPr>
              <a:t>جریانهای گردابی (</a:t>
            </a:r>
            <a:r>
              <a:rPr lang="en-US" dirty="0" smtClean="0">
                <a:cs typeface="B Koodak" pitchFamily="2" charset="-78"/>
              </a:rPr>
              <a:t>Eddy Currents</a:t>
            </a:r>
            <a:r>
              <a:rPr lang="fa-IR" dirty="0" smtClean="0">
                <a:cs typeface="B Koodak" pitchFamily="2" charset="-78"/>
              </a:rPr>
              <a:t>) که در اثر حرکت کارگر ایجاد میشود میتواند مشکل را بیشتر کند.</a:t>
            </a:r>
            <a:endParaRPr lang="en-US" dirty="0" smtClean="0">
              <a:cs typeface="B Koodak" pitchFamily="2" charset="-78"/>
            </a:endParaRPr>
          </a:p>
        </p:txBody>
      </p:sp>
      <p:grpSp>
        <p:nvGrpSpPr>
          <p:cNvPr id="2" name="Group 3"/>
          <p:cNvGrpSpPr>
            <a:grpSpLocks noGrp="1"/>
          </p:cNvGrpSpPr>
          <p:nvPr>
            <p:ph type="clipArt" sz="half" idx="1"/>
          </p:nvPr>
        </p:nvGrpSpPr>
        <p:grpSpPr bwMode="auto">
          <a:xfrm>
            <a:off x="381000" y="1905000"/>
            <a:ext cx="8458200" cy="4648200"/>
            <a:chOff x="604" y="3907"/>
            <a:chExt cx="8271" cy="4487"/>
          </a:xfrm>
        </p:grpSpPr>
        <p:grpSp>
          <p:nvGrpSpPr>
            <p:cNvPr id="4" name="Group 4"/>
            <p:cNvGrpSpPr>
              <a:grpSpLocks/>
            </p:cNvGrpSpPr>
            <p:nvPr/>
          </p:nvGrpSpPr>
          <p:grpSpPr bwMode="auto">
            <a:xfrm>
              <a:off x="604" y="3907"/>
              <a:ext cx="8271" cy="4487"/>
              <a:chOff x="604" y="3907"/>
              <a:chExt cx="8271" cy="4487"/>
            </a:xfrm>
          </p:grpSpPr>
          <p:sp>
            <p:nvSpPr>
              <p:cNvPr id="258053" name="Freeform 5"/>
              <p:cNvSpPr>
                <a:spLocks/>
              </p:cNvSpPr>
              <p:nvPr/>
            </p:nvSpPr>
            <p:spPr bwMode="auto">
              <a:xfrm>
                <a:off x="7966" y="4989"/>
                <a:ext cx="599" cy="1335"/>
              </a:xfrm>
              <a:custGeom>
                <a:avLst/>
                <a:gdLst/>
                <a:ahLst/>
                <a:cxnLst>
                  <a:cxn ang="0">
                    <a:pos x="175" y="20"/>
                  </a:cxn>
                  <a:cxn ang="0">
                    <a:pos x="155" y="34"/>
                  </a:cxn>
                  <a:cxn ang="0">
                    <a:pos x="0" y="155"/>
                  </a:cxn>
                  <a:cxn ang="0">
                    <a:pos x="40" y="1032"/>
                  </a:cxn>
                  <a:cxn ang="0">
                    <a:pos x="40" y="1079"/>
                  </a:cxn>
                  <a:cxn ang="0">
                    <a:pos x="49" y="1160"/>
                  </a:cxn>
                  <a:cxn ang="0">
                    <a:pos x="47" y="1252"/>
                  </a:cxn>
                  <a:cxn ang="0">
                    <a:pos x="170" y="1309"/>
                  </a:cxn>
                  <a:cxn ang="0">
                    <a:pos x="300" y="1335"/>
                  </a:cxn>
                  <a:cxn ang="0">
                    <a:pos x="457" y="1317"/>
                  </a:cxn>
                  <a:cxn ang="0">
                    <a:pos x="588" y="1260"/>
                  </a:cxn>
                  <a:cxn ang="0">
                    <a:pos x="599" y="1095"/>
                  </a:cxn>
                  <a:cxn ang="0">
                    <a:pos x="588" y="675"/>
                  </a:cxn>
                  <a:cxn ang="0">
                    <a:pos x="491" y="138"/>
                  </a:cxn>
                  <a:cxn ang="0">
                    <a:pos x="362" y="13"/>
                  </a:cxn>
                  <a:cxn ang="0">
                    <a:pos x="325" y="0"/>
                  </a:cxn>
                  <a:cxn ang="0">
                    <a:pos x="267" y="3"/>
                  </a:cxn>
                  <a:cxn ang="0">
                    <a:pos x="226" y="3"/>
                  </a:cxn>
                  <a:cxn ang="0">
                    <a:pos x="200" y="16"/>
                  </a:cxn>
                  <a:cxn ang="0">
                    <a:pos x="175" y="20"/>
                  </a:cxn>
                </a:cxnLst>
                <a:rect l="0" t="0" r="r" b="b"/>
                <a:pathLst>
                  <a:path w="599" h="1335">
                    <a:moveTo>
                      <a:pt x="175" y="20"/>
                    </a:moveTo>
                    <a:lnTo>
                      <a:pt x="155" y="34"/>
                    </a:lnTo>
                    <a:lnTo>
                      <a:pt x="0" y="155"/>
                    </a:lnTo>
                    <a:lnTo>
                      <a:pt x="40" y="1032"/>
                    </a:lnTo>
                    <a:lnTo>
                      <a:pt x="40" y="1079"/>
                    </a:lnTo>
                    <a:lnTo>
                      <a:pt x="49" y="1160"/>
                    </a:lnTo>
                    <a:lnTo>
                      <a:pt x="47" y="1252"/>
                    </a:lnTo>
                    <a:lnTo>
                      <a:pt x="170" y="1309"/>
                    </a:lnTo>
                    <a:lnTo>
                      <a:pt x="300" y="1335"/>
                    </a:lnTo>
                    <a:lnTo>
                      <a:pt x="457" y="1317"/>
                    </a:lnTo>
                    <a:lnTo>
                      <a:pt x="588" y="1260"/>
                    </a:lnTo>
                    <a:lnTo>
                      <a:pt x="599" y="1095"/>
                    </a:lnTo>
                    <a:lnTo>
                      <a:pt x="588" y="675"/>
                    </a:lnTo>
                    <a:lnTo>
                      <a:pt x="491" y="138"/>
                    </a:lnTo>
                    <a:lnTo>
                      <a:pt x="362" y="13"/>
                    </a:lnTo>
                    <a:lnTo>
                      <a:pt x="325" y="0"/>
                    </a:lnTo>
                    <a:lnTo>
                      <a:pt x="267" y="3"/>
                    </a:lnTo>
                    <a:lnTo>
                      <a:pt x="226" y="3"/>
                    </a:lnTo>
                    <a:lnTo>
                      <a:pt x="200" y="16"/>
                    </a:lnTo>
                    <a:lnTo>
                      <a:pt x="175" y="20"/>
                    </a:lnTo>
                    <a:close/>
                  </a:path>
                </a:pathLst>
              </a:custGeom>
              <a:solidFill>
                <a:srgbClr val="FFFFFF"/>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54" name="Freeform 6"/>
              <p:cNvSpPr>
                <a:spLocks/>
              </p:cNvSpPr>
              <p:nvPr/>
            </p:nvSpPr>
            <p:spPr bwMode="auto">
              <a:xfrm>
                <a:off x="8129" y="5115"/>
                <a:ext cx="137" cy="1102"/>
              </a:xfrm>
              <a:custGeom>
                <a:avLst/>
                <a:gdLst/>
                <a:ahLst/>
                <a:cxnLst>
                  <a:cxn ang="0">
                    <a:pos x="99" y="8"/>
                  </a:cxn>
                  <a:cxn ang="0">
                    <a:pos x="126" y="63"/>
                  </a:cxn>
                  <a:cxn ang="0">
                    <a:pos x="107" y="110"/>
                  </a:cxn>
                  <a:cxn ang="0">
                    <a:pos x="118" y="267"/>
                  </a:cxn>
                  <a:cxn ang="0">
                    <a:pos x="120" y="374"/>
                  </a:cxn>
                  <a:cxn ang="0">
                    <a:pos x="126" y="469"/>
                  </a:cxn>
                  <a:cxn ang="0">
                    <a:pos x="126" y="565"/>
                  </a:cxn>
                  <a:cxn ang="0">
                    <a:pos x="133" y="728"/>
                  </a:cxn>
                  <a:cxn ang="0">
                    <a:pos x="137" y="960"/>
                  </a:cxn>
                  <a:cxn ang="0">
                    <a:pos x="74" y="1102"/>
                  </a:cxn>
                  <a:cxn ang="0">
                    <a:pos x="0" y="966"/>
                  </a:cxn>
                  <a:cxn ang="0">
                    <a:pos x="7" y="762"/>
                  </a:cxn>
                  <a:cxn ang="0">
                    <a:pos x="12" y="612"/>
                  </a:cxn>
                  <a:cxn ang="0">
                    <a:pos x="15" y="460"/>
                  </a:cxn>
                  <a:cxn ang="0">
                    <a:pos x="21" y="376"/>
                  </a:cxn>
                  <a:cxn ang="0">
                    <a:pos x="37" y="262"/>
                  </a:cxn>
                  <a:cxn ang="0">
                    <a:pos x="65" y="107"/>
                  </a:cxn>
                  <a:cxn ang="0">
                    <a:pos x="49" y="57"/>
                  </a:cxn>
                  <a:cxn ang="0">
                    <a:pos x="76" y="8"/>
                  </a:cxn>
                  <a:cxn ang="0">
                    <a:pos x="89" y="0"/>
                  </a:cxn>
                  <a:cxn ang="0">
                    <a:pos x="99" y="8"/>
                  </a:cxn>
                </a:cxnLst>
                <a:rect l="0" t="0" r="r" b="b"/>
                <a:pathLst>
                  <a:path w="137" h="1102">
                    <a:moveTo>
                      <a:pt x="99" y="8"/>
                    </a:moveTo>
                    <a:lnTo>
                      <a:pt x="126" y="63"/>
                    </a:lnTo>
                    <a:lnTo>
                      <a:pt x="107" y="110"/>
                    </a:lnTo>
                    <a:lnTo>
                      <a:pt x="118" y="267"/>
                    </a:lnTo>
                    <a:lnTo>
                      <a:pt x="120" y="374"/>
                    </a:lnTo>
                    <a:lnTo>
                      <a:pt x="126" y="469"/>
                    </a:lnTo>
                    <a:lnTo>
                      <a:pt x="126" y="565"/>
                    </a:lnTo>
                    <a:lnTo>
                      <a:pt x="133" y="728"/>
                    </a:lnTo>
                    <a:lnTo>
                      <a:pt x="137" y="960"/>
                    </a:lnTo>
                    <a:lnTo>
                      <a:pt x="74" y="1102"/>
                    </a:lnTo>
                    <a:lnTo>
                      <a:pt x="0" y="966"/>
                    </a:lnTo>
                    <a:lnTo>
                      <a:pt x="7" y="762"/>
                    </a:lnTo>
                    <a:lnTo>
                      <a:pt x="12" y="612"/>
                    </a:lnTo>
                    <a:lnTo>
                      <a:pt x="15" y="460"/>
                    </a:lnTo>
                    <a:lnTo>
                      <a:pt x="21" y="376"/>
                    </a:lnTo>
                    <a:lnTo>
                      <a:pt x="37" y="262"/>
                    </a:lnTo>
                    <a:lnTo>
                      <a:pt x="65" y="107"/>
                    </a:lnTo>
                    <a:lnTo>
                      <a:pt x="49" y="57"/>
                    </a:lnTo>
                    <a:lnTo>
                      <a:pt x="76" y="8"/>
                    </a:lnTo>
                    <a:lnTo>
                      <a:pt x="89" y="0"/>
                    </a:lnTo>
                    <a:lnTo>
                      <a:pt x="99" y="8"/>
                    </a:lnTo>
                    <a:close/>
                  </a:path>
                </a:pathLst>
              </a:custGeom>
              <a:solidFill>
                <a:srgbClr val="FF0000"/>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55" name="Freeform 7"/>
              <p:cNvSpPr>
                <a:spLocks/>
              </p:cNvSpPr>
              <p:nvPr/>
            </p:nvSpPr>
            <p:spPr bwMode="auto">
              <a:xfrm>
                <a:off x="8111" y="5073"/>
                <a:ext cx="172" cy="188"/>
              </a:xfrm>
              <a:custGeom>
                <a:avLst/>
                <a:gdLst/>
                <a:ahLst/>
                <a:cxnLst>
                  <a:cxn ang="0">
                    <a:pos x="0" y="0"/>
                  </a:cxn>
                  <a:cxn ang="0">
                    <a:pos x="46" y="188"/>
                  </a:cxn>
                  <a:cxn ang="0">
                    <a:pos x="102" y="63"/>
                  </a:cxn>
                  <a:cxn ang="0">
                    <a:pos x="155" y="175"/>
                  </a:cxn>
                  <a:cxn ang="0">
                    <a:pos x="172" y="18"/>
                  </a:cxn>
                  <a:cxn ang="0">
                    <a:pos x="84" y="46"/>
                  </a:cxn>
                  <a:cxn ang="0">
                    <a:pos x="0" y="0"/>
                  </a:cxn>
                </a:cxnLst>
                <a:rect l="0" t="0" r="r" b="b"/>
                <a:pathLst>
                  <a:path w="172" h="188">
                    <a:moveTo>
                      <a:pt x="0" y="0"/>
                    </a:moveTo>
                    <a:lnTo>
                      <a:pt x="46" y="188"/>
                    </a:lnTo>
                    <a:lnTo>
                      <a:pt x="102" y="63"/>
                    </a:lnTo>
                    <a:lnTo>
                      <a:pt x="155" y="175"/>
                    </a:lnTo>
                    <a:lnTo>
                      <a:pt x="172" y="18"/>
                    </a:lnTo>
                    <a:lnTo>
                      <a:pt x="84" y="46"/>
                    </a:lnTo>
                    <a:lnTo>
                      <a:pt x="0" y="0"/>
                    </a:lnTo>
                    <a:close/>
                  </a:path>
                </a:pathLst>
              </a:custGeom>
              <a:solidFill>
                <a:srgbClr val="60606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56" name="Freeform 8"/>
              <p:cNvSpPr>
                <a:spLocks/>
              </p:cNvSpPr>
              <p:nvPr/>
            </p:nvSpPr>
            <p:spPr bwMode="auto">
              <a:xfrm>
                <a:off x="8105" y="5012"/>
                <a:ext cx="110" cy="230"/>
              </a:xfrm>
              <a:custGeom>
                <a:avLst/>
                <a:gdLst/>
                <a:ahLst/>
                <a:cxnLst>
                  <a:cxn ang="0">
                    <a:pos x="110" y="99"/>
                  </a:cxn>
                  <a:cxn ang="0">
                    <a:pos x="58" y="230"/>
                  </a:cxn>
                  <a:cxn ang="0">
                    <a:pos x="40" y="171"/>
                  </a:cxn>
                  <a:cxn ang="0">
                    <a:pos x="27" y="134"/>
                  </a:cxn>
                  <a:cxn ang="0">
                    <a:pos x="18" y="103"/>
                  </a:cxn>
                  <a:cxn ang="0">
                    <a:pos x="10" y="74"/>
                  </a:cxn>
                  <a:cxn ang="0">
                    <a:pos x="5" y="48"/>
                  </a:cxn>
                  <a:cxn ang="0">
                    <a:pos x="0" y="26"/>
                  </a:cxn>
                  <a:cxn ang="0">
                    <a:pos x="5" y="0"/>
                  </a:cxn>
                  <a:cxn ang="0">
                    <a:pos x="37" y="39"/>
                  </a:cxn>
                  <a:cxn ang="0">
                    <a:pos x="58" y="68"/>
                  </a:cxn>
                  <a:cxn ang="0">
                    <a:pos x="76" y="84"/>
                  </a:cxn>
                  <a:cxn ang="0">
                    <a:pos x="92" y="92"/>
                  </a:cxn>
                  <a:cxn ang="0">
                    <a:pos x="110" y="99"/>
                  </a:cxn>
                </a:cxnLst>
                <a:rect l="0" t="0" r="r" b="b"/>
                <a:pathLst>
                  <a:path w="110" h="230">
                    <a:moveTo>
                      <a:pt x="110" y="99"/>
                    </a:moveTo>
                    <a:lnTo>
                      <a:pt x="58" y="230"/>
                    </a:lnTo>
                    <a:lnTo>
                      <a:pt x="40" y="171"/>
                    </a:lnTo>
                    <a:lnTo>
                      <a:pt x="27" y="134"/>
                    </a:lnTo>
                    <a:lnTo>
                      <a:pt x="18" y="103"/>
                    </a:lnTo>
                    <a:lnTo>
                      <a:pt x="10" y="74"/>
                    </a:lnTo>
                    <a:lnTo>
                      <a:pt x="5" y="48"/>
                    </a:lnTo>
                    <a:lnTo>
                      <a:pt x="0" y="26"/>
                    </a:lnTo>
                    <a:lnTo>
                      <a:pt x="5" y="0"/>
                    </a:lnTo>
                    <a:lnTo>
                      <a:pt x="37" y="39"/>
                    </a:lnTo>
                    <a:lnTo>
                      <a:pt x="58" y="68"/>
                    </a:lnTo>
                    <a:lnTo>
                      <a:pt x="76" y="84"/>
                    </a:lnTo>
                    <a:lnTo>
                      <a:pt x="92" y="92"/>
                    </a:lnTo>
                    <a:lnTo>
                      <a:pt x="110" y="99"/>
                    </a:lnTo>
                    <a:close/>
                  </a:path>
                </a:pathLst>
              </a:custGeom>
              <a:solidFill>
                <a:srgbClr val="FFFFFF"/>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57" name="Freeform 9"/>
              <p:cNvSpPr>
                <a:spLocks/>
              </p:cNvSpPr>
              <p:nvPr/>
            </p:nvSpPr>
            <p:spPr bwMode="auto">
              <a:xfrm>
                <a:off x="8215" y="4975"/>
                <a:ext cx="119" cy="268"/>
              </a:xfrm>
              <a:custGeom>
                <a:avLst/>
                <a:gdLst/>
                <a:ahLst/>
                <a:cxnLst>
                  <a:cxn ang="0">
                    <a:pos x="108" y="0"/>
                  </a:cxn>
                  <a:cxn ang="0">
                    <a:pos x="95" y="30"/>
                  </a:cxn>
                  <a:cxn ang="0">
                    <a:pos x="82" y="55"/>
                  </a:cxn>
                  <a:cxn ang="0">
                    <a:pos x="63" y="79"/>
                  </a:cxn>
                  <a:cxn ang="0">
                    <a:pos x="45" y="102"/>
                  </a:cxn>
                  <a:cxn ang="0">
                    <a:pos x="22" y="119"/>
                  </a:cxn>
                  <a:cxn ang="0">
                    <a:pos x="0" y="136"/>
                  </a:cxn>
                  <a:cxn ang="0">
                    <a:pos x="56" y="268"/>
                  </a:cxn>
                  <a:cxn ang="0">
                    <a:pos x="77" y="210"/>
                  </a:cxn>
                  <a:cxn ang="0">
                    <a:pos x="87" y="171"/>
                  </a:cxn>
                  <a:cxn ang="0">
                    <a:pos x="103" y="123"/>
                  </a:cxn>
                  <a:cxn ang="0">
                    <a:pos x="110" y="87"/>
                  </a:cxn>
                  <a:cxn ang="0">
                    <a:pos x="114" y="59"/>
                  </a:cxn>
                  <a:cxn ang="0">
                    <a:pos x="119" y="29"/>
                  </a:cxn>
                  <a:cxn ang="0">
                    <a:pos x="108" y="0"/>
                  </a:cxn>
                </a:cxnLst>
                <a:rect l="0" t="0" r="r" b="b"/>
                <a:pathLst>
                  <a:path w="119" h="268">
                    <a:moveTo>
                      <a:pt x="108" y="0"/>
                    </a:moveTo>
                    <a:lnTo>
                      <a:pt x="95" y="30"/>
                    </a:lnTo>
                    <a:lnTo>
                      <a:pt x="82" y="55"/>
                    </a:lnTo>
                    <a:lnTo>
                      <a:pt x="63" y="79"/>
                    </a:lnTo>
                    <a:lnTo>
                      <a:pt x="45" y="102"/>
                    </a:lnTo>
                    <a:lnTo>
                      <a:pt x="22" y="119"/>
                    </a:lnTo>
                    <a:lnTo>
                      <a:pt x="0" y="136"/>
                    </a:lnTo>
                    <a:lnTo>
                      <a:pt x="56" y="268"/>
                    </a:lnTo>
                    <a:lnTo>
                      <a:pt x="77" y="210"/>
                    </a:lnTo>
                    <a:lnTo>
                      <a:pt x="87" y="171"/>
                    </a:lnTo>
                    <a:lnTo>
                      <a:pt x="103" y="123"/>
                    </a:lnTo>
                    <a:lnTo>
                      <a:pt x="110" y="87"/>
                    </a:lnTo>
                    <a:lnTo>
                      <a:pt x="114" y="59"/>
                    </a:lnTo>
                    <a:lnTo>
                      <a:pt x="119" y="29"/>
                    </a:lnTo>
                    <a:lnTo>
                      <a:pt x="108" y="0"/>
                    </a:lnTo>
                    <a:close/>
                  </a:path>
                </a:pathLst>
              </a:custGeom>
              <a:solidFill>
                <a:srgbClr val="FFFFFF"/>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58" name="Freeform 10"/>
              <p:cNvSpPr>
                <a:spLocks/>
              </p:cNvSpPr>
              <p:nvPr/>
            </p:nvSpPr>
            <p:spPr bwMode="auto">
              <a:xfrm>
                <a:off x="8107" y="4878"/>
                <a:ext cx="222" cy="233"/>
              </a:xfrm>
              <a:custGeom>
                <a:avLst/>
                <a:gdLst/>
                <a:ahLst/>
                <a:cxnLst>
                  <a:cxn ang="0">
                    <a:pos x="206" y="0"/>
                  </a:cxn>
                  <a:cxn ang="0">
                    <a:pos x="214" y="53"/>
                  </a:cxn>
                  <a:cxn ang="0">
                    <a:pos x="216" y="79"/>
                  </a:cxn>
                  <a:cxn ang="0">
                    <a:pos x="218" y="113"/>
                  </a:cxn>
                  <a:cxn ang="0">
                    <a:pos x="222" y="145"/>
                  </a:cxn>
                  <a:cxn ang="0">
                    <a:pos x="209" y="174"/>
                  </a:cxn>
                  <a:cxn ang="0">
                    <a:pos x="192" y="207"/>
                  </a:cxn>
                  <a:cxn ang="0">
                    <a:pos x="174" y="221"/>
                  </a:cxn>
                  <a:cxn ang="0">
                    <a:pos x="148" y="231"/>
                  </a:cxn>
                  <a:cxn ang="0">
                    <a:pos x="117" y="233"/>
                  </a:cxn>
                  <a:cxn ang="0">
                    <a:pos x="85" y="229"/>
                  </a:cxn>
                  <a:cxn ang="0">
                    <a:pos x="61" y="218"/>
                  </a:cxn>
                  <a:cxn ang="0">
                    <a:pos x="42" y="207"/>
                  </a:cxn>
                  <a:cxn ang="0">
                    <a:pos x="27" y="194"/>
                  </a:cxn>
                  <a:cxn ang="0">
                    <a:pos x="13" y="169"/>
                  </a:cxn>
                  <a:cxn ang="0">
                    <a:pos x="6" y="145"/>
                  </a:cxn>
                  <a:cxn ang="0">
                    <a:pos x="3" y="123"/>
                  </a:cxn>
                  <a:cxn ang="0">
                    <a:pos x="0" y="53"/>
                  </a:cxn>
                  <a:cxn ang="0">
                    <a:pos x="206" y="0"/>
                  </a:cxn>
                </a:cxnLst>
                <a:rect l="0" t="0" r="r" b="b"/>
                <a:pathLst>
                  <a:path w="222" h="233">
                    <a:moveTo>
                      <a:pt x="206" y="0"/>
                    </a:moveTo>
                    <a:lnTo>
                      <a:pt x="214" y="53"/>
                    </a:lnTo>
                    <a:lnTo>
                      <a:pt x="216" y="79"/>
                    </a:lnTo>
                    <a:lnTo>
                      <a:pt x="218" y="113"/>
                    </a:lnTo>
                    <a:lnTo>
                      <a:pt x="222" y="145"/>
                    </a:lnTo>
                    <a:lnTo>
                      <a:pt x="209" y="174"/>
                    </a:lnTo>
                    <a:lnTo>
                      <a:pt x="192" y="207"/>
                    </a:lnTo>
                    <a:lnTo>
                      <a:pt x="174" y="221"/>
                    </a:lnTo>
                    <a:lnTo>
                      <a:pt x="148" y="231"/>
                    </a:lnTo>
                    <a:lnTo>
                      <a:pt x="117" y="233"/>
                    </a:lnTo>
                    <a:lnTo>
                      <a:pt x="85" y="229"/>
                    </a:lnTo>
                    <a:lnTo>
                      <a:pt x="61" y="218"/>
                    </a:lnTo>
                    <a:lnTo>
                      <a:pt x="42" y="207"/>
                    </a:lnTo>
                    <a:lnTo>
                      <a:pt x="27" y="194"/>
                    </a:lnTo>
                    <a:lnTo>
                      <a:pt x="13" y="169"/>
                    </a:lnTo>
                    <a:lnTo>
                      <a:pt x="6" y="145"/>
                    </a:lnTo>
                    <a:lnTo>
                      <a:pt x="3" y="123"/>
                    </a:lnTo>
                    <a:lnTo>
                      <a:pt x="0" y="53"/>
                    </a:lnTo>
                    <a:lnTo>
                      <a:pt x="206" y="0"/>
                    </a:lnTo>
                    <a:close/>
                  </a:path>
                </a:pathLst>
              </a:custGeom>
              <a:solidFill>
                <a:srgbClr val="FFC080"/>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59" name="Freeform 11"/>
              <p:cNvSpPr>
                <a:spLocks/>
              </p:cNvSpPr>
              <p:nvPr/>
            </p:nvSpPr>
            <p:spPr bwMode="auto">
              <a:xfrm>
                <a:off x="8010" y="4467"/>
                <a:ext cx="64" cy="228"/>
              </a:xfrm>
              <a:custGeom>
                <a:avLst/>
                <a:gdLst/>
                <a:ahLst/>
                <a:cxnLst>
                  <a:cxn ang="0">
                    <a:pos x="34" y="0"/>
                  </a:cxn>
                  <a:cxn ang="0">
                    <a:pos x="14" y="24"/>
                  </a:cxn>
                  <a:cxn ang="0">
                    <a:pos x="3" y="55"/>
                  </a:cxn>
                  <a:cxn ang="0">
                    <a:pos x="0" y="89"/>
                  </a:cxn>
                  <a:cxn ang="0">
                    <a:pos x="0" y="113"/>
                  </a:cxn>
                  <a:cxn ang="0">
                    <a:pos x="6" y="157"/>
                  </a:cxn>
                  <a:cxn ang="0">
                    <a:pos x="9" y="181"/>
                  </a:cxn>
                  <a:cxn ang="0">
                    <a:pos x="14" y="194"/>
                  </a:cxn>
                  <a:cxn ang="0">
                    <a:pos x="26" y="202"/>
                  </a:cxn>
                  <a:cxn ang="0">
                    <a:pos x="35" y="228"/>
                  </a:cxn>
                  <a:cxn ang="0">
                    <a:pos x="38" y="191"/>
                  </a:cxn>
                  <a:cxn ang="0">
                    <a:pos x="43" y="163"/>
                  </a:cxn>
                  <a:cxn ang="0">
                    <a:pos x="55" y="128"/>
                  </a:cxn>
                  <a:cxn ang="0">
                    <a:pos x="53" y="98"/>
                  </a:cxn>
                  <a:cxn ang="0">
                    <a:pos x="64" y="79"/>
                  </a:cxn>
                  <a:cxn ang="0">
                    <a:pos x="43" y="64"/>
                  </a:cxn>
                  <a:cxn ang="0">
                    <a:pos x="35" y="48"/>
                  </a:cxn>
                  <a:cxn ang="0">
                    <a:pos x="34" y="0"/>
                  </a:cxn>
                </a:cxnLst>
                <a:rect l="0" t="0" r="r" b="b"/>
                <a:pathLst>
                  <a:path w="64" h="228">
                    <a:moveTo>
                      <a:pt x="34" y="0"/>
                    </a:moveTo>
                    <a:lnTo>
                      <a:pt x="14" y="24"/>
                    </a:lnTo>
                    <a:lnTo>
                      <a:pt x="3" y="55"/>
                    </a:lnTo>
                    <a:lnTo>
                      <a:pt x="0" y="89"/>
                    </a:lnTo>
                    <a:lnTo>
                      <a:pt x="0" y="113"/>
                    </a:lnTo>
                    <a:lnTo>
                      <a:pt x="6" y="157"/>
                    </a:lnTo>
                    <a:lnTo>
                      <a:pt x="9" y="181"/>
                    </a:lnTo>
                    <a:lnTo>
                      <a:pt x="14" y="194"/>
                    </a:lnTo>
                    <a:lnTo>
                      <a:pt x="26" y="202"/>
                    </a:lnTo>
                    <a:lnTo>
                      <a:pt x="35" y="228"/>
                    </a:lnTo>
                    <a:lnTo>
                      <a:pt x="38" y="191"/>
                    </a:lnTo>
                    <a:lnTo>
                      <a:pt x="43" y="163"/>
                    </a:lnTo>
                    <a:lnTo>
                      <a:pt x="55" y="128"/>
                    </a:lnTo>
                    <a:lnTo>
                      <a:pt x="53" y="98"/>
                    </a:lnTo>
                    <a:lnTo>
                      <a:pt x="64" y="79"/>
                    </a:lnTo>
                    <a:lnTo>
                      <a:pt x="43" y="64"/>
                    </a:lnTo>
                    <a:lnTo>
                      <a:pt x="35" y="48"/>
                    </a:lnTo>
                    <a:lnTo>
                      <a:pt x="34" y="0"/>
                    </a:lnTo>
                    <a:close/>
                  </a:path>
                </a:pathLst>
              </a:custGeom>
              <a:solidFill>
                <a:srgbClr val="FF8000"/>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60" name="Freeform 12"/>
              <p:cNvSpPr>
                <a:spLocks/>
              </p:cNvSpPr>
              <p:nvPr/>
            </p:nvSpPr>
            <p:spPr bwMode="auto">
              <a:xfrm>
                <a:off x="8018" y="4659"/>
                <a:ext cx="35" cy="134"/>
              </a:xfrm>
              <a:custGeom>
                <a:avLst/>
                <a:gdLst/>
                <a:ahLst/>
                <a:cxnLst>
                  <a:cxn ang="0">
                    <a:pos x="26" y="13"/>
                  </a:cxn>
                  <a:cxn ang="0">
                    <a:pos x="16" y="3"/>
                  </a:cxn>
                  <a:cxn ang="0">
                    <a:pos x="9" y="0"/>
                  </a:cxn>
                  <a:cxn ang="0">
                    <a:pos x="1" y="12"/>
                  </a:cxn>
                  <a:cxn ang="0">
                    <a:pos x="0" y="33"/>
                  </a:cxn>
                  <a:cxn ang="0">
                    <a:pos x="1" y="54"/>
                  </a:cxn>
                  <a:cxn ang="0">
                    <a:pos x="1" y="73"/>
                  </a:cxn>
                  <a:cxn ang="0">
                    <a:pos x="6" y="91"/>
                  </a:cxn>
                  <a:cxn ang="0">
                    <a:pos x="11" y="113"/>
                  </a:cxn>
                  <a:cxn ang="0">
                    <a:pos x="13" y="122"/>
                  </a:cxn>
                  <a:cxn ang="0">
                    <a:pos x="16" y="134"/>
                  </a:cxn>
                  <a:cxn ang="0">
                    <a:pos x="21" y="128"/>
                  </a:cxn>
                  <a:cxn ang="0">
                    <a:pos x="26" y="134"/>
                  </a:cxn>
                  <a:cxn ang="0">
                    <a:pos x="32" y="120"/>
                  </a:cxn>
                  <a:cxn ang="0">
                    <a:pos x="35" y="92"/>
                  </a:cxn>
                  <a:cxn ang="0">
                    <a:pos x="35" y="46"/>
                  </a:cxn>
                  <a:cxn ang="0">
                    <a:pos x="26" y="13"/>
                  </a:cxn>
                </a:cxnLst>
                <a:rect l="0" t="0" r="r" b="b"/>
                <a:pathLst>
                  <a:path w="35" h="134">
                    <a:moveTo>
                      <a:pt x="26" y="13"/>
                    </a:moveTo>
                    <a:lnTo>
                      <a:pt x="16" y="3"/>
                    </a:lnTo>
                    <a:lnTo>
                      <a:pt x="9" y="0"/>
                    </a:lnTo>
                    <a:lnTo>
                      <a:pt x="1" y="12"/>
                    </a:lnTo>
                    <a:lnTo>
                      <a:pt x="0" y="33"/>
                    </a:lnTo>
                    <a:lnTo>
                      <a:pt x="1" y="54"/>
                    </a:lnTo>
                    <a:lnTo>
                      <a:pt x="1" y="73"/>
                    </a:lnTo>
                    <a:lnTo>
                      <a:pt x="6" y="91"/>
                    </a:lnTo>
                    <a:lnTo>
                      <a:pt x="11" y="113"/>
                    </a:lnTo>
                    <a:lnTo>
                      <a:pt x="13" y="122"/>
                    </a:lnTo>
                    <a:lnTo>
                      <a:pt x="16" y="134"/>
                    </a:lnTo>
                    <a:lnTo>
                      <a:pt x="21" y="128"/>
                    </a:lnTo>
                    <a:lnTo>
                      <a:pt x="26" y="134"/>
                    </a:lnTo>
                    <a:lnTo>
                      <a:pt x="32" y="120"/>
                    </a:lnTo>
                    <a:lnTo>
                      <a:pt x="35" y="92"/>
                    </a:lnTo>
                    <a:lnTo>
                      <a:pt x="35" y="46"/>
                    </a:lnTo>
                    <a:lnTo>
                      <a:pt x="26" y="13"/>
                    </a:lnTo>
                    <a:close/>
                  </a:path>
                </a:pathLst>
              </a:custGeom>
              <a:solidFill>
                <a:srgbClr val="FFE0C0"/>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61" name="Freeform 13"/>
              <p:cNvSpPr>
                <a:spLocks/>
              </p:cNvSpPr>
              <p:nvPr/>
            </p:nvSpPr>
            <p:spPr bwMode="auto">
              <a:xfrm>
                <a:off x="8037" y="4451"/>
                <a:ext cx="363" cy="595"/>
              </a:xfrm>
              <a:custGeom>
                <a:avLst/>
                <a:gdLst/>
                <a:ahLst/>
                <a:cxnLst>
                  <a:cxn ang="0">
                    <a:pos x="21" y="87"/>
                  </a:cxn>
                  <a:cxn ang="0">
                    <a:pos x="5" y="168"/>
                  </a:cxn>
                  <a:cxn ang="0">
                    <a:pos x="7" y="237"/>
                  </a:cxn>
                  <a:cxn ang="0">
                    <a:pos x="0" y="299"/>
                  </a:cxn>
                  <a:cxn ang="0">
                    <a:pos x="2" y="342"/>
                  </a:cxn>
                  <a:cxn ang="0">
                    <a:pos x="11" y="386"/>
                  </a:cxn>
                  <a:cxn ang="0">
                    <a:pos x="34" y="454"/>
                  </a:cxn>
                  <a:cxn ang="0">
                    <a:pos x="55" y="509"/>
                  </a:cxn>
                  <a:cxn ang="0">
                    <a:pos x="73" y="558"/>
                  </a:cxn>
                  <a:cxn ang="0">
                    <a:pos x="112" y="587"/>
                  </a:cxn>
                  <a:cxn ang="0">
                    <a:pos x="163" y="595"/>
                  </a:cxn>
                  <a:cxn ang="0">
                    <a:pos x="197" y="592"/>
                  </a:cxn>
                  <a:cxn ang="0">
                    <a:pos x="226" y="579"/>
                  </a:cxn>
                  <a:cxn ang="0">
                    <a:pos x="254" y="558"/>
                  </a:cxn>
                  <a:cxn ang="0">
                    <a:pos x="288" y="509"/>
                  </a:cxn>
                  <a:cxn ang="0">
                    <a:pos x="312" y="446"/>
                  </a:cxn>
                  <a:cxn ang="0">
                    <a:pos x="320" y="396"/>
                  </a:cxn>
                  <a:cxn ang="0">
                    <a:pos x="323" y="360"/>
                  </a:cxn>
                  <a:cxn ang="0">
                    <a:pos x="338" y="349"/>
                  </a:cxn>
                  <a:cxn ang="0">
                    <a:pos x="349" y="323"/>
                  </a:cxn>
                  <a:cxn ang="0">
                    <a:pos x="360" y="284"/>
                  </a:cxn>
                  <a:cxn ang="0">
                    <a:pos x="363" y="244"/>
                  </a:cxn>
                  <a:cxn ang="0">
                    <a:pos x="354" y="216"/>
                  </a:cxn>
                  <a:cxn ang="0">
                    <a:pos x="334" y="216"/>
                  </a:cxn>
                  <a:cxn ang="0">
                    <a:pos x="315" y="224"/>
                  </a:cxn>
                  <a:cxn ang="0">
                    <a:pos x="317" y="158"/>
                  </a:cxn>
                  <a:cxn ang="0">
                    <a:pos x="310" y="93"/>
                  </a:cxn>
                  <a:cxn ang="0">
                    <a:pos x="283" y="40"/>
                  </a:cxn>
                  <a:cxn ang="0">
                    <a:pos x="231" y="8"/>
                  </a:cxn>
                  <a:cxn ang="0">
                    <a:pos x="154" y="0"/>
                  </a:cxn>
                  <a:cxn ang="0">
                    <a:pos x="76" y="14"/>
                  </a:cxn>
                  <a:cxn ang="0">
                    <a:pos x="29" y="63"/>
                  </a:cxn>
                </a:cxnLst>
                <a:rect l="0" t="0" r="r" b="b"/>
                <a:pathLst>
                  <a:path w="363" h="595">
                    <a:moveTo>
                      <a:pt x="29" y="63"/>
                    </a:moveTo>
                    <a:lnTo>
                      <a:pt x="21" y="87"/>
                    </a:lnTo>
                    <a:lnTo>
                      <a:pt x="11" y="129"/>
                    </a:lnTo>
                    <a:lnTo>
                      <a:pt x="5" y="168"/>
                    </a:lnTo>
                    <a:lnTo>
                      <a:pt x="2" y="200"/>
                    </a:lnTo>
                    <a:lnTo>
                      <a:pt x="7" y="237"/>
                    </a:lnTo>
                    <a:lnTo>
                      <a:pt x="3" y="262"/>
                    </a:lnTo>
                    <a:lnTo>
                      <a:pt x="0" y="299"/>
                    </a:lnTo>
                    <a:lnTo>
                      <a:pt x="0" y="321"/>
                    </a:lnTo>
                    <a:lnTo>
                      <a:pt x="2" y="342"/>
                    </a:lnTo>
                    <a:lnTo>
                      <a:pt x="5" y="365"/>
                    </a:lnTo>
                    <a:lnTo>
                      <a:pt x="11" y="386"/>
                    </a:lnTo>
                    <a:lnTo>
                      <a:pt x="23" y="423"/>
                    </a:lnTo>
                    <a:lnTo>
                      <a:pt x="34" y="454"/>
                    </a:lnTo>
                    <a:lnTo>
                      <a:pt x="45" y="485"/>
                    </a:lnTo>
                    <a:lnTo>
                      <a:pt x="55" y="509"/>
                    </a:lnTo>
                    <a:lnTo>
                      <a:pt x="62" y="532"/>
                    </a:lnTo>
                    <a:lnTo>
                      <a:pt x="73" y="558"/>
                    </a:lnTo>
                    <a:lnTo>
                      <a:pt x="91" y="577"/>
                    </a:lnTo>
                    <a:lnTo>
                      <a:pt x="112" y="587"/>
                    </a:lnTo>
                    <a:lnTo>
                      <a:pt x="139" y="595"/>
                    </a:lnTo>
                    <a:lnTo>
                      <a:pt x="163" y="595"/>
                    </a:lnTo>
                    <a:lnTo>
                      <a:pt x="183" y="595"/>
                    </a:lnTo>
                    <a:lnTo>
                      <a:pt x="197" y="592"/>
                    </a:lnTo>
                    <a:lnTo>
                      <a:pt x="212" y="587"/>
                    </a:lnTo>
                    <a:lnTo>
                      <a:pt x="226" y="579"/>
                    </a:lnTo>
                    <a:lnTo>
                      <a:pt x="239" y="571"/>
                    </a:lnTo>
                    <a:lnTo>
                      <a:pt x="254" y="558"/>
                    </a:lnTo>
                    <a:lnTo>
                      <a:pt x="268" y="538"/>
                    </a:lnTo>
                    <a:lnTo>
                      <a:pt x="288" y="509"/>
                    </a:lnTo>
                    <a:lnTo>
                      <a:pt x="300" y="483"/>
                    </a:lnTo>
                    <a:lnTo>
                      <a:pt x="312" y="446"/>
                    </a:lnTo>
                    <a:lnTo>
                      <a:pt x="317" y="420"/>
                    </a:lnTo>
                    <a:lnTo>
                      <a:pt x="320" y="396"/>
                    </a:lnTo>
                    <a:lnTo>
                      <a:pt x="323" y="376"/>
                    </a:lnTo>
                    <a:lnTo>
                      <a:pt x="323" y="360"/>
                    </a:lnTo>
                    <a:lnTo>
                      <a:pt x="330" y="355"/>
                    </a:lnTo>
                    <a:lnTo>
                      <a:pt x="338" y="349"/>
                    </a:lnTo>
                    <a:lnTo>
                      <a:pt x="342" y="334"/>
                    </a:lnTo>
                    <a:lnTo>
                      <a:pt x="349" y="323"/>
                    </a:lnTo>
                    <a:lnTo>
                      <a:pt x="354" y="309"/>
                    </a:lnTo>
                    <a:lnTo>
                      <a:pt x="360" y="284"/>
                    </a:lnTo>
                    <a:lnTo>
                      <a:pt x="362" y="265"/>
                    </a:lnTo>
                    <a:lnTo>
                      <a:pt x="363" y="244"/>
                    </a:lnTo>
                    <a:lnTo>
                      <a:pt x="360" y="231"/>
                    </a:lnTo>
                    <a:lnTo>
                      <a:pt x="354" y="216"/>
                    </a:lnTo>
                    <a:lnTo>
                      <a:pt x="341" y="216"/>
                    </a:lnTo>
                    <a:lnTo>
                      <a:pt x="334" y="216"/>
                    </a:lnTo>
                    <a:lnTo>
                      <a:pt x="326" y="228"/>
                    </a:lnTo>
                    <a:lnTo>
                      <a:pt x="315" y="224"/>
                    </a:lnTo>
                    <a:lnTo>
                      <a:pt x="317" y="190"/>
                    </a:lnTo>
                    <a:lnTo>
                      <a:pt x="317" y="158"/>
                    </a:lnTo>
                    <a:lnTo>
                      <a:pt x="315" y="132"/>
                    </a:lnTo>
                    <a:lnTo>
                      <a:pt x="310" y="93"/>
                    </a:lnTo>
                    <a:lnTo>
                      <a:pt x="297" y="63"/>
                    </a:lnTo>
                    <a:lnTo>
                      <a:pt x="283" y="40"/>
                    </a:lnTo>
                    <a:lnTo>
                      <a:pt x="259" y="21"/>
                    </a:lnTo>
                    <a:lnTo>
                      <a:pt x="231" y="8"/>
                    </a:lnTo>
                    <a:lnTo>
                      <a:pt x="192" y="0"/>
                    </a:lnTo>
                    <a:lnTo>
                      <a:pt x="154" y="0"/>
                    </a:lnTo>
                    <a:lnTo>
                      <a:pt x="115" y="3"/>
                    </a:lnTo>
                    <a:lnTo>
                      <a:pt x="76" y="14"/>
                    </a:lnTo>
                    <a:lnTo>
                      <a:pt x="52" y="37"/>
                    </a:lnTo>
                    <a:lnTo>
                      <a:pt x="29" y="63"/>
                    </a:lnTo>
                    <a:close/>
                  </a:path>
                </a:pathLst>
              </a:custGeom>
              <a:solidFill>
                <a:srgbClr val="FFE0C0"/>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62" name="Freeform 14"/>
              <p:cNvSpPr>
                <a:spLocks/>
              </p:cNvSpPr>
              <p:nvPr/>
            </p:nvSpPr>
            <p:spPr bwMode="auto">
              <a:xfrm>
                <a:off x="8037" y="4375"/>
                <a:ext cx="372" cy="331"/>
              </a:xfrm>
              <a:custGeom>
                <a:avLst/>
                <a:gdLst/>
                <a:ahLst/>
                <a:cxnLst>
                  <a:cxn ang="0">
                    <a:pos x="23" y="169"/>
                  </a:cxn>
                  <a:cxn ang="0">
                    <a:pos x="16" y="156"/>
                  </a:cxn>
                  <a:cxn ang="0">
                    <a:pos x="10" y="134"/>
                  </a:cxn>
                  <a:cxn ang="0">
                    <a:pos x="10" y="106"/>
                  </a:cxn>
                  <a:cxn ang="0">
                    <a:pos x="7" y="93"/>
                  </a:cxn>
                  <a:cxn ang="0">
                    <a:pos x="0" y="80"/>
                  </a:cxn>
                  <a:cxn ang="0">
                    <a:pos x="16" y="59"/>
                  </a:cxn>
                  <a:cxn ang="0">
                    <a:pos x="37" y="45"/>
                  </a:cxn>
                  <a:cxn ang="0">
                    <a:pos x="62" y="21"/>
                  </a:cxn>
                  <a:cxn ang="0">
                    <a:pos x="105" y="8"/>
                  </a:cxn>
                  <a:cxn ang="0">
                    <a:pos x="136" y="3"/>
                  </a:cxn>
                  <a:cxn ang="0">
                    <a:pos x="183" y="0"/>
                  </a:cxn>
                  <a:cxn ang="0">
                    <a:pos x="234" y="1"/>
                  </a:cxn>
                  <a:cxn ang="0">
                    <a:pos x="221" y="29"/>
                  </a:cxn>
                  <a:cxn ang="0">
                    <a:pos x="249" y="27"/>
                  </a:cxn>
                  <a:cxn ang="0">
                    <a:pos x="271" y="27"/>
                  </a:cxn>
                  <a:cxn ang="0">
                    <a:pos x="297" y="34"/>
                  </a:cxn>
                  <a:cxn ang="0">
                    <a:pos x="326" y="48"/>
                  </a:cxn>
                  <a:cxn ang="0">
                    <a:pos x="344" y="64"/>
                  </a:cxn>
                  <a:cxn ang="0">
                    <a:pos x="349" y="89"/>
                  </a:cxn>
                  <a:cxn ang="0">
                    <a:pos x="338" y="110"/>
                  </a:cxn>
                  <a:cxn ang="0">
                    <a:pos x="352" y="131"/>
                  </a:cxn>
                  <a:cxn ang="0">
                    <a:pos x="363" y="166"/>
                  </a:cxn>
                  <a:cxn ang="0">
                    <a:pos x="368" y="200"/>
                  </a:cxn>
                  <a:cxn ang="0">
                    <a:pos x="372" y="228"/>
                  </a:cxn>
                  <a:cxn ang="0">
                    <a:pos x="370" y="273"/>
                  </a:cxn>
                  <a:cxn ang="0">
                    <a:pos x="363" y="312"/>
                  </a:cxn>
                  <a:cxn ang="0">
                    <a:pos x="341" y="286"/>
                  </a:cxn>
                  <a:cxn ang="0">
                    <a:pos x="330" y="296"/>
                  </a:cxn>
                  <a:cxn ang="0">
                    <a:pos x="326" y="304"/>
                  </a:cxn>
                  <a:cxn ang="0">
                    <a:pos x="320" y="320"/>
                  </a:cxn>
                  <a:cxn ang="0">
                    <a:pos x="317" y="331"/>
                  </a:cxn>
                  <a:cxn ang="0">
                    <a:pos x="300" y="323"/>
                  </a:cxn>
                  <a:cxn ang="0">
                    <a:pos x="305" y="279"/>
                  </a:cxn>
                  <a:cxn ang="0">
                    <a:pos x="305" y="239"/>
                  </a:cxn>
                  <a:cxn ang="0">
                    <a:pos x="284" y="216"/>
                  </a:cxn>
                  <a:cxn ang="0">
                    <a:pos x="276" y="176"/>
                  </a:cxn>
                  <a:cxn ang="0">
                    <a:pos x="271" y="137"/>
                  </a:cxn>
                  <a:cxn ang="0">
                    <a:pos x="239" y="152"/>
                  </a:cxn>
                  <a:cxn ang="0">
                    <a:pos x="205" y="160"/>
                  </a:cxn>
                  <a:cxn ang="0">
                    <a:pos x="226" y="169"/>
                  </a:cxn>
                  <a:cxn ang="0">
                    <a:pos x="187" y="171"/>
                  </a:cxn>
                  <a:cxn ang="0">
                    <a:pos x="150" y="169"/>
                  </a:cxn>
                  <a:cxn ang="0">
                    <a:pos x="137" y="169"/>
                  </a:cxn>
                  <a:cxn ang="0">
                    <a:pos x="116" y="174"/>
                  </a:cxn>
                  <a:cxn ang="0">
                    <a:pos x="91" y="163"/>
                  </a:cxn>
                  <a:cxn ang="0">
                    <a:pos x="73" y="163"/>
                  </a:cxn>
                  <a:cxn ang="0">
                    <a:pos x="55" y="160"/>
                  </a:cxn>
                  <a:cxn ang="0">
                    <a:pos x="39" y="166"/>
                  </a:cxn>
                  <a:cxn ang="0">
                    <a:pos x="23" y="169"/>
                  </a:cxn>
                </a:cxnLst>
                <a:rect l="0" t="0" r="r" b="b"/>
                <a:pathLst>
                  <a:path w="372" h="331">
                    <a:moveTo>
                      <a:pt x="23" y="169"/>
                    </a:moveTo>
                    <a:lnTo>
                      <a:pt x="16" y="156"/>
                    </a:lnTo>
                    <a:lnTo>
                      <a:pt x="10" y="134"/>
                    </a:lnTo>
                    <a:lnTo>
                      <a:pt x="10" y="106"/>
                    </a:lnTo>
                    <a:lnTo>
                      <a:pt x="7" y="93"/>
                    </a:lnTo>
                    <a:lnTo>
                      <a:pt x="0" y="80"/>
                    </a:lnTo>
                    <a:lnTo>
                      <a:pt x="16" y="59"/>
                    </a:lnTo>
                    <a:lnTo>
                      <a:pt x="37" y="45"/>
                    </a:lnTo>
                    <a:lnTo>
                      <a:pt x="62" y="21"/>
                    </a:lnTo>
                    <a:lnTo>
                      <a:pt x="105" y="8"/>
                    </a:lnTo>
                    <a:lnTo>
                      <a:pt x="136" y="3"/>
                    </a:lnTo>
                    <a:lnTo>
                      <a:pt x="183" y="0"/>
                    </a:lnTo>
                    <a:lnTo>
                      <a:pt x="234" y="1"/>
                    </a:lnTo>
                    <a:lnTo>
                      <a:pt x="221" y="29"/>
                    </a:lnTo>
                    <a:lnTo>
                      <a:pt x="249" y="27"/>
                    </a:lnTo>
                    <a:lnTo>
                      <a:pt x="271" y="27"/>
                    </a:lnTo>
                    <a:lnTo>
                      <a:pt x="297" y="34"/>
                    </a:lnTo>
                    <a:lnTo>
                      <a:pt x="326" y="48"/>
                    </a:lnTo>
                    <a:lnTo>
                      <a:pt x="344" y="64"/>
                    </a:lnTo>
                    <a:lnTo>
                      <a:pt x="349" y="89"/>
                    </a:lnTo>
                    <a:lnTo>
                      <a:pt x="338" y="110"/>
                    </a:lnTo>
                    <a:lnTo>
                      <a:pt x="352" y="131"/>
                    </a:lnTo>
                    <a:lnTo>
                      <a:pt x="363" y="166"/>
                    </a:lnTo>
                    <a:lnTo>
                      <a:pt x="368" y="200"/>
                    </a:lnTo>
                    <a:lnTo>
                      <a:pt x="372" y="228"/>
                    </a:lnTo>
                    <a:lnTo>
                      <a:pt x="370" y="273"/>
                    </a:lnTo>
                    <a:lnTo>
                      <a:pt x="363" y="312"/>
                    </a:lnTo>
                    <a:lnTo>
                      <a:pt x="341" y="286"/>
                    </a:lnTo>
                    <a:lnTo>
                      <a:pt x="330" y="296"/>
                    </a:lnTo>
                    <a:lnTo>
                      <a:pt x="326" y="304"/>
                    </a:lnTo>
                    <a:lnTo>
                      <a:pt x="320" y="320"/>
                    </a:lnTo>
                    <a:lnTo>
                      <a:pt x="317" y="331"/>
                    </a:lnTo>
                    <a:lnTo>
                      <a:pt x="300" y="323"/>
                    </a:lnTo>
                    <a:lnTo>
                      <a:pt x="305" y="279"/>
                    </a:lnTo>
                    <a:lnTo>
                      <a:pt x="305" y="239"/>
                    </a:lnTo>
                    <a:lnTo>
                      <a:pt x="284" y="216"/>
                    </a:lnTo>
                    <a:lnTo>
                      <a:pt x="276" y="176"/>
                    </a:lnTo>
                    <a:lnTo>
                      <a:pt x="271" y="137"/>
                    </a:lnTo>
                    <a:lnTo>
                      <a:pt x="239" y="152"/>
                    </a:lnTo>
                    <a:lnTo>
                      <a:pt x="205" y="160"/>
                    </a:lnTo>
                    <a:lnTo>
                      <a:pt x="226" y="169"/>
                    </a:lnTo>
                    <a:lnTo>
                      <a:pt x="187" y="171"/>
                    </a:lnTo>
                    <a:lnTo>
                      <a:pt x="150" y="169"/>
                    </a:lnTo>
                    <a:lnTo>
                      <a:pt x="137" y="169"/>
                    </a:lnTo>
                    <a:lnTo>
                      <a:pt x="116" y="174"/>
                    </a:lnTo>
                    <a:lnTo>
                      <a:pt x="91" y="163"/>
                    </a:lnTo>
                    <a:lnTo>
                      <a:pt x="73" y="163"/>
                    </a:lnTo>
                    <a:lnTo>
                      <a:pt x="55" y="160"/>
                    </a:lnTo>
                    <a:lnTo>
                      <a:pt x="39" y="166"/>
                    </a:lnTo>
                    <a:lnTo>
                      <a:pt x="23" y="169"/>
                    </a:lnTo>
                    <a:close/>
                  </a:path>
                </a:pathLst>
              </a:custGeom>
              <a:solidFill>
                <a:srgbClr val="FF8000"/>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63" name="Freeform 15"/>
              <p:cNvSpPr>
                <a:spLocks/>
              </p:cNvSpPr>
              <p:nvPr/>
            </p:nvSpPr>
            <p:spPr bwMode="auto">
              <a:xfrm>
                <a:off x="8147" y="4790"/>
                <a:ext cx="84" cy="54"/>
              </a:xfrm>
              <a:custGeom>
                <a:avLst/>
                <a:gdLst/>
                <a:ahLst/>
                <a:cxnLst>
                  <a:cxn ang="0">
                    <a:pos x="5" y="0"/>
                  </a:cxn>
                  <a:cxn ang="0">
                    <a:pos x="0" y="15"/>
                  </a:cxn>
                  <a:cxn ang="0">
                    <a:pos x="3" y="31"/>
                  </a:cxn>
                  <a:cxn ang="0">
                    <a:pos x="8" y="39"/>
                  </a:cxn>
                  <a:cxn ang="0">
                    <a:pos x="16" y="47"/>
                  </a:cxn>
                  <a:cxn ang="0">
                    <a:pos x="29" y="52"/>
                  </a:cxn>
                  <a:cxn ang="0">
                    <a:pos x="44" y="54"/>
                  </a:cxn>
                  <a:cxn ang="0">
                    <a:pos x="55" y="52"/>
                  </a:cxn>
                  <a:cxn ang="0">
                    <a:pos x="63" y="49"/>
                  </a:cxn>
                  <a:cxn ang="0">
                    <a:pos x="74" y="42"/>
                  </a:cxn>
                  <a:cxn ang="0">
                    <a:pos x="79" y="34"/>
                  </a:cxn>
                  <a:cxn ang="0">
                    <a:pos x="82" y="23"/>
                  </a:cxn>
                  <a:cxn ang="0">
                    <a:pos x="84" y="13"/>
                  </a:cxn>
                </a:cxnLst>
                <a:rect l="0" t="0" r="r" b="b"/>
                <a:pathLst>
                  <a:path w="84" h="54">
                    <a:moveTo>
                      <a:pt x="5" y="0"/>
                    </a:moveTo>
                    <a:lnTo>
                      <a:pt x="0" y="15"/>
                    </a:lnTo>
                    <a:lnTo>
                      <a:pt x="3" y="31"/>
                    </a:lnTo>
                    <a:lnTo>
                      <a:pt x="8" y="39"/>
                    </a:lnTo>
                    <a:lnTo>
                      <a:pt x="16" y="47"/>
                    </a:lnTo>
                    <a:lnTo>
                      <a:pt x="29" y="52"/>
                    </a:lnTo>
                    <a:lnTo>
                      <a:pt x="44" y="54"/>
                    </a:lnTo>
                    <a:lnTo>
                      <a:pt x="55" y="52"/>
                    </a:lnTo>
                    <a:lnTo>
                      <a:pt x="63" y="49"/>
                    </a:lnTo>
                    <a:lnTo>
                      <a:pt x="74" y="42"/>
                    </a:lnTo>
                    <a:lnTo>
                      <a:pt x="79" y="34"/>
                    </a:lnTo>
                    <a:lnTo>
                      <a:pt x="82" y="23"/>
                    </a:lnTo>
                    <a:lnTo>
                      <a:pt x="84" y="13"/>
                    </a:lnTo>
                  </a:path>
                </a:pathLst>
              </a:custGeom>
              <a:no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64" name="Freeform 16"/>
              <p:cNvSpPr>
                <a:spLocks/>
              </p:cNvSpPr>
              <p:nvPr/>
            </p:nvSpPr>
            <p:spPr bwMode="auto">
              <a:xfrm>
                <a:off x="8128" y="4874"/>
                <a:ext cx="142" cy="76"/>
              </a:xfrm>
              <a:custGeom>
                <a:avLst/>
                <a:gdLst/>
                <a:ahLst/>
                <a:cxnLst>
                  <a:cxn ang="0">
                    <a:pos x="0" y="0"/>
                  </a:cxn>
                  <a:cxn ang="0">
                    <a:pos x="11" y="10"/>
                  </a:cxn>
                  <a:cxn ang="0">
                    <a:pos x="25" y="18"/>
                  </a:cxn>
                  <a:cxn ang="0">
                    <a:pos x="38" y="23"/>
                  </a:cxn>
                  <a:cxn ang="0">
                    <a:pos x="51" y="26"/>
                  </a:cxn>
                  <a:cxn ang="0">
                    <a:pos x="67" y="29"/>
                  </a:cxn>
                  <a:cxn ang="0">
                    <a:pos x="80" y="28"/>
                  </a:cxn>
                  <a:cxn ang="0">
                    <a:pos x="92" y="26"/>
                  </a:cxn>
                  <a:cxn ang="0">
                    <a:pos x="106" y="23"/>
                  </a:cxn>
                  <a:cxn ang="0">
                    <a:pos x="117" y="18"/>
                  </a:cxn>
                  <a:cxn ang="0">
                    <a:pos x="124" y="15"/>
                  </a:cxn>
                  <a:cxn ang="0">
                    <a:pos x="142" y="0"/>
                  </a:cxn>
                  <a:cxn ang="0">
                    <a:pos x="132" y="28"/>
                  </a:cxn>
                  <a:cxn ang="0">
                    <a:pos x="126" y="42"/>
                  </a:cxn>
                  <a:cxn ang="0">
                    <a:pos x="119" y="50"/>
                  </a:cxn>
                  <a:cxn ang="0">
                    <a:pos x="113" y="60"/>
                  </a:cxn>
                  <a:cxn ang="0">
                    <a:pos x="108" y="67"/>
                  </a:cxn>
                  <a:cxn ang="0">
                    <a:pos x="98" y="72"/>
                  </a:cxn>
                  <a:cxn ang="0">
                    <a:pos x="90" y="76"/>
                  </a:cxn>
                  <a:cxn ang="0">
                    <a:pos x="80" y="76"/>
                  </a:cxn>
                  <a:cxn ang="0">
                    <a:pos x="67" y="76"/>
                  </a:cxn>
                  <a:cxn ang="0">
                    <a:pos x="56" y="76"/>
                  </a:cxn>
                  <a:cxn ang="0">
                    <a:pos x="45" y="72"/>
                  </a:cxn>
                  <a:cxn ang="0">
                    <a:pos x="35" y="67"/>
                  </a:cxn>
                  <a:cxn ang="0">
                    <a:pos x="25" y="57"/>
                  </a:cxn>
                  <a:cxn ang="0">
                    <a:pos x="17" y="46"/>
                  </a:cxn>
                  <a:cxn ang="0">
                    <a:pos x="11" y="34"/>
                  </a:cxn>
                  <a:cxn ang="0">
                    <a:pos x="6" y="23"/>
                  </a:cxn>
                  <a:cxn ang="0">
                    <a:pos x="0" y="0"/>
                  </a:cxn>
                </a:cxnLst>
                <a:rect l="0" t="0" r="r" b="b"/>
                <a:pathLst>
                  <a:path w="142" h="76">
                    <a:moveTo>
                      <a:pt x="0" y="0"/>
                    </a:moveTo>
                    <a:lnTo>
                      <a:pt x="11" y="10"/>
                    </a:lnTo>
                    <a:lnTo>
                      <a:pt x="25" y="18"/>
                    </a:lnTo>
                    <a:lnTo>
                      <a:pt x="38" y="23"/>
                    </a:lnTo>
                    <a:lnTo>
                      <a:pt x="51" y="26"/>
                    </a:lnTo>
                    <a:lnTo>
                      <a:pt x="67" y="29"/>
                    </a:lnTo>
                    <a:lnTo>
                      <a:pt x="80" y="28"/>
                    </a:lnTo>
                    <a:lnTo>
                      <a:pt x="92" y="26"/>
                    </a:lnTo>
                    <a:lnTo>
                      <a:pt x="106" y="23"/>
                    </a:lnTo>
                    <a:lnTo>
                      <a:pt x="117" y="18"/>
                    </a:lnTo>
                    <a:lnTo>
                      <a:pt x="124" y="15"/>
                    </a:lnTo>
                    <a:lnTo>
                      <a:pt x="142" y="0"/>
                    </a:lnTo>
                    <a:lnTo>
                      <a:pt x="132" y="28"/>
                    </a:lnTo>
                    <a:lnTo>
                      <a:pt x="126" y="42"/>
                    </a:lnTo>
                    <a:lnTo>
                      <a:pt x="119" y="50"/>
                    </a:lnTo>
                    <a:lnTo>
                      <a:pt x="113" y="60"/>
                    </a:lnTo>
                    <a:lnTo>
                      <a:pt x="108" y="67"/>
                    </a:lnTo>
                    <a:lnTo>
                      <a:pt x="98" y="72"/>
                    </a:lnTo>
                    <a:lnTo>
                      <a:pt x="90" y="76"/>
                    </a:lnTo>
                    <a:lnTo>
                      <a:pt x="80" y="76"/>
                    </a:lnTo>
                    <a:lnTo>
                      <a:pt x="67" y="76"/>
                    </a:lnTo>
                    <a:lnTo>
                      <a:pt x="56" y="76"/>
                    </a:lnTo>
                    <a:lnTo>
                      <a:pt x="45" y="72"/>
                    </a:lnTo>
                    <a:lnTo>
                      <a:pt x="35" y="67"/>
                    </a:lnTo>
                    <a:lnTo>
                      <a:pt x="25" y="57"/>
                    </a:lnTo>
                    <a:lnTo>
                      <a:pt x="17" y="46"/>
                    </a:lnTo>
                    <a:lnTo>
                      <a:pt x="11" y="34"/>
                    </a:lnTo>
                    <a:lnTo>
                      <a:pt x="6" y="23"/>
                    </a:lnTo>
                    <a:lnTo>
                      <a:pt x="0" y="0"/>
                    </a:lnTo>
                    <a:close/>
                  </a:path>
                </a:pathLst>
              </a:custGeom>
              <a:solidFill>
                <a:srgbClr val="FFFFFF"/>
              </a:solidFill>
              <a:ln w="9">
                <a:solidFill>
                  <a:srgbClr val="402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65" name="Freeform 17"/>
              <p:cNvSpPr>
                <a:spLocks/>
              </p:cNvSpPr>
              <p:nvPr/>
            </p:nvSpPr>
            <p:spPr bwMode="auto">
              <a:xfrm>
                <a:off x="8270" y="4857"/>
                <a:ext cx="9" cy="22"/>
              </a:xfrm>
              <a:custGeom>
                <a:avLst/>
                <a:gdLst/>
                <a:ahLst/>
                <a:cxnLst>
                  <a:cxn ang="0">
                    <a:pos x="0" y="0"/>
                  </a:cxn>
                  <a:cxn ang="0">
                    <a:pos x="0" y="8"/>
                  </a:cxn>
                  <a:cxn ang="0">
                    <a:pos x="1" y="12"/>
                  </a:cxn>
                  <a:cxn ang="0">
                    <a:pos x="5" y="17"/>
                  </a:cxn>
                  <a:cxn ang="0">
                    <a:pos x="9" y="22"/>
                  </a:cxn>
                </a:cxnLst>
                <a:rect l="0" t="0" r="r" b="b"/>
                <a:pathLst>
                  <a:path w="9" h="22">
                    <a:moveTo>
                      <a:pt x="0" y="0"/>
                    </a:moveTo>
                    <a:lnTo>
                      <a:pt x="0" y="8"/>
                    </a:lnTo>
                    <a:lnTo>
                      <a:pt x="1" y="12"/>
                    </a:lnTo>
                    <a:lnTo>
                      <a:pt x="5" y="17"/>
                    </a:lnTo>
                    <a:lnTo>
                      <a:pt x="9" y="22"/>
                    </a:lnTo>
                  </a:path>
                </a:pathLst>
              </a:custGeom>
              <a:noFill/>
              <a:ln w="9">
                <a:solidFill>
                  <a:srgbClr val="402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66" name="Freeform 18"/>
              <p:cNvSpPr>
                <a:spLocks/>
              </p:cNvSpPr>
              <p:nvPr/>
            </p:nvSpPr>
            <p:spPr bwMode="auto">
              <a:xfrm>
                <a:off x="8116" y="4860"/>
                <a:ext cx="10" cy="22"/>
              </a:xfrm>
              <a:custGeom>
                <a:avLst/>
                <a:gdLst/>
                <a:ahLst/>
                <a:cxnLst>
                  <a:cxn ang="0">
                    <a:pos x="10" y="0"/>
                  </a:cxn>
                  <a:cxn ang="0">
                    <a:pos x="10" y="8"/>
                  </a:cxn>
                  <a:cxn ang="0">
                    <a:pos x="8" y="14"/>
                  </a:cxn>
                  <a:cxn ang="0">
                    <a:pos x="5" y="18"/>
                  </a:cxn>
                  <a:cxn ang="0">
                    <a:pos x="0" y="22"/>
                  </a:cxn>
                </a:cxnLst>
                <a:rect l="0" t="0" r="r" b="b"/>
                <a:pathLst>
                  <a:path w="10" h="22">
                    <a:moveTo>
                      <a:pt x="10" y="0"/>
                    </a:moveTo>
                    <a:lnTo>
                      <a:pt x="10" y="8"/>
                    </a:lnTo>
                    <a:lnTo>
                      <a:pt x="8" y="14"/>
                    </a:lnTo>
                    <a:lnTo>
                      <a:pt x="5" y="18"/>
                    </a:lnTo>
                    <a:lnTo>
                      <a:pt x="0" y="22"/>
                    </a:lnTo>
                  </a:path>
                </a:pathLst>
              </a:custGeom>
              <a:noFill/>
              <a:ln w="9">
                <a:solidFill>
                  <a:srgbClr val="402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67" name="Freeform 19"/>
              <p:cNvSpPr>
                <a:spLocks/>
              </p:cNvSpPr>
              <p:nvPr/>
            </p:nvSpPr>
            <p:spPr bwMode="auto">
              <a:xfrm>
                <a:off x="8218" y="4671"/>
                <a:ext cx="84" cy="48"/>
              </a:xfrm>
              <a:custGeom>
                <a:avLst/>
                <a:gdLst/>
                <a:ahLst/>
                <a:cxnLst>
                  <a:cxn ang="0">
                    <a:pos x="10" y="14"/>
                  </a:cxn>
                  <a:cxn ang="0">
                    <a:pos x="18" y="6"/>
                  </a:cxn>
                  <a:cxn ang="0">
                    <a:pos x="29" y="1"/>
                  </a:cxn>
                  <a:cxn ang="0">
                    <a:pos x="42" y="0"/>
                  </a:cxn>
                  <a:cxn ang="0">
                    <a:pos x="52" y="1"/>
                  </a:cxn>
                  <a:cxn ang="0">
                    <a:pos x="61" y="4"/>
                  </a:cxn>
                  <a:cxn ang="0">
                    <a:pos x="73" y="11"/>
                  </a:cxn>
                  <a:cxn ang="0">
                    <a:pos x="84" y="25"/>
                  </a:cxn>
                  <a:cxn ang="0">
                    <a:pos x="69" y="38"/>
                  </a:cxn>
                  <a:cxn ang="0">
                    <a:pos x="58" y="45"/>
                  </a:cxn>
                  <a:cxn ang="0">
                    <a:pos x="48" y="48"/>
                  </a:cxn>
                  <a:cxn ang="0">
                    <a:pos x="39" y="48"/>
                  </a:cxn>
                  <a:cxn ang="0">
                    <a:pos x="29" y="46"/>
                  </a:cxn>
                  <a:cxn ang="0">
                    <a:pos x="18" y="42"/>
                  </a:cxn>
                  <a:cxn ang="0">
                    <a:pos x="10" y="37"/>
                  </a:cxn>
                  <a:cxn ang="0">
                    <a:pos x="0" y="32"/>
                  </a:cxn>
                  <a:cxn ang="0">
                    <a:pos x="3" y="24"/>
                  </a:cxn>
                  <a:cxn ang="0">
                    <a:pos x="10" y="14"/>
                  </a:cxn>
                </a:cxnLst>
                <a:rect l="0" t="0" r="r" b="b"/>
                <a:pathLst>
                  <a:path w="84" h="48">
                    <a:moveTo>
                      <a:pt x="10" y="14"/>
                    </a:moveTo>
                    <a:lnTo>
                      <a:pt x="18" y="6"/>
                    </a:lnTo>
                    <a:lnTo>
                      <a:pt x="29" y="1"/>
                    </a:lnTo>
                    <a:lnTo>
                      <a:pt x="42" y="0"/>
                    </a:lnTo>
                    <a:lnTo>
                      <a:pt x="52" y="1"/>
                    </a:lnTo>
                    <a:lnTo>
                      <a:pt x="61" y="4"/>
                    </a:lnTo>
                    <a:lnTo>
                      <a:pt x="73" y="11"/>
                    </a:lnTo>
                    <a:lnTo>
                      <a:pt x="84" y="25"/>
                    </a:lnTo>
                    <a:lnTo>
                      <a:pt x="69" y="38"/>
                    </a:lnTo>
                    <a:lnTo>
                      <a:pt x="58" y="45"/>
                    </a:lnTo>
                    <a:lnTo>
                      <a:pt x="48" y="48"/>
                    </a:lnTo>
                    <a:lnTo>
                      <a:pt x="39" y="48"/>
                    </a:lnTo>
                    <a:lnTo>
                      <a:pt x="29" y="46"/>
                    </a:lnTo>
                    <a:lnTo>
                      <a:pt x="18" y="42"/>
                    </a:lnTo>
                    <a:lnTo>
                      <a:pt x="10" y="37"/>
                    </a:lnTo>
                    <a:lnTo>
                      <a:pt x="0" y="32"/>
                    </a:lnTo>
                    <a:lnTo>
                      <a:pt x="3" y="24"/>
                    </a:lnTo>
                    <a:lnTo>
                      <a:pt x="10" y="14"/>
                    </a:lnTo>
                    <a:close/>
                  </a:path>
                </a:pathLst>
              </a:custGeom>
              <a:solidFill>
                <a:srgbClr val="FFFFFF"/>
              </a:solidFill>
              <a:ln w="9">
                <a:solidFill>
                  <a:srgbClr val="402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68" name="Freeform 20"/>
              <p:cNvSpPr>
                <a:spLocks/>
              </p:cNvSpPr>
              <p:nvPr/>
            </p:nvSpPr>
            <p:spPr bwMode="auto">
              <a:xfrm>
                <a:off x="8223" y="4669"/>
                <a:ext cx="81" cy="26"/>
              </a:xfrm>
              <a:custGeom>
                <a:avLst/>
                <a:gdLst/>
                <a:ahLst/>
                <a:cxnLst>
                  <a:cxn ang="0">
                    <a:pos x="0" y="26"/>
                  </a:cxn>
                  <a:cxn ang="0">
                    <a:pos x="11" y="18"/>
                  </a:cxn>
                  <a:cxn ang="0">
                    <a:pos x="18" y="14"/>
                  </a:cxn>
                  <a:cxn ang="0">
                    <a:pos x="29" y="13"/>
                  </a:cxn>
                  <a:cxn ang="0">
                    <a:pos x="42" y="13"/>
                  </a:cxn>
                  <a:cxn ang="0">
                    <a:pos x="58" y="14"/>
                  </a:cxn>
                  <a:cxn ang="0">
                    <a:pos x="69" y="19"/>
                  </a:cxn>
                  <a:cxn ang="0">
                    <a:pos x="81" y="24"/>
                  </a:cxn>
                  <a:cxn ang="0">
                    <a:pos x="71" y="13"/>
                  </a:cxn>
                  <a:cxn ang="0">
                    <a:pos x="63" y="8"/>
                  </a:cxn>
                  <a:cxn ang="0">
                    <a:pos x="55" y="3"/>
                  </a:cxn>
                  <a:cxn ang="0">
                    <a:pos x="42" y="0"/>
                  </a:cxn>
                  <a:cxn ang="0">
                    <a:pos x="32" y="0"/>
                  </a:cxn>
                  <a:cxn ang="0">
                    <a:pos x="21" y="3"/>
                  </a:cxn>
                  <a:cxn ang="0">
                    <a:pos x="13" y="8"/>
                  </a:cxn>
                  <a:cxn ang="0">
                    <a:pos x="0" y="26"/>
                  </a:cxn>
                </a:cxnLst>
                <a:rect l="0" t="0" r="r" b="b"/>
                <a:pathLst>
                  <a:path w="81" h="26">
                    <a:moveTo>
                      <a:pt x="0" y="26"/>
                    </a:moveTo>
                    <a:lnTo>
                      <a:pt x="11" y="18"/>
                    </a:lnTo>
                    <a:lnTo>
                      <a:pt x="18" y="14"/>
                    </a:lnTo>
                    <a:lnTo>
                      <a:pt x="29" y="13"/>
                    </a:lnTo>
                    <a:lnTo>
                      <a:pt x="42" y="13"/>
                    </a:lnTo>
                    <a:lnTo>
                      <a:pt x="58" y="14"/>
                    </a:lnTo>
                    <a:lnTo>
                      <a:pt x="69" y="19"/>
                    </a:lnTo>
                    <a:lnTo>
                      <a:pt x="81" y="24"/>
                    </a:lnTo>
                    <a:lnTo>
                      <a:pt x="71" y="13"/>
                    </a:lnTo>
                    <a:lnTo>
                      <a:pt x="63" y="8"/>
                    </a:lnTo>
                    <a:lnTo>
                      <a:pt x="55" y="3"/>
                    </a:lnTo>
                    <a:lnTo>
                      <a:pt x="42" y="0"/>
                    </a:lnTo>
                    <a:lnTo>
                      <a:pt x="32" y="0"/>
                    </a:lnTo>
                    <a:lnTo>
                      <a:pt x="21" y="3"/>
                    </a:lnTo>
                    <a:lnTo>
                      <a:pt x="13" y="8"/>
                    </a:lnTo>
                    <a:lnTo>
                      <a:pt x="0" y="26"/>
                    </a:lnTo>
                    <a:close/>
                  </a:path>
                </a:pathLst>
              </a:custGeom>
              <a:solidFill>
                <a:srgbClr val="FFC080"/>
              </a:solidFill>
              <a:ln w="9">
                <a:solidFill>
                  <a:srgbClr val="402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69" name="Freeform 21"/>
              <p:cNvSpPr>
                <a:spLocks/>
              </p:cNvSpPr>
              <p:nvPr/>
            </p:nvSpPr>
            <p:spPr bwMode="auto">
              <a:xfrm>
                <a:off x="8079" y="4671"/>
                <a:ext cx="84" cy="50"/>
              </a:xfrm>
              <a:custGeom>
                <a:avLst/>
                <a:gdLst/>
                <a:ahLst/>
                <a:cxnLst>
                  <a:cxn ang="0">
                    <a:pos x="73" y="16"/>
                  </a:cxn>
                  <a:cxn ang="0">
                    <a:pos x="63" y="8"/>
                  </a:cxn>
                  <a:cxn ang="0">
                    <a:pos x="52" y="3"/>
                  </a:cxn>
                  <a:cxn ang="0">
                    <a:pos x="41" y="0"/>
                  </a:cxn>
                  <a:cxn ang="0">
                    <a:pos x="31" y="3"/>
                  </a:cxn>
                  <a:cxn ang="0">
                    <a:pos x="21" y="4"/>
                  </a:cxn>
                  <a:cxn ang="0">
                    <a:pos x="11" y="12"/>
                  </a:cxn>
                  <a:cxn ang="0">
                    <a:pos x="0" y="27"/>
                  </a:cxn>
                  <a:cxn ang="0">
                    <a:pos x="13" y="40"/>
                  </a:cxn>
                  <a:cxn ang="0">
                    <a:pos x="23" y="46"/>
                  </a:cxn>
                  <a:cxn ang="0">
                    <a:pos x="32" y="50"/>
                  </a:cxn>
                  <a:cxn ang="0">
                    <a:pos x="44" y="50"/>
                  </a:cxn>
                  <a:cxn ang="0">
                    <a:pos x="53" y="46"/>
                  </a:cxn>
                  <a:cxn ang="0">
                    <a:pos x="65" y="42"/>
                  </a:cxn>
                  <a:cxn ang="0">
                    <a:pos x="73" y="38"/>
                  </a:cxn>
                  <a:cxn ang="0">
                    <a:pos x="84" y="34"/>
                  </a:cxn>
                  <a:cxn ang="0">
                    <a:pos x="79" y="24"/>
                  </a:cxn>
                  <a:cxn ang="0">
                    <a:pos x="73" y="16"/>
                  </a:cxn>
                </a:cxnLst>
                <a:rect l="0" t="0" r="r" b="b"/>
                <a:pathLst>
                  <a:path w="84" h="50">
                    <a:moveTo>
                      <a:pt x="73" y="16"/>
                    </a:moveTo>
                    <a:lnTo>
                      <a:pt x="63" y="8"/>
                    </a:lnTo>
                    <a:lnTo>
                      <a:pt x="52" y="3"/>
                    </a:lnTo>
                    <a:lnTo>
                      <a:pt x="41" y="0"/>
                    </a:lnTo>
                    <a:lnTo>
                      <a:pt x="31" y="3"/>
                    </a:lnTo>
                    <a:lnTo>
                      <a:pt x="21" y="4"/>
                    </a:lnTo>
                    <a:lnTo>
                      <a:pt x="11" y="12"/>
                    </a:lnTo>
                    <a:lnTo>
                      <a:pt x="0" y="27"/>
                    </a:lnTo>
                    <a:lnTo>
                      <a:pt x="13" y="40"/>
                    </a:lnTo>
                    <a:lnTo>
                      <a:pt x="23" y="46"/>
                    </a:lnTo>
                    <a:lnTo>
                      <a:pt x="32" y="50"/>
                    </a:lnTo>
                    <a:lnTo>
                      <a:pt x="44" y="50"/>
                    </a:lnTo>
                    <a:lnTo>
                      <a:pt x="53" y="46"/>
                    </a:lnTo>
                    <a:lnTo>
                      <a:pt x="65" y="42"/>
                    </a:lnTo>
                    <a:lnTo>
                      <a:pt x="73" y="38"/>
                    </a:lnTo>
                    <a:lnTo>
                      <a:pt x="84" y="34"/>
                    </a:lnTo>
                    <a:lnTo>
                      <a:pt x="79" y="24"/>
                    </a:lnTo>
                    <a:lnTo>
                      <a:pt x="73" y="16"/>
                    </a:lnTo>
                    <a:close/>
                  </a:path>
                </a:pathLst>
              </a:custGeom>
              <a:solidFill>
                <a:srgbClr val="FFFFFF"/>
              </a:solidFill>
              <a:ln w="9">
                <a:solidFill>
                  <a:srgbClr val="402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70" name="Freeform 22"/>
              <p:cNvSpPr>
                <a:spLocks/>
              </p:cNvSpPr>
              <p:nvPr/>
            </p:nvSpPr>
            <p:spPr bwMode="auto">
              <a:xfrm>
                <a:off x="8079" y="4671"/>
                <a:ext cx="81" cy="24"/>
              </a:xfrm>
              <a:custGeom>
                <a:avLst/>
                <a:gdLst/>
                <a:ahLst/>
                <a:cxnLst>
                  <a:cxn ang="0">
                    <a:pos x="81" y="24"/>
                  </a:cxn>
                  <a:cxn ang="0">
                    <a:pos x="70" y="17"/>
                  </a:cxn>
                  <a:cxn ang="0">
                    <a:pos x="62" y="14"/>
                  </a:cxn>
                  <a:cxn ang="0">
                    <a:pos x="50" y="11"/>
                  </a:cxn>
                  <a:cxn ang="0">
                    <a:pos x="39" y="11"/>
                  </a:cxn>
                  <a:cxn ang="0">
                    <a:pos x="23" y="14"/>
                  </a:cxn>
                  <a:cxn ang="0">
                    <a:pos x="11" y="19"/>
                  </a:cxn>
                  <a:cxn ang="0">
                    <a:pos x="0" y="24"/>
                  </a:cxn>
                  <a:cxn ang="0">
                    <a:pos x="11" y="12"/>
                  </a:cxn>
                  <a:cxn ang="0">
                    <a:pos x="18" y="8"/>
                  </a:cxn>
                  <a:cxn ang="0">
                    <a:pos x="26" y="3"/>
                  </a:cxn>
                  <a:cxn ang="0">
                    <a:pos x="37" y="0"/>
                  </a:cxn>
                  <a:cxn ang="0">
                    <a:pos x="49" y="0"/>
                  </a:cxn>
                  <a:cxn ang="0">
                    <a:pos x="58" y="3"/>
                  </a:cxn>
                  <a:cxn ang="0">
                    <a:pos x="66" y="8"/>
                  </a:cxn>
                  <a:cxn ang="0">
                    <a:pos x="81" y="24"/>
                  </a:cxn>
                </a:cxnLst>
                <a:rect l="0" t="0" r="r" b="b"/>
                <a:pathLst>
                  <a:path w="81" h="24">
                    <a:moveTo>
                      <a:pt x="81" y="24"/>
                    </a:moveTo>
                    <a:lnTo>
                      <a:pt x="70" y="17"/>
                    </a:lnTo>
                    <a:lnTo>
                      <a:pt x="62" y="14"/>
                    </a:lnTo>
                    <a:lnTo>
                      <a:pt x="50" y="11"/>
                    </a:lnTo>
                    <a:lnTo>
                      <a:pt x="39" y="11"/>
                    </a:lnTo>
                    <a:lnTo>
                      <a:pt x="23" y="14"/>
                    </a:lnTo>
                    <a:lnTo>
                      <a:pt x="11" y="19"/>
                    </a:lnTo>
                    <a:lnTo>
                      <a:pt x="0" y="24"/>
                    </a:lnTo>
                    <a:lnTo>
                      <a:pt x="11" y="12"/>
                    </a:lnTo>
                    <a:lnTo>
                      <a:pt x="18" y="8"/>
                    </a:lnTo>
                    <a:lnTo>
                      <a:pt x="26" y="3"/>
                    </a:lnTo>
                    <a:lnTo>
                      <a:pt x="37" y="0"/>
                    </a:lnTo>
                    <a:lnTo>
                      <a:pt x="49" y="0"/>
                    </a:lnTo>
                    <a:lnTo>
                      <a:pt x="58" y="3"/>
                    </a:lnTo>
                    <a:lnTo>
                      <a:pt x="66" y="8"/>
                    </a:lnTo>
                    <a:lnTo>
                      <a:pt x="81" y="24"/>
                    </a:lnTo>
                    <a:close/>
                  </a:path>
                </a:pathLst>
              </a:custGeom>
              <a:solidFill>
                <a:srgbClr val="FFC080"/>
              </a:solidFill>
              <a:ln w="9">
                <a:solidFill>
                  <a:srgbClr val="402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71" name="Oval 23"/>
              <p:cNvSpPr>
                <a:spLocks noChangeArrowheads="1"/>
              </p:cNvSpPr>
              <p:nvPr/>
            </p:nvSpPr>
            <p:spPr bwMode="auto">
              <a:xfrm>
                <a:off x="8103" y="4685"/>
                <a:ext cx="33" cy="34"/>
              </a:xfrm>
              <a:prstGeom prst="ellipse">
                <a:avLst/>
              </a:prstGeom>
              <a:solidFill>
                <a:srgbClr val="0000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72" name="Oval 24"/>
              <p:cNvSpPr>
                <a:spLocks noChangeArrowheads="1"/>
              </p:cNvSpPr>
              <p:nvPr/>
            </p:nvSpPr>
            <p:spPr bwMode="auto">
              <a:xfrm>
                <a:off x="8111" y="4695"/>
                <a:ext cx="15" cy="14"/>
              </a:xfrm>
              <a:prstGeom prst="ellipse">
                <a:avLst/>
              </a:prstGeom>
              <a:solidFill>
                <a:srgbClr val="00008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73" name="Oval 25"/>
              <p:cNvSpPr>
                <a:spLocks noChangeArrowheads="1"/>
              </p:cNvSpPr>
              <p:nvPr/>
            </p:nvSpPr>
            <p:spPr bwMode="auto">
              <a:xfrm>
                <a:off x="8244" y="4682"/>
                <a:ext cx="32" cy="34"/>
              </a:xfrm>
              <a:prstGeom prst="ellipse">
                <a:avLst/>
              </a:prstGeom>
              <a:solidFill>
                <a:srgbClr val="0000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74" name="Oval 26"/>
              <p:cNvSpPr>
                <a:spLocks noChangeArrowheads="1"/>
              </p:cNvSpPr>
              <p:nvPr/>
            </p:nvSpPr>
            <p:spPr bwMode="auto">
              <a:xfrm>
                <a:off x="8252" y="4690"/>
                <a:ext cx="14" cy="16"/>
              </a:xfrm>
              <a:prstGeom prst="ellipse">
                <a:avLst/>
              </a:prstGeom>
              <a:solidFill>
                <a:srgbClr val="00008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75" name="Freeform 27"/>
              <p:cNvSpPr>
                <a:spLocks/>
              </p:cNvSpPr>
              <p:nvPr/>
            </p:nvSpPr>
            <p:spPr bwMode="auto">
              <a:xfrm>
                <a:off x="8065" y="4614"/>
                <a:ext cx="96" cy="39"/>
              </a:xfrm>
              <a:custGeom>
                <a:avLst/>
                <a:gdLst/>
                <a:ahLst/>
                <a:cxnLst>
                  <a:cxn ang="0">
                    <a:pos x="96" y="10"/>
                  </a:cxn>
                  <a:cxn ang="0">
                    <a:pos x="85" y="3"/>
                  </a:cxn>
                  <a:cxn ang="0">
                    <a:pos x="72" y="0"/>
                  </a:cxn>
                  <a:cxn ang="0">
                    <a:pos x="56" y="0"/>
                  </a:cxn>
                  <a:cxn ang="0">
                    <a:pos x="37" y="5"/>
                  </a:cxn>
                  <a:cxn ang="0">
                    <a:pos x="21" y="14"/>
                  </a:cxn>
                  <a:cxn ang="0">
                    <a:pos x="6" y="26"/>
                  </a:cxn>
                  <a:cxn ang="0">
                    <a:pos x="0" y="39"/>
                  </a:cxn>
                  <a:cxn ang="0">
                    <a:pos x="22" y="26"/>
                  </a:cxn>
                  <a:cxn ang="0">
                    <a:pos x="38" y="16"/>
                  </a:cxn>
                  <a:cxn ang="0">
                    <a:pos x="64" y="10"/>
                  </a:cxn>
                  <a:cxn ang="0">
                    <a:pos x="96" y="10"/>
                  </a:cxn>
                </a:cxnLst>
                <a:rect l="0" t="0" r="r" b="b"/>
                <a:pathLst>
                  <a:path w="96" h="39">
                    <a:moveTo>
                      <a:pt x="96" y="10"/>
                    </a:moveTo>
                    <a:lnTo>
                      <a:pt x="85" y="3"/>
                    </a:lnTo>
                    <a:lnTo>
                      <a:pt x="72" y="0"/>
                    </a:lnTo>
                    <a:lnTo>
                      <a:pt x="56" y="0"/>
                    </a:lnTo>
                    <a:lnTo>
                      <a:pt x="37" y="5"/>
                    </a:lnTo>
                    <a:lnTo>
                      <a:pt x="21" y="14"/>
                    </a:lnTo>
                    <a:lnTo>
                      <a:pt x="6" y="26"/>
                    </a:lnTo>
                    <a:lnTo>
                      <a:pt x="0" y="39"/>
                    </a:lnTo>
                    <a:lnTo>
                      <a:pt x="22" y="26"/>
                    </a:lnTo>
                    <a:lnTo>
                      <a:pt x="38" y="16"/>
                    </a:lnTo>
                    <a:lnTo>
                      <a:pt x="64" y="10"/>
                    </a:lnTo>
                    <a:lnTo>
                      <a:pt x="96" y="10"/>
                    </a:lnTo>
                    <a:close/>
                  </a:path>
                </a:pathLst>
              </a:custGeom>
              <a:solidFill>
                <a:srgbClr val="C06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76" name="Freeform 28"/>
              <p:cNvSpPr>
                <a:spLocks/>
              </p:cNvSpPr>
              <p:nvPr/>
            </p:nvSpPr>
            <p:spPr bwMode="auto">
              <a:xfrm>
                <a:off x="8218" y="4604"/>
                <a:ext cx="95" cy="41"/>
              </a:xfrm>
              <a:custGeom>
                <a:avLst/>
                <a:gdLst/>
                <a:ahLst/>
                <a:cxnLst>
                  <a:cxn ang="0">
                    <a:pos x="0" y="10"/>
                  </a:cxn>
                  <a:cxn ang="0">
                    <a:pos x="10" y="3"/>
                  </a:cxn>
                  <a:cxn ang="0">
                    <a:pos x="23" y="0"/>
                  </a:cxn>
                  <a:cxn ang="0">
                    <a:pos x="39" y="0"/>
                  </a:cxn>
                  <a:cxn ang="0">
                    <a:pos x="58" y="7"/>
                  </a:cxn>
                  <a:cxn ang="0">
                    <a:pos x="74" y="15"/>
                  </a:cxn>
                  <a:cxn ang="0">
                    <a:pos x="89" y="28"/>
                  </a:cxn>
                  <a:cxn ang="0">
                    <a:pos x="95" y="41"/>
                  </a:cxn>
                  <a:cxn ang="0">
                    <a:pos x="74" y="26"/>
                  </a:cxn>
                  <a:cxn ang="0">
                    <a:pos x="57" y="18"/>
                  </a:cxn>
                  <a:cxn ang="0">
                    <a:pos x="31" y="10"/>
                  </a:cxn>
                  <a:cxn ang="0">
                    <a:pos x="0" y="10"/>
                  </a:cxn>
                </a:cxnLst>
                <a:rect l="0" t="0" r="r" b="b"/>
                <a:pathLst>
                  <a:path w="95" h="41">
                    <a:moveTo>
                      <a:pt x="0" y="10"/>
                    </a:moveTo>
                    <a:lnTo>
                      <a:pt x="10" y="3"/>
                    </a:lnTo>
                    <a:lnTo>
                      <a:pt x="23" y="0"/>
                    </a:lnTo>
                    <a:lnTo>
                      <a:pt x="39" y="0"/>
                    </a:lnTo>
                    <a:lnTo>
                      <a:pt x="58" y="7"/>
                    </a:lnTo>
                    <a:lnTo>
                      <a:pt x="74" y="15"/>
                    </a:lnTo>
                    <a:lnTo>
                      <a:pt x="89" y="28"/>
                    </a:lnTo>
                    <a:lnTo>
                      <a:pt x="95" y="41"/>
                    </a:lnTo>
                    <a:lnTo>
                      <a:pt x="74" y="26"/>
                    </a:lnTo>
                    <a:lnTo>
                      <a:pt x="57" y="18"/>
                    </a:lnTo>
                    <a:lnTo>
                      <a:pt x="31" y="10"/>
                    </a:lnTo>
                    <a:lnTo>
                      <a:pt x="0" y="10"/>
                    </a:lnTo>
                    <a:close/>
                  </a:path>
                </a:pathLst>
              </a:custGeom>
              <a:solidFill>
                <a:srgbClr val="C06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77" name="Freeform 29"/>
              <p:cNvSpPr>
                <a:spLocks/>
              </p:cNvSpPr>
              <p:nvPr/>
            </p:nvSpPr>
            <p:spPr bwMode="auto">
              <a:xfrm>
                <a:off x="7726" y="8011"/>
                <a:ext cx="528" cy="271"/>
              </a:xfrm>
              <a:custGeom>
                <a:avLst/>
                <a:gdLst/>
                <a:ahLst/>
                <a:cxnLst>
                  <a:cxn ang="0">
                    <a:pos x="301" y="0"/>
                  </a:cxn>
                  <a:cxn ang="0">
                    <a:pos x="184" y="76"/>
                  </a:cxn>
                  <a:cxn ang="0">
                    <a:pos x="95" y="105"/>
                  </a:cxn>
                  <a:cxn ang="0">
                    <a:pos x="21" y="131"/>
                  </a:cxn>
                  <a:cxn ang="0">
                    <a:pos x="1" y="153"/>
                  </a:cxn>
                  <a:cxn ang="0">
                    <a:pos x="0" y="199"/>
                  </a:cxn>
                  <a:cxn ang="0">
                    <a:pos x="4" y="229"/>
                  </a:cxn>
                  <a:cxn ang="0">
                    <a:pos x="25" y="255"/>
                  </a:cxn>
                  <a:cxn ang="0">
                    <a:pos x="69" y="271"/>
                  </a:cxn>
                  <a:cxn ang="0">
                    <a:pos x="127" y="271"/>
                  </a:cxn>
                  <a:cxn ang="0">
                    <a:pos x="258" y="255"/>
                  </a:cxn>
                  <a:cxn ang="0">
                    <a:pos x="322" y="236"/>
                  </a:cxn>
                  <a:cxn ang="0">
                    <a:pos x="366" y="237"/>
                  </a:cxn>
                  <a:cxn ang="0">
                    <a:pos x="461" y="241"/>
                  </a:cxn>
                  <a:cxn ang="0">
                    <a:pos x="492" y="236"/>
                  </a:cxn>
                  <a:cxn ang="0">
                    <a:pos x="513" y="225"/>
                  </a:cxn>
                  <a:cxn ang="0">
                    <a:pos x="526" y="205"/>
                  </a:cxn>
                  <a:cxn ang="0">
                    <a:pos x="528" y="55"/>
                  </a:cxn>
                  <a:cxn ang="0">
                    <a:pos x="301" y="0"/>
                  </a:cxn>
                </a:cxnLst>
                <a:rect l="0" t="0" r="r" b="b"/>
                <a:pathLst>
                  <a:path w="528" h="271">
                    <a:moveTo>
                      <a:pt x="301" y="0"/>
                    </a:moveTo>
                    <a:lnTo>
                      <a:pt x="184" y="76"/>
                    </a:lnTo>
                    <a:lnTo>
                      <a:pt x="95" y="105"/>
                    </a:lnTo>
                    <a:lnTo>
                      <a:pt x="21" y="131"/>
                    </a:lnTo>
                    <a:lnTo>
                      <a:pt x="1" y="153"/>
                    </a:lnTo>
                    <a:lnTo>
                      <a:pt x="0" y="199"/>
                    </a:lnTo>
                    <a:lnTo>
                      <a:pt x="4" y="229"/>
                    </a:lnTo>
                    <a:lnTo>
                      <a:pt x="25" y="255"/>
                    </a:lnTo>
                    <a:lnTo>
                      <a:pt x="69" y="271"/>
                    </a:lnTo>
                    <a:lnTo>
                      <a:pt x="127" y="271"/>
                    </a:lnTo>
                    <a:lnTo>
                      <a:pt x="258" y="255"/>
                    </a:lnTo>
                    <a:lnTo>
                      <a:pt x="322" y="236"/>
                    </a:lnTo>
                    <a:lnTo>
                      <a:pt x="366" y="237"/>
                    </a:lnTo>
                    <a:lnTo>
                      <a:pt x="461" y="241"/>
                    </a:lnTo>
                    <a:lnTo>
                      <a:pt x="492" y="236"/>
                    </a:lnTo>
                    <a:lnTo>
                      <a:pt x="513" y="225"/>
                    </a:lnTo>
                    <a:lnTo>
                      <a:pt x="526" y="205"/>
                    </a:lnTo>
                    <a:lnTo>
                      <a:pt x="528" y="55"/>
                    </a:lnTo>
                    <a:lnTo>
                      <a:pt x="301" y="0"/>
                    </a:lnTo>
                    <a:close/>
                  </a:path>
                </a:pathLst>
              </a:custGeom>
              <a:solidFill>
                <a:srgbClr val="603000"/>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78" name="Freeform 30"/>
              <p:cNvSpPr>
                <a:spLocks/>
              </p:cNvSpPr>
              <p:nvPr/>
            </p:nvSpPr>
            <p:spPr bwMode="auto">
              <a:xfrm>
                <a:off x="8431" y="7991"/>
                <a:ext cx="386" cy="403"/>
              </a:xfrm>
              <a:custGeom>
                <a:avLst/>
                <a:gdLst/>
                <a:ahLst/>
                <a:cxnLst>
                  <a:cxn ang="0">
                    <a:pos x="218" y="42"/>
                  </a:cxn>
                  <a:cxn ang="0">
                    <a:pos x="276" y="149"/>
                  </a:cxn>
                  <a:cxn ang="0">
                    <a:pos x="346" y="238"/>
                  </a:cxn>
                  <a:cxn ang="0">
                    <a:pos x="378" y="272"/>
                  </a:cxn>
                  <a:cxn ang="0">
                    <a:pos x="386" y="300"/>
                  </a:cxn>
                  <a:cxn ang="0">
                    <a:pos x="386" y="338"/>
                  </a:cxn>
                  <a:cxn ang="0">
                    <a:pos x="371" y="372"/>
                  </a:cxn>
                  <a:cxn ang="0">
                    <a:pos x="331" y="397"/>
                  </a:cxn>
                  <a:cxn ang="0">
                    <a:pos x="289" y="403"/>
                  </a:cxn>
                  <a:cxn ang="0">
                    <a:pos x="218" y="403"/>
                  </a:cxn>
                  <a:cxn ang="0">
                    <a:pos x="179" y="380"/>
                  </a:cxn>
                  <a:cxn ang="0">
                    <a:pos x="139" y="350"/>
                  </a:cxn>
                  <a:cxn ang="0">
                    <a:pos x="92" y="280"/>
                  </a:cxn>
                  <a:cxn ang="0">
                    <a:pos x="63" y="243"/>
                  </a:cxn>
                  <a:cxn ang="0">
                    <a:pos x="2" y="186"/>
                  </a:cxn>
                  <a:cxn ang="0">
                    <a:pos x="0" y="71"/>
                  </a:cxn>
                  <a:cxn ang="0">
                    <a:pos x="10" y="0"/>
                  </a:cxn>
                  <a:cxn ang="0">
                    <a:pos x="218" y="42"/>
                  </a:cxn>
                </a:cxnLst>
                <a:rect l="0" t="0" r="r" b="b"/>
                <a:pathLst>
                  <a:path w="386" h="403">
                    <a:moveTo>
                      <a:pt x="218" y="42"/>
                    </a:moveTo>
                    <a:lnTo>
                      <a:pt x="276" y="149"/>
                    </a:lnTo>
                    <a:lnTo>
                      <a:pt x="346" y="238"/>
                    </a:lnTo>
                    <a:lnTo>
                      <a:pt x="378" y="272"/>
                    </a:lnTo>
                    <a:lnTo>
                      <a:pt x="386" y="300"/>
                    </a:lnTo>
                    <a:lnTo>
                      <a:pt x="386" y="338"/>
                    </a:lnTo>
                    <a:lnTo>
                      <a:pt x="371" y="372"/>
                    </a:lnTo>
                    <a:lnTo>
                      <a:pt x="331" y="397"/>
                    </a:lnTo>
                    <a:lnTo>
                      <a:pt x="289" y="403"/>
                    </a:lnTo>
                    <a:lnTo>
                      <a:pt x="218" y="403"/>
                    </a:lnTo>
                    <a:lnTo>
                      <a:pt x="179" y="380"/>
                    </a:lnTo>
                    <a:lnTo>
                      <a:pt x="139" y="350"/>
                    </a:lnTo>
                    <a:lnTo>
                      <a:pt x="92" y="280"/>
                    </a:lnTo>
                    <a:lnTo>
                      <a:pt x="63" y="243"/>
                    </a:lnTo>
                    <a:lnTo>
                      <a:pt x="2" y="186"/>
                    </a:lnTo>
                    <a:lnTo>
                      <a:pt x="0" y="71"/>
                    </a:lnTo>
                    <a:lnTo>
                      <a:pt x="10" y="0"/>
                    </a:lnTo>
                    <a:lnTo>
                      <a:pt x="218" y="42"/>
                    </a:lnTo>
                    <a:close/>
                  </a:path>
                </a:pathLst>
              </a:custGeom>
              <a:solidFill>
                <a:srgbClr val="603000"/>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79" name="Freeform 31"/>
              <p:cNvSpPr>
                <a:spLocks/>
              </p:cNvSpPr>
              <p:nvPr/>
            </p:nvSpPr>
            <p:spPr bwMode="auto">
              <a:xfrm>
                <a:off x="7926" y="6234"/>
                <a:ext cx="752" cy="1995"/>
              </a:xfrm>
              <a:custGeom>
                <a:avLst/>
                <a:gdLst/>
                <a:ahLst/>
                <a:cxnLst>
                  <a:cxn ang="0">
                    <a:pos x="93" y="12"/>
                  </a:cxn>
                  <a:cxn ang="0">
                    <a:pos x="32" y="481"/>
                  </a:cxn>
                  <a:cxn ang="0">
                    <a:pos x="19" y="665"/>
                  </a:cxn>
                  <a:cxn ang="0">
                    <a:pos x="9" y="854"/>
                  </a:cxn>
                  <a:cxn ang="0">
                    <a:pos x="9" y="1029"/>
                  </a:cxn>
                  <a:cxn ang="0">
                    <a:pos x="0" y="1168"/>
                  </a:cxn>
                  <a:cxn ang="0">
                    <a:pos x="6" y="1230"/>
                  </a:cxn>
                  <a:cxn ang="0">
                    <a:pos x="51" y="1500"/>
                  </a:cxn>
                  <a:cxn ang="0">
                    <a:pos x="51" y="1746"/>
                  </a:cxn>
                  <a:cxn ang="0">
                    <a:pos x="58" y="1868"/>
                  </a:cxn>
                  <a:cxn ang="0">
                    <a:pos x="101" y="1902"/>
                  </a:cxn>
                  <a:cxn ang="0">
                    <a:pos x="160" y="1920"/>
                  </a:cxn>
                  <a:cxn ang="0">
                    <a:pos x="210" y="1928"/>
                  </a:cxn>
                  <a:cxn ang="0">
                    <a:pos x="274" y="1936"/>
                  </a:cxn>
                  <a:cxn ang="0">
                    <a:pos x="336" y="1944"/>
                  </a:cxn>
                  <a:cxn ang="0">
                    <a:pos x="337" y="1860"/>
                  </a:cxn>
                  <a:cxn ang="0">
                    <a:pos x="303" y="1459"/>
                  </a:cxn>
                  <a:cxn ang="0">
                    <a:pos x="277" y="1238"/>
                  </a:cxn>
                  <a:cxn ang="0">
                    <a:pos x="274" y="1137"/>
                  </a:cxn>
                  <a:cxn ang="0">
                    <a:pos x="289" y="882"/>
                  </a:cxn>
                  <a:cxn ang="0">
                    <a:pos x="316" y="542"/>
                  </a:cxn>
                  <a:cxn ang="0">
                    <a:pos x="355" y="866"/>
                  </a:cxn>
                  <a:cxn ang="0">
                    <a:pos x="407" y="1221"/>
                  </a:cxn>
                  <a:cxn ang="0">
                    <a:pos x="432" y="1453"/>
                  </a:cxn>
                  <a:cxn ang="0">
                    <a:pos x="489" y="1957"/>
                  </a:cxn>
                  <a:cxn ang="0">
                    <a:pos x="526" y="1975"/>
                  </a:cxn>
                  <a:cxn ang="0">
                    <a:pos x="565" y="1990"/>
                  </a:cxn>
                  <a:cxn ang="0">
                    <a:pos x="615" y="1995"/>
                  </a:cxn>
                  <a:cxn ang="0">
                    <a:pos x="671" y="1995"/>
                  </a:cxn>
                  <a:cxn ang="0">
                    <a:pos x="730" y="1957"/>
                  </a:cxn>
                  <a:cxn ang="0">
                    <a:pos x="752" y="1923"/>
                  </a:cxn>
                  <a:cxn ang="0">
                    <a:pos x="749" y="1843"/>
                  </a:cxn>
                  <a:cxn ang="0">
                    <a:pos x="725" y="1597"/>
                  </a:cxn>
                  <a:cxn ang="0">
                    <a:pos x="696" y="1317"/>
                  </a:cxn>
                  <a:cxn ang="0">
                    <a:pos x="665" y="974"/>
                  </a:cxn>
                  <a:cxn ang="0">
                    <a:pos x="634" y="667"/>
                  </a:cxn>
                  <a:cxn ang="0">
                    <a:pos x="634" y="477"/>
                  </a:cxn>
                  <a:cxn ang="0">
                    <a:pos x="659" y="314"/>
                  </a:cxn>
                  <a:cxn ang="0">
                    <a:pos x="634" y="109"/>
                  </a:cxn>
                  <a:cxn ang="0">
                    <a:pos x="623" y="0"/>
                  </a:cxn>
                  <a:cxn ang="0">
                    <a:pos x="441" y="55"/>
                  </a:cxn>
                  <a:cxn ang="0">
                    <a:pos x="303" y="81"/>
                  </a:cxn>
                  <a:cxn ang="0">
                    <a:pos x="187" y="55"/>
                  </a:cxn>
                  <a:cxn ang="0">
                    <a:pos x="93" y="12"/>
                  </a:cxn>
                </a:cxnLst>
                <a:rect l="0" t="0" r="r" b="b"/>
                <a:pathLst>
                  <a:path w="752" h="1995">
                    <a:moveTo>
                      <a:pt x="93" y="12"/>
                    </a:moveTo>
                    <a:lnTo>
                      <a:pt x="32" y="481"/>
                    </a:lnTo>
                    <a:lnTo>
                      <a:pt x="19" y="665"/>
                    </a:lnTo>
                    <a:lnTo>
                      <a:pt x="9" y="854"/>
                    </a:lnTo>
                    <a:lnTo>
                      <a:pt x="9" y="1029"/>
                    </a:lnTo>
                    <a:lnTo>
                      <a:pt x="0" y="1168"/>
                    </a:lnTo>
                    <a:lnTo>
                      <a:pt x="6" y="1230"/>
                    </a:lnTo>
                    <a:lnTo>
                      <a:pt x="51" y="1500"/>
                    </a:lnTo>
                    <a:lnTo>
                      <a:pt x="51" y="1746"/>
                    </a:lnTo>
                    <a:lnTo>
                      <a:pt x="58" y="1868"/>
                    </a:lnTo>
                    <a:lnTo>
                      <a:pt x="101" y="1902"/>
                    </a:lnTo>
                    <a:lnTo>
                      <a:pt x="160" y="1920"/>
                    </a:lnTo>
                    <a:lnTo>
                      <a:pt x="210" y="1928"/>
                    </a:lnTo>
                    <a:lnTo>
                      <a:pt x="274" y="1936"/>
                    </a:lnTo>
                    <a:lnTo>
                      <a:pt x="336" y="1944"/>
                    </a:lnTo>
                    <a:lnTo>
                      <a:pt x="337" y="1860"/>
                    </a:lnTo>
                    <a:lnTo>
                      <a:pt x="303" y="1459"/>
                    </a:lnTo>
                    <a:lnTo>
                      <a:pt x="277" y="1238"/>
                    </a:lnTo>
                    <a:lnTo>
                      <a:pt x="274" y="1137"/>
                    </a:lnTo>
                    <a:lnTo>
                      <a:pt x="289" y="882"/>
                    </a:lnTo>
                    <a:lnTo>
                      <a:pt x="316" y="542"/>
                    </a:lnTo>
                    <a:lnTo>
                      <a:pt x="355" y="866"/>
                    </a:lnTo>
                    <a:lnTo>
                      <a:pt x="407" y="1221"/>
                    </a:lnTo>
                    <a:lnTo>
                      <a:pt x="432" y="1453"/>
                    </a:lnTo>
                    <a:lnTo>
                      <a:pt x="489" y="1957"/>
                    </a:lnTo>
                    <a:lnTo>
                      <a:pt x="526" y="1975"/>
                    </a:lnTo>
                    <a:lnTo>
                      <a:pt x="565" y="1990"/>
                    </a:lnTo>
                    <a:lnTo>
                      <a:pt x="615" y="1995"/>
                    </a:lnTo>
                    <a:lnTo>
                      <a:pt x="671" y="1995"/>
                    </a:lnTo>
                    <a:lnTo>
                      <a:pt x="730" y="1957"/>
                    </a:lnTo>
                    <a:lnTo>
                      <a:pt x="752" y="1923"/>
                    </a:lnTo>
                    <a:lnTo>
                      <a:pt x="749" y="1843"/>
                    </a:lnTo>
                    <a:lnTo>
                      <a:pt x="725" y="1597"/>
                    </a:lnTo>
                    <a:lnTo>
                      <a:pt x="696" y="1317"/>
                    </a:lnTo>
                    <a:lnTo>
                      <a:pt x="665" y="974"/>
                    </a:lnTo>
                    <a:lnTo>
                      <a:pt x="634" y="667"/>
                    </a:lnTo>
                    <a:lnTo>
                      <a:pt x="634" y="477"/>
                    </a:lnTo>
                    <a:lnTo>
                      <a:pt x="659" y="314"/>
                    </a:lnTo>
                    <a:lnTo>
                      <a:pt x="634" y="109"/>
                    </a:lnTo>
                    <a:lnTo>
                      <a:pt x="623" y="0"/>
                    </a:lnTo>
                    <a:lnTo>
                      <a:pt x="441" y="55"/>
                    </a:lnTo>
                    <a:lnTo>
                      <a:pt x="303" y="81"/>
                    </a:lnTo>
                    <a:lnTo>
                      <a:pt x="187" y="55"/>
                    </a:lnTo>
                    <a:lnTo>
                      <a:pt x="93" y="12"/>
                    </a:lnTo>
                    <a:close/>
                  </a:path>
                </a:pathLst>
              </a:custGeom>
              <a:solidFill>
                <a:srgbClr val="202020"/>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80" name="Freeform 32"/>
              <p:cNvSpPr>
                <a:spLocks/>
              </p:cNvSpPr>
              <p:nvPr/>
            </p:nvSpPr>
            <p:spPr bwMode="auto">
              <a:xfrm>
                <a:off x="8291" y="4996"/>
                <a:ext cx="492" cy="1751"/>
              </a:xfrm>
              <a:custGeom>
                <a:avLst/>
                <a:gdLst/>
                <a:ahLst/>
                <a:cxnLst>
                  <a:cxn ang="0">
                    <a:pos x="37" y="0"/>
                  </a:cxn>
                  <a:cxn ang="0">
                    <a:pos x="55" y="16"/>
                  </a:cxn>
                  <a:cxn ang="0">
                    <a:pos x="69" y="26"/>
                  </a:cxn>
                  <a:cxn ang="0">
                    <a:pos x="90" y="38"/>
                  </a:cxn>
                  <a:cxn ang="0">
                    <a:pos x="116" y="50"/>
                  </a:cxn>
                  <a:cxn ang="0">
                    <a:pos x="147" y="61"/>
                  </a:cxn>
                  <a:cxn ang="0">
                    <a:pos x="201" y="77"/>
                  </a:cxn>
                  <a:cxn ang="0">
                    <a:pos x="327" y="100"/>
                  </a:cxn>
                  <a:cxn ang="0">
                    <a:pos x="342" y="166"/>
                  </a:cxn>
                  <a:cxn ang="0">
                    <a:pos x="361" y="210"/>
                  </a:cxn>
                  <a:cxn ang="0">
                    <a:pos x="423" y="398"/>
                  </a:cxn>
                  <a:cxn ang="0">
                    <a:pos x="484" y="673"/>
                  </a:cxn>
                  <a:cxn ang="0">
                    <a:pos x="492" y="823"/>
                  </a:cxn>
                  <a:cxn ang="0">
                    <a:pos x="486" y="962"/>
                  </a:cxn>
                  <a:cxn ang="0">
                    <a:pos x="478" y="1067"/>
                  </a:cxn>
                  <a:cxn ang="0">
                    <a:pos x="460" y="1229"/>
                  </a:cxn>
                  <a:cxn ang="0">
                    <a:pos x="455" y="1308"/>
                  </a:cxn>
                  <a:cxn ang="0">
                    <a:pos x="445" y="1392"/>
                  </a:cxn>
                  <a:cxn ang="0">
                    <a:pos x="445" y="1489"/>
                  </a:cxn>
                  <a:cxn ang="0">
                    <a:pos x="471" y="1643"/>
                  </a:cxn>
                  <a:cxn ang="0">
                    <a:pos x="428" y="1683"/>
                  </a:cxn>
                  <a:cxn ang="0">
                    <a:pos x="350" y="1727"/>
                  </a:cxn>
                  <a:cxn ang="0">
                    <a:pos x="284" y="1748"/>
                  </a:cxn>
                  <a:cxn ang="0">
                    <a:pos x="219" y="1751"/>
                  </a:cxn>
                  <a:cxn ang="0">
                    <a:pos x="168" y="1748"/>
                  </a:cxn>
                  <a:cxn ang="0">
                    <a:pos x="134" y="1742"/>
                  </a:cxn>
                  <a:cxn ang="0">
                    <a:pos x="106" y="1708"/>
                  </a:cxn>
                  <a:cxn ang="0">
                    <a:pos x="100" y="1653"/>
                  </a:cxn>
                  <a:cxn ang="0">
                    <a:pos x="98" y="1588"/>
                  </a:cxn>
                  <a:cxn ang="0">
                    <a:pos x="95" y="1496"/>
                  </a:cxn>
                  <a:cxn ang="0">
                    <a:pos x="85" y="1387"/>
                  </a:cxn>
                  <a:cxn ang="0">
                    <a:pos x="80" y="1252"/>
                  </a:cxn>
                  <a:cxn ang="0">
                    <a:pos x="72" y="1061"/>
                  </a:cxn>
                  <a:cxn ang="0">
                    <a:pos x="58" y="844"/>
                  </a:cxn>
                  <a:cxn ang="0">
                    <a:pos x="27" y="564"/>
                  </a:cxn>
                  <a:cxn ang="0">
                    <a:pos x="6" y="412"/>
                  </a:cxn>
                  <a:cxn ang="0">
                    <a:pos x="3" y="360"/>
                  </a:cxn>
                  <a:cxn ang="0">
                    <a:pos x="3" y="302"/>
                  </a:cxn>
                  <a:cxn ang="0">
                    <a:pos x="3" y="252"/>
                  </a:cxn>
                  <a:cxn ang="0">
                    <a:pos x="0" y="192"/>
                  </a:cxn>
                  <a:cxn ang="0">
                    <a:pos x="6" y="136"/>
                  </a:cxn>
                  <a:cxn ang="0">
                    <a:pos x="13" y="103"/>
                  </a:cxn>
                  <a:cxn ang="0">
                    <a:pos x="24" y="64"/>
                  </a:cxn>
                  <a:cxn ang="0">
                    <a:pos x="32" y="30"/>
                  </a:cxn>
                  <a:cxn ang="0">
                    <a:pos x="37" y="0"/>
                  </a:cxn>
                </a:cxnLst>
                <a:rect l="0" t="0" r="r" b="b"/>
                <a:pathLst>
                  <a:path w="492" h="1751">
                    <a:moveTo>
                      <a:pt x="37" y="0"/>
                    </a:moveTo>
                    <a:lnTo>
                      <a:pt x="55" y="16"/>
                    </a:lnTo>
                    <a:lnTo>
                      <a:pt x="69" y="26"/>
                    </a:lnTo>
                    <a:lnTo>
                      <a:pt x="90" y="38"/>
                    </a:lnTo>
                    <a:lnTo>
                      <a:pt x="116" y="50"/>
                    </a:lnTo>
                    <a:lnTo>
                      <a:pt x="147" y="61"/>
                    </a:lnTo>
                    <a:lnTo>
                      <a:pt x="201" y="77"/>
                    </a:lnTo>
                    <a:lnTo>
                      <a:pt x="327" y="100"/>
                    </a:lnTo>
                    <a:lnTo>
                      <a:pt x="342" y="166"/>
                    </a:lnTo>
                    <a:lnTo>
                      <a:pt x="361" y="210"/>
                    </a:lnTo>
                    <a:lnTo>
                      <a:pt x="423" y="398"/>
                    </a:lnTo>
                    <a:lnTo>
                      <a:pt x="484" y="673"/>
                    </a:lnTo>
                    <a:lnTo>
                      <a:pt x="492" y="823"/>
                    </a:lnTo>
                    <a:lnTo>
                      <a:pt x="486" y="962"/>
                    </a:lnTo>
                    <a:lnTo>
                      <a:pt x="478" y="1067"/>
                    </a:lnTo>
                    <a:lnTo>
                      <a:pt x="460" y="1229"/>
                    </a:lnTo>
                    <a:lnTo>
                      <a:pt x="455" y="1308"/>
                    </a:lnTo>
                    <a:lnTo>
                      <a:pt x="445" y="1392"/>
                    </a:lnTo>
                    <a:lnTo>
                      <a:pt x="445" y="1489"/>
                    </a:lnTo>
                    <a:lnTo>
                      <a:pt x="471" y="1643"/>
                    </a:lnTo>
                    <a:lnTo>
                      <a:pt x="428" y="1683"/>
                    </a:lnTo>
                    <a:lnTo>
                      <a:pt x="350" y="1727"/>
                    </a:lnTo>
                    <a:lnTo>
                      <a:pt x="284" y="1748"/>
                    </a:lnTo>
                    <a:lnTo>
                      <a:pt x="219" y="1751"/>
                    </a:lnTo>
                    <a:lnTo>
                      <a:pt x="168" y="1748"/>
                    </a:lnTo>
                    <a:lnTo>
                      <a:pt x="134" y="1742"/>
                    </a:lnTo>
                    <a:lnTo>
                      <a:pt x="106" y="1708"/>
                    </a:lnTo>
                    <a:lnTo>
                      <a:pt x="100" y="1653"/>
                    </a:lnTo>
                    <a:lnTo>
                      <a:pt x="98" y="1588"/>
                    </a:lnTo>
                    <a:lnTo>
                      <a:pt x="95" y="1496"/>
                    </a:lnTo>
                    <a:lnTo>
                      <a:pt x="85" y="1387"/>
                    </a:lnTo>
                    <a:lnTo>
                      <a:pt x="80" y="1252"/>
                    </a:lnTo>
                    <a:lnTo>
                      <a:pt x="72" y="1061"/>
                    </a:lnTo>
                    <a:lnTo>
                      <a:pt x="58" y="844"/>
                    </a:lnTo>
                    <a:lnTo>
                      <a:pt x="27" y="564"/>
                    </a:lnTo>
                    <a:lnTo>
                      <a:pt x="6" y="412"/>
                    </a:lnTo>
                    <a:lnTo>
                      <a:pt x="3" y="360"/>
                    </a:lnTo>
                    <a:lnTo>
                      <a:pt x="3" y="302"/>
                    </a:lnTo>
                    <a:lnTo>
                      <a:pt x="3" y="252"/>
                    </a:lnTo>
                    <a:lnTo>
                      <a:pt x="0" y="192"/>
                    </a:lnTo>
                    <a:lnTo>
                      <a:pt x="6" y="136"/>
                    </a:lnTo>
                    <a:lnTo>
                      <a:pt x="13" y="103"/>
                    </a:lnTo>
                    <a:lnTo>
                      <a:pt x="24" y="64"/>
                    </a:lnTo>
                    <a:lnTo>
                      <a:pt x="32" y="30"/>
                    </a:lnTo>
                    <a:lnTo>
                      <a:pt x="37" y="0"/>
                    </a:lnTo>
                    <a:close/>
                  </a:path>
                </a:pathLst>
              </a:custGeom>
              <a:solidFill>
                <a:srgbClr val="606060"/>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81" name="Freeform 33"/>
              <p:cNvSpPr>
                <a:spLocks/>
              </p:cNvSpPr>
              <p:nvPr/>
            </p:nvSpPr>
            <p:spPr bwMode="auto">
              <a:xfrm>
                <a:off x="8575" y="5544"/>
                <a:ext cx="98" cy="675"/>
              </a:xfrm>
              <a:custGeom>
                <a:avLst/>
                <a:gdLst/>
                <a:ahLst/>
                <a:cxnLst>
                  <a:cxn ang="0">
                    <a:pos x="14" y="0"/>
                  </a:cxn>
                  <a:cxn ang="0">
                    <a:pos x="29" y="205"/>
                  </a:cxn>
                  <a:cxn ang="0">
                    <a:pos x="24" y="278"/>
                  </a:cxn>
                  <a:cxn ang="0">
                    <a:pos x="0" y="370"/>
                  </a:cxn>
                  <a:cxn ang="0">
                    <a:pos x="10" y="438"/>
                  </a:cxn>
                  <a:cxn ang="0">
                    <a:pos x="35" y="493"/>
                  </a:cxn>
                  <a:cxn ang="0">
                    <a:pos x="43" y="613"/>
                  </a:cxn>
                  <a:cxn ang="0">
                    <a:pos x="48" y="675"/>
                  </a:cxn>
                  <a:cxn ang="0">
                    <a:pos x="90" y="421"/>
                  </a:cxn>
                  <a:cxn ang="0">
                    <a:pos x="98" y="283"/>
                  </a:cxn>
                  <a:cxn ang="0">
                    <a:pos x="14" y="0"/>
                  </a:cxn>
                </a:cxnLst>
                <a:rect l="0" t="0" r="r" b="b"/>
                <a:pathLst>
                  <a:path w="98" h="675">
                    <a:moveTo>
                      <a:pt x="14" y="0"/>
                    </a:moveTo>
                    <a:lnTo>
                      <a:pt x="29" y="205"/>
                    </a:lnTo>
                    <a:lnTo>
                      <a:pt x="24" y="278"/>
                    </a:lnTo>
                    <a:lnTo>
                      <a:pt x="0" y="370"/>
                    </a:lnTo>
                    <a:lnTo>
                      <a:pt x="10" y="438"/>
                    </a:lnTo>
                    <a:lnTo>
                      <a:pt x="35" y="493"/>
                    </a:lnTo>
                    <a:lnTo>
                      <a:pt x="43" y="613"/>
                    </a:lnTo>
                    <a:lnTo>
                      <a:pt x="48" y="675"/>
                    </a:lnTo>
                    <a:lnTo>
                      <a:pt x="90" y="421"/>
                    </a:lnTo>
                    <a:lnTo>
                      <a:pt x="98" y="283"/>
                    </a:lnTo>
                    <a:lnTo>
                      <a:pt x="14" y="0"/>
                    </a:ln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82" name="Freeform 34"/>
              <p:cNvSpPr>
                <a:spLocks/>
              </p:cNvSpPr>
              <p:nvPr/>
            </p:nvSpPr>
            <p:spPr bwMode="auto">
              <a:xfrm>
                <a:off x="8518" y="6416"/>
                <a:ext cx="222" cy="297"/>
              </a:xfrm>
              <a:custGeom>
                <a:avLst/>
                <a:gdLst/>
                <a:ahLst/>
                <a:cxnLst>
                  <a:cxn ang="0">
                    <a:pos x="215" y="87"/>
                  </a:cxn>
                  <a:cxn ang="0">
                    <a:pos x="213" y="163"/>
                  </a:cxn>
                  <a:cxn ang="0">
                    <a:pos x="210" y="202"/>
                  </a:cxn>
                  <a:cxn ang="0">
                    <a:pos x="207" y="228"/>
                  </a:cxn>
                  <a:cxn ang="0">
                    <a:pos x="202" y="255"/>
                  </a:cxn>
                  <a:cxn ang="0">
                    <a:pos x="192" y="267"/>
                  </a:cxn>
                  <a:cxn ang="0">
                    <a:pos x="183" y="270"/>
                  </a:cxn>
                  <a:cxn ang="0">
                    <a:pos x="175" y="275"/>
                  </a:cxn>
                  <a:cxn ang="0">
                    <a:pos x="167" y="281"/>
                  </a:cxn>
                  <a:cxn ang="0">
                    <a:pos x="157" y="288"/>
                  </a:cxn>
                  <a:cxn ang="0">
                    <a:pos x="146" y="294"/>
                  </a:cxn>
                  <a:cxn ang="0">
                    <a:pos x="131" y="297"/>
                  </a:cxn>
                  <a:cxn ang="0">
                    <a:pos x="121" y="296"/>
                  </a:cxn>
                  <a:cxn ang="0">
                    <a:pos x="110" y="289"/>
                  </a:cxn>
                  <a:cxn ang="0">
                    <a:pos x="100" y="289"/>
                  </a:cxn>
                  <a:cxn ang="0">
                    <a:pos x="84" y="286"/>
                  </a:cxn>
                  <a:cxn ang="0">
                    <a:pos x="70" y="286"/>
                  </a:cxn>
                  <a:cxn ang="0">
                    <a:pos x="54" y="278"/>
                  </a:cxn>
                  <a:cxn ang="0">
                    <a:pos x="42" y="275"/>
                  </a:cxn>
                  <a:cxn ang="0">
                    <a:pos x="29" y="252"/>
                  </a:cxn>
                  <a:cxn ang="0">
                    <a:pos x="26" y="238"/>
                  </a:cxn>
                  <a:cxn ang="0">
                    <a:pos x="23" y="217"/>
                  </a:cxn>
                  <a:cxn ang="0">
                    <a:pos x="23" y="176"/>
                  </a:cxn>
                  <a:cxn ang="0">
                    <a:pos x="16" y="179"/>
                  </a:cxn>
                  <a:cxn ang="0">
                    <a:pos x="12" y="176"/>
                  </a:cxn>
                  <a:cxn ang="0">
                    <a:pos x="8" y="168"/>
                  </a:cxn>
                  <a:cxn ang="0">
                    <a:pos x="2" y="142"/>
                  </a:cxn>
                  <a:cxn ang="0">
                    <a:pos x="0" y="121"/>
                  </a:cxn>
                  <a:cxn ang="0">
                    <a:pos x="12" y="92"/>
                  </a:cxn>
                  <a:cxn ang="0">
                    <a:pos x="25" y="73"/>
                  </a:cxn>
                  <a:cxn ang="0">
                    <a:pos x="46" y="42"/>
                  </a:cxn>
                  <a:cxn ang="0">
                    <a:pos x="57" y="34"/>
                  </a:cxn>
                  <a:cxn ang="0">
                    <a:pos x="70" y="29"/>
                  </a:cxn>
                  <a:cxn ang="0">
                    <a:pos x="84" y="26"/>
                  </a:cxn>
                  <a:cxn ang="0">
                    <a:pos x="102" y="19"/>
                  </a:cxn>
                  <a:cxn ang="0">
                    <a:pos x="126" y="0"/>
                  </a:cxn>
                  <a:cxn ang="0">
                    <a:pos x="222" y="39"/>
                  </a:cxn>
                  <a:cxn ang="0">
                    <a:pos x="215" y="87"/>
                  </a:cxn>
                </a:cxnLst>
                <a:rect l="0" t="0" r="r" b="b"/>
                <a:pathLst>
                  <a:path w="222" h="297">
                    <a:moveTo>
                      <a:pt x="215" y="87"/>
                    </a:moveTo>
                    <a:lnTo>
                      <a:pt x="213" y="163"/>
                    </a:lnTo>
                    <a:lnTo>
                      <a:pt x="210" y="202"/>
                    </a:lnTo>
                    <a:lnTo>
                      <a:pt x="207" y="228"/>
                    </a:lnTo>
                    <a:lnTo>
                      <a:pt x="202" y="255"/>
                    </a:lnTo>
                    <a:lnTo>
                      <a:pt x="192" y="267"/>
                    </a:lnTo>
                    <a:lnTo>
                      <a:pt x="183" y="270"/>
                    </a:lnTo>
                    <a:lnTo>
                      <a:pt x="175" y="275"/>
                    </a:lnTo>
                    <a:lnTo>
                      <a:pt x="167" y="281"/>
                    </a:lnTo>
                    <a:lnTo>
                      <a:pt x="157" y="288"/>
                    </a:lnTo>
                    <a:lnTo>
                      <a:pt x="146" y="294"/>
                    </a:lnTo>
                    <a:lnTo>
                      <a:pt x="131" y="297"/>
                    </a:lnTo>
                    <a:lnTo>
                      <a:pt x="121" y="296"/>
                    </a:lnTo>
                    <a:lnTo>
                      <a:pt x="110" y="289"/>
                    </a:lnTo>
                    <a:lnTo>
                      <a:pt x="100" y="289"/>
                    </a:lnTo>
                    <a:lnTo>
                      <a:pt x="84" y="286"/>
                    </a:lnTo>
                    <a:lnTo>
                      <a:pt x="70" y="286"/>
                    </a:lnTo>
                    <a:lnTo>
                      <a:pt x="54" y="278"/>
                    </a:lnTo>
                    <a:lnTo>
                      <a:pt x="42" y="275"/>
                    </a:lnTo>
                    <a:lnTo>
                      <a:pt x="29" y="252"/>
                    </a:lnTo>
                    <a:lnTo>
                      <a:pt x="26" y="238"/>
                    </a:lnTo>
                    <a:lnTo>
                      <a:pt x="23" y="217"/>
                    </a:lnTo>
                    <a:lnTo>
                      <a:pt x="23" y="176"/>
                    </a:lnTo>
                    <a:lnTo>
                      <a:pt x="16" y="179"/>
                    </a:lnTo>
                    <a:lnTo>
                      <a:pt x="12" y="176"/>
                    </a:lnTo>
                    <a:lnTo>
                      <a:pt x="8" y="168"/>
                    </a:lnTo>
                    <a:lnTo>
                      <a:pt x="2" y="142"/>
                    </a:lnTo>
                    <a:lnTo>
                      <a:pt x="0" y="121"/>
                    </a:lnTo>
                    <a:lnTo>
                      <a:pt x="12" y="92"/>
                    </a:lnTo>
                    <a:lnTo>
                      <a:pt x="25" y="73"/>
                    </a:lnTo>
                    <a:lnTo>
                      <a:pt x="46" y="42"/>
                    </a:lnTo>
                    <a:lnTo>
                      <a:pt x="57" y="34"/>
                    </a:lnTo>
                    <a:lnTo>
                      <a:pt x="70" y="29"/>
                    </a:lnTo>
                    <a:lnTo>
                      <a:pt x="84" y="26"/>
                    </a:lnTo>
                    <a:lnTo>
                      <a:pt x="102" y="19"/>
                    </a:lnTo>
                    <a:lnTo>
                      <a:pt x="126" y="0"/>
                    </a:lnTo>
                    <a:lnTo>
                      <a:pt x="222" y="39"/>
                    </a:lnTo>
                    <a:lnTo>
                      <a:pt x="215" y="87"/>
                    </a:lnTo>
                    <a:close/>
                  </a:path>
                </a:pathLst>
              </a:custGeom>
              <a:solidFill>
                <a:srgbClr val="FFE0C0"/>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83" name="Freeform 35"/>
              <p:cNvSpPr>
                <a:spLocks/>
              </p:cNvSpPr>
              <p:nvPr/>
            </p:nvSpPr>
            <p:spPr bwMode="auto">
              <a:xfrm>
                <a:off x="8593" y="6377"/>
                <a:ext cx="177" cy="126"/>
              </a:xfrm>
              <a:custGeom>
                <a:avLst/>
                <a:gdLst/>
                <a:ahLst/>
                <a:cxnLst>
                  <a:cxn ang="0">
                    <a:pos x="0" y="42"/>
                  </a:cxn>
                  <a:cxn ang="0">
                    <a:pos x="9" y="55"/>
                  </a:cxn>
                  <a:cxn ang="0">
                    <a:pos x="17" y="63"/>
                  </a:cxn>
                  <a:cxn ang="0">
                    <a:pos x="35" y="73"/>
                  </a:cxn>
                  <a:cxn ang="0">
                    <a:pos x="53" y="86"/>
                  </a:cxn>
                  <a:cxn ang="0">
                    <a:pos x="84" y="100"/>
                  </a:cxn>
                  <a:cxn ang="0">
                    <a:pos x="109" y="112"/>
                  </a:cxn>
                  <a:cxn ang="0">
                    <a:pos x="138" y="121"/>
                  </a:cxn>
                  <a:cxn ang="0">
                    <a:pos x="166" y="126"/>
                  </a:cxn>
                  <a:cxn ang="0">
                    <a:pos x="177" y="89"/>
                  </a:cxn>
                  <a:cxn ang="0">
                    <a:pos x="17" y="0"/>
                  </a:cxn>
                  <a:cxn ang="0">
                    <a:pos x="0" y="42"/>
                  </a:cxn>
                </a:cxnLst>
                <a:rect l="0" t="0" r="r" b="b"/>
                <a:pathLst>
                  <a:path w="177" h="126">
                    <a:moveTo>
                      <a:pt x="0" y="42"/>
                    </a:moveTo>
                    <a:lnTo>
                      <a:pt x="9" y="55"/>
                    </a:lnTo>
                    <a:lnTo>
                      <a:pt x="17" y="63"/>
                    </a:lnTo>
                    <a:lnTo>
                      <a:pt x="35" y="73"/>
                    </a:lnTo>
                    <a:lnTo>
                      <a:pt x="53" y="86"/>
                    </a:lnTo>
                    <a:lnTo>
                      <a:pt x="84" y="100"/>
                    </a:lnTo>
                    <a:lnTo>
                      <a:pt x="109" y="112"/>
                    </a:lnTo>
                    <a:lnTo>
                      <a:pt x="138" y="121"/>
                    </a:lnTo>
                    <a:lnTo>
                      <a:pt x="166" y="126"/>
                    </a:lnTo>
                    <a:lnTo>
                      <a:pt x="177" y="89"/>
                    </a:lnTo>
                    <a:lnTo>
                      <a:pt x="17" y="0"/>
                    </a:lnTo>
                    <a:lnTo>
                      <a:pt x="0" y="42"/>
                    </a:lnTo>
                    <a:close/>
                  </a:path>
                </a:pathLst>
              </a:custGeom>
              <a:solidFill>
                <a:srgbClr val="FFFFFF"/>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84" name="Freeform 36"/>
              <p:cNvSpPr>
                <a:spLocks/>
              </p:cNvSpPr>
              <p:nvPr/>
            </p:nvSpPr>
            <p:spPr bwMode="auto">
              <a:xfrm>
                <a:off x="8568" y="5096"/>
                <a:ext cx="307" cy="1372"/>
              </a:xfrm>
              <a:custGeom>
                <a:avLst/>
                <a:gdLst/>
                <a:ahLst/>
                <a:cxnLst>
                  <a:cxn ang="0">
                    <a:pos x="38" y="3"/>
                  </a:cxn>
                  <a:cxn ang="0">
                    <a:pos x="58" y="0"/>
                  </a:cxn>
                  <a:cxn ang="0">
                    <a:pos x="84" y="24"/>
                  </a:cxn>
                  <a:cxn ang="0">
                    <a:pos x="100" y="45"/>
                  </a:cxn>
                  <a:cxn ang="0">
                    <a:pos x="117" y="73"/>
                  </a:cxn>
                  <a:cxn ang="0">
                    <a:pos x="136" y="116"/>
                  </a:cxn>
                  <a:cxn ang="0">
                    <a:pos x="154" y="146"/>
                  </a:cxn>
                  <a:cxn ang="0">
                    <a:pos x="170" y="192"/>
                  </a:cxn>
                  <a:cxn ang="0">
                    <a:pos x="184" y="244"/>
                  </a:cxn>
                  <a:cxn ang="0">
                    <a:pos x="197" y="304"/>
                  </a:cxn>
                  <a:cxn ang="0">
                    <a:pos x="259" y="579"/>
                  </a:cxn>
                  <a:cxn ang="0">
                    <a:pos x="299" y="731"/>
                  </a:cxn>
                  <a:cxn ang="0">
                    <a:pos x="307" y="804"/>
                  </a:cxn>
                  <a:cxn ang="0">
                    <a:pos x="299" y="872"/>
                  </a:cxn>
                  <a:cxn ang="0">
                    <a:pos x="299" y="903"/>
                  </a:cxn>
                  <a:cxn ang="0">
                    <a:pos x="243" y="1220"/>
                  </a:cxn>
                  <a:cxn ang="0">
                    <a:pos x="212" y="1372"/>
                  </a:cxn>
                  <a:cxn ang="0">
                    <a:pos x="163" y="1360"/>
                  </a:cxn>
                  <a:cxn ang="0">
                    <a:pos x="133" y="1351"/>
                  </a:cxn>
                  <a:cxn ang="0">
                    <a:pos x="96" y="1333"/>
                  </a:cxn>
                  <a:cxn ang="0">
                    <a:pos x="21" y="1289"/>
                  </a:cxn>
                  <a:cxn ang="0">
                    <a:pos x="100" y="872"/>
                  </a:cxn>
                  <a:cxn ang="0">
                    <a:pos x="105" y="726"/>
                  </a:cxn>
                  <a:cxn ang="0">
                    <a:pos x="23" y="438"/>
                  </a:cxn>
                  <a:cxn ang="0">
                    <a:pos x="2" y="275"/>
                  </a:cxn>
                  <a:cxn ang="0">
                    <a:pos x="0" y="199"/>
                  </a:cxn>
                  <a:cxn ang="0">
                    <a:pos x="10" y="137"/>
                  </a:cxn>
                  <a:cxn ang="0">
                    <a:pos x="20" y="61"/>
                  </a:cxn>
                  <a:cxn ang="0">
                    <a:pos x="38" y="3"/>
                  </a:cxn>
                </a:cxnLst>
                <a:rect l="0" t="0" r="r" b="b"/>
                <a:pathLst>
                  <a:path w="307" h="1372">
                    <a:moveTo>
                      <a:pt x="38" y="3"/>
                    </a:moveTo>
                    <a:lnTo>
                      <a:pt x="58" y="0"/>
                    </a:lnTo>
                    <a:lnTo>
                      <a:pt x="84" y="24"/>
                    </a:lnTo>
                    <a:lnTo>
                      <a:pt x="100" y="45"/>
                    </a:lnTo>
                    <a:lnTo>
                      <a:pt x="117" y="73"/>
                    </a:lnTo>
                    <a:lnTo>
                      <a:pt x="136" y="116"/>
                    </a:lnTo>
                    <a:lnTo>
                      <a:pt x="154" y="146"/>
                    </a:lnTo>
                    <a:lnTo>
                      <a:pt x="170" y="192"/>
                    </a:lnTo>
                    <a:lnTo>
                      <a:pt x="184" y="244"/>
                    </a:lnTo>
                    <a:lnTo>
                      <a:pt x="197" y="304"/>
                    </a:lnTo>
                    <a:lnTo>
                      <a:pt x="259" y="579"/>
                    </a:lnTo>
                    <a:lnTo>
                      <a:pt x="299" y="731"/>
                    </a:lnTo>
                    <a:lnTo>
                      <a:pt x="307" y="804"/>
                    </a:lnTo>
                    <a:lnTo>
                      <a:pt x="299" y="872"/>
                    </a:lnTo>
                    <a:lnTo>
                      <a:pt x="299" y="903"/>
                    </a:lnTo>
                    <a:lnTo>
                      <a:pt x="243" y="1220"/>
                    </a:lnTo>
                    <a:lnTo>
                      <a:pt x="212" y="1372"/>
                    </a:lnTo>
                    <a:lnTo>
                      <a:pt x="163" y="1360"/>
                    </a:lnTo>
                    <a:lnTo>
                      <a:pt x="133" y="1351"/>
                    </a:lnTo>
                    <a:lnTo>
                      <a:pt x="96" y="1333"/>
                    </a:lnTo>
                    <a:lnTo>
                      <a:pt x="21" y="1289"/>
                    </a:lnTo>
                    <a:lnTo>
                      <a:pt x="100" y="872"/>
                    </a:lnTo>
                    <a:lnTo>
                      <a:pt x="105" y="726"/>
                    </a:lnTo>
                    <a:lnTo>
                      <a:pt x="23" y="438"/>
                    </a:lnTo>
                    <a:lnTo>
                      <a:pt x="2" y="275"/>
                    </a:lnTo>
                    <a:lnTo>
                      <a:pt x="0" y="199"/>
                    </a:lnTo>
                    <a:lnTo>
                      <a:pt x="10" y="137"/>
                    </a:lnTo>
                    <a:lnTo>
                      <a:pt x="20" y="61"/>
                    </a:lnTo>
                    <a:lnTo>
                      <a:pt x="38" y="3"/>
                    </a:lnTo>
                    <a:close/>
                  </a:path>
                </a:pathLst>
              </a:custGeom>
              <a:solidFill>
                <a:srgbClr val="606060"/>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85" name="Freeform 37"/>
              <p:cNvSpPr>
                <a:spLocks/>
              </p:cNvSpPr>
              <p:nvPr/>
            </p:nvSpPr>
            <p:spPr bwMode="auto">
              <a:xfrm>
                <a:off x="8292" y="4988"/>
                <a:ext cx="131" cy="1061"/>
              </a:xfrm>
              <a:custGeom>
                <a:avLst/>
                <a:gdLst/>
                <a:ahLst/>
                <a:cxnLst>
                  <a:cxn ang="0">
                    <a:pos x="36" y="0"/>
                  </a:cxn>
                  <a:cxn ang="0">
                    <a:pos x="65" y="27"/>
                  </a:cxn>
                  <a:cxn ang="0">
                    <a:pos x="94" y="43"/>
                  </a:cxn>
                  <a:cxn ang="0">
                    <a:pos x="115" y="58"/>
                  </a:cxn>
                  <a:cxn ang="0">
                    <a:pos x="118" y="95"/>
                  </a:cxn>
                  <a:cxn ang="0">
                    <a:pos x="125" y="147"/>
                  </a:cxn>
                  <a:cxn ang="0">
                    <a:pos x="125" y="184"/>
                  </a:cxn>
                  <a:cxn ang="0">
                    <a:pos x="63" y="229"/>
                  </a:cxn>
                  <a:cxn ang="0">
                    <a:pos x="131" y="245"/>
                  </a:cxn>
                  <a:cxn ang="0">
                    <a:pos x="128" y="347"/>
                  </a:cxn>
                  <a:cxn ang="0">
                    <a:pos x="117" y="501"/>
                  </a:cxn>
                  <a:cxn ang="0">
                    <a:pos x="104" y="698"/>
                  </a:cxn>
                  <a:cxn ang="0">
                    <a:pos x="92" y="852"/>
                  </a:cxn>
                  <a:cxn ang="0">
                    <a:pos x="71" y="1061"/>
                  </a:cxn>
                  <a:cxn ang="0">
                    <a:pos x="54" y="823"/>
                  </a:cxn>
                  <a:cxn ang="0">
                    <a:pos x="36" y="681"/>
                  </a:cxn>
                  <a:cxn ang="0">
                    <a:pos x="15" y="486"/>
                  </a:cxn>
                  <a:cxn ang="0">
                    <a:pos x="5" y="414"/>
                  </a:cxn>
                  <a:cxn ang="0">
                    <a:pos x="4" y="360"/>
                  </a:cxn>
                  <a:cxn ang="0">
                    <a:pos x="0" y="271"/>
                  </a:cxn>
                  <a:cxn ang="0">
                    <a:pos x="4" y="192"/>
                  </a:cxn>
                  <a:cxn ang="0">
                    <a:pos x="4" y="169"/>
                  </a:cxn>
                  <a:cxn ang="0">
                    <a:pos x="7" y="142"/>
                  </a:cxn>
                  <a:cxn ang="0">
                    <a:pos x="21" y="74"/>
                  </a:cxn>
                  <a:cxn ang="0">
                    <a:pos x="36" y="0"/>
                  </a:cxn>
                </a:cxnLst>
                <a:rect l="0" t="0" r="r" b="b"/>
                <a:pathLst>
                  <a:path w="131" h="1061">
                    <a:moveTo>
                      <a:pt x="36" y="0"/>
                    </a:moveTo>
                    <a:lnTo>
                      <a:pt x="65" y="27"/>
                    </a:lnTo>
                    <a:lnTo>
                      <a:pt x="94" y="43"/>
                    </a:lnTo>
                    <a:lnTo>
                      <a:pt x="115" y="58"/>
                    </a:lnTo>
                    <a:lnTo>
                      <a:pt x="118" y="95"/>
                    </a:lnTo>
                    <a:lnTo>
                      <a:pt x="125" y="147"/>
                    </a:lnTo>
                    <a:lnTo>
                      <a:pt x="125" y="184"/>
                    </a:lnTo>
                    <a:lnTo>
                      <a:pt x="63" y="229"/>
                    </a:lnTo>
                    <a:lnTo>
                      <a:pt x="131" y="245"/>
                    </a:lnTo>
                    <a:lnTo>
                      <a:pt x="128" y="347"/>
                    </a:lnTo>
                    <a:lnTo>
                      <a:pt x="117" y="501"/>
                    </a:lnTo>
                    <a:lnTo>
                      <a:pt x="104" y="698"/>
                    </a:lnTo>
                    <a:lnTo>
                      <a:pt x="92" y="852"/>
                    </a:lnTo>
                    <a:lnTo>
                      <a:pt x="71" y="1061"/>
                    </a:lnTo>
                    <a:lnTo>
                      <a:pt x="54" y="823"/>
                    </a:lnTo>
                    <a:lnTo>
                      <a:pt x="36" y="681"/>
                    </a:lnTo>
                    <a:lnTo>
                      <a:pt x="15" y="486"/>
                    </a:lnTo>
                    <a:lnTo>
                      <a:pt x="5" y="414"/>
                    </a:lnTo>
                    <a:lnTo>
                      <a:pt x="4" y="360"/>
                    </a:lnTo>
                    <a:lnTo>
                      <a:pt x="0" y="271"/>
                    </a:lnTo>
                    <a:lnTo>
                      <a:pt x="4" y="192"/>
                    </a:lnTo>
                    <a:lnTo>
                      <a:pt x="4" y="169"/>
                    </a:lnTo>
                    <a:lnTo>
                      <a:pt x="7" y="142"/>
                    </a:lnTo>
                    <a:lnTo>
                      <a:pt x="21" y="74"/>
                    </a:lnTo>
                    <a:lnTo>
                      <a:pt x="36" y="0"/>
                    </a:lnTo>
                    <a:close/>
                  </a:path>
                </a:pathLst>
              </a:custGeom>
              <a:solidFill>
                <a:srgbClr val="808080"/>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86" name="Freeform 38"/>
              <p:cNvSpPr>
                <a:spLocks/>
              </p:cNvSpPr>
              <p:nvPr/>
            </p:nvSpPr>
            <p:spPr bwMode="auto">
              <a:xfrm>
                <a:off x="6983" y="5897"/>
                <a:ext cx="504" cy="267"/>
              </a:xfrm>
              <a:custGeom>
                <a:avLst/>
                <a:gdLst/>
                <a:ahLst/>
                <a:cxnLst>
                  <a:cxn ang="0">
                    <a:pos x="426" y="76"/>
                  </a:cxn>
                  <a:cxn ang="0">
                    <a:pos x="373" y="76"/>
                  </a:cxn>
                  <a:cxn ang="0">
                    <a:pos x="349" y="63"/>
                  </a:cxn>
                  <a:cxn ang="0">
                    <a:pos x="326" y="53"/>
                  </a:cxn>
                  <a:cxn ang="0">
                    <a:pos x="295" y="47"/>
                  </a:cxn>
                  <a:cxn ang="0">
                    <a:pos x="278" y="47"/>
                  </a:cxn>
                  <a:cxn ang="0">
                    <a:pos x="252" y="47"/>
                  </a:cxn>
                  <a:cxn ang="0">
                    <a:pos x="223" y="34"/>
                  </a:cxn>
                  <a:cxn ang="0">
                    <a:pos x="184" y="17"/>
                  </a:cxn>
                  <a:cxn ang="0">
                    <a:pos x="173" y="9"/>
                  </a:cxn>
                  <a:cxn ang="0">
                    <a:pos x="158" y="0"/>
                  </a:cxn>
                  <a:cxn ang="0">
                    <a:pos x="150" y="0"/>
                  </a:cxn>
                  <a:cxn ang="0">
                    <a:pos x="147" y="6"/>
                  </a:cxn>
                  <a:cxn ang="0">
                    <a:pos x="147" y="17"/>
                  </a:cxn>
                  <a:cxn ang="0">
                    <a:pos x="152" y="29"/>
                  </a:cxn>
                  <a:cxn ang="0">
                    <a:pos x="165" y="47"/>
                  </a:cxn>
                  <a:cxn ang="0">
                    <a:pos x="181" y="61"/>
                  </a:cxn>
                  <a:cxn ang="0">
                    <a:pos x="200" y="79"/>
                  </a:cxn>
                  <a:cxn ang="0">
                    <a:pos x="190" y="97"/>
                  </a:cxn>
                  <a:cxn ang="0">
                    <a:pos x="181" y="105"/>
                  </a:cxn>
                  <a:cxn ang="0">
                    <a:pos x="163" y="119"/>
                  </a:cxn>
                  <a:cxn ang="0">
                    <a:pos x="124" y="134"/>
                  </a:cxn>
                  <a:cxn ang="0">
                    <a:pos x="52" y="134"/>
                  </a:cxn>
                  <a:cxn ang="0">
                    <a:pos x="39" y="132"/>
                  </a:cxn>
                  <a:cxn ang="0">
                    <a:pos x="19" y="127"/>
                  </a:cxn>
                  <a:cxn ang="0">
                    <a:pos x="11" y="126"/>
                  </a:cxn>
                  <a:cxn ang="0">
                    <a:pos x="5" y="129"/>
                  </a:cxn>
                  <a:cxn ang="0">
                    <a:pos x="0" y="140"/>
                  </a:cxn>
                  <a:cxn ang="0">
                    <a:pos x="6" y="152"/>
                  </a:cxn>
                  <a:cxn ang="0">
                    <a:pos x="18" y="168"/>
                  </a:cxn>
                  <a:cxn ang="0">
                    <a:pos x="31" y="202"/>
                  </a:cxn>
                  <a:cxn ang="0">
                    <a:pos x="69" y="231"/>
                  </a:cxn>
                  <a:cxn ang="0">
                    <a:pos x="160" y="262"/>
                  </a:cxn>
                  <a:cxn ang="0">
                    <a:pos x="203" y="267"/>
                  </a:cxn>
                  <a:cxn ang="0">
                    <a:pos x="252" y="265"/>
                  </a:cxn>
                  <a:cxn ang="0">
                    <a:pos x="376" y="226"/>
                  </a:cxn>
                  <a:cxn ang="0">
                    <a:pos x="441" y="186"/>
                  </a:cxn>
                  <a:cxn ang="0">
                    <a:pos x="504" y="152"/>
                  </a:cxn>
                  <a:cxn ang="0">
                    <a:pos x="497" y="64"/>
                  </a:cxn>
                  <a:cxn ang="0">
                    <a:pos x="426" y="76"/>
                  </a:cxn>
                </a:cxnLst>
                <a:rect l="0" t="0" r="r" b="b"/>
                <a:pathLst>
                  <a:path w="504" h="267">
                    <a:moveTo>
                      <a:pt x="426" y="76"/>
                    </a:moveTo>
                    <a:lnTo>
                      <a:pt x="373" y="76"/>
                    </a:lnTo>
                    <a:lnTo>
                      <a:pt x="349" y="63"/>
                    </a:lnTo>
                    <a:lnTo>
                      <a:pt x="326" y="53"/>
                    </a:lnTo>
                    <a:lnTo>
                      <a:pt x="295" y="47"/>
                    </a:lnTo>
                    <a:lnTo>
                      <a:pt x="278" y="47"/>
                    </a:lnTo>
                    <a:lnTo>
                      <a:pt x="252" y="47"/>
                    </a:lnTo>
                    <a:lnTo>
                      <a:pt x="223" y="34"/>
                    </a:lnTo>
                    <a:lnTo>
                      <a:pt x="184" y="17"/>
                    </a:lnTo>
                    <a:lnTo>
                      <a:pt x="173" y="9"/>
                    </a:lnTo>
                    <a:lnTo>
                      <a:pt x="158" y="0"/>
                    </a:lnTo>
                    <a:lnTo>
                      <a:pt x="150" y="0"/>
                    </a:lnTo>
                    <a:lnTo>
                      <a:pt x="147" y="6"/>
                    </a:lnTo>
                    <a:lnTo>
                      <a:pt x="147" y="17"/>
                    </a:lnTo>
                    <a:lnTo>
                      <a:pt x="152" y="29"/>
                    </a:lnTo>
                    <a:lnTo>
                      <a:pt x="165" y="47"/>
                    </a:lnTo>
                    <a:lnTo>
                      <a:pt x="181" y="61"/>
                    </a:lnTo>
                    <a:lnTo>
                      <a:pt x="200" y="79"/>
                    </a:lnTo>
                    <a:lnTo>
                      <a:pt x="190" y="97"/>
                    </a:lnTo>
                    <a:lnTo>
                      <a:pt x="181" y="105"/>
                    </a:lnTo>
                    <a:lnTo>
                      <a:pt x="163" y="119"/>
                    </a:lnTo>
                    <a:lnTo>
                      <a:pt x="124" y="134"/>
                    </a:lnTo>
                    <a:lnTo>
                      <a:pt x="52" y="134"/>
                    </a:lnTo>
                    <a:lnTo>
                      <a:pt x="39" y="132"/>
                    </a:lnTo>
                    <a:lnTo>
                      <a:pt x="19" y="127"/>
                    </a:lnTo>
                    <a:lnTo>
                      <a:pt x="11" y="126"/>
                    </a:lnTo>
                    <a:lnTo>
                      <a:pt x="5" y="129"/>
                    </a:lnTo>
                    <a:lnTo>
                      <a:pt x="0" y="140"/>
                    </a:lnTo>
                    <a:lnTo>
                      <a:pt x="6" y="152"/>
                    </a:lnTo>
                    <a:lnTo>
                      <a:pt x="18" y="168"/>
                    </a:lnTo>
                    <a:lnTo>
                      <a:pt x="31" y="202"/>
                    </a:lnTo>
                    <a:lnTo>
                      <a:pt x="69" y="231"/>
                    </a:lnTo>
                    <a:lnTo>
                      <a:pt x="160" y="262"/>
                    </a:lnTo>
                    <a:lnTo>
                      <a:pt x="203" y="267"/>
                    </a:lnTo>
                    <a:lnTo>
                      <a:pt x="252" y="265"/>
                    </a:lnTo>
                    <a:lnTo>
                      <a:pt x="376" y="226"/>
                    </a:lnTo>
                    <a:lnTo>
                      <a:pt x="441" y="186"/>
                    </a:lnTo>
                    <a:lnTo>
                      <a:pt x="504" y="152"/>
                    </a:lnTo>
                    <a:lnTo>
                      <a:pt x="497" y="64"/>
                    </a:lnTo>
                    <a:lnTo>
                      <a:pt x="426" y="76"/>
                    </a:lnTo>
                    <a:close/>
                  </a:path>
                </a:pathLst>
              </a:custGeom>
              <a:solidFill>
                <a:srgbClr val="FFE0C0"/>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87" name="Freeform 39"/>
              <p:cNvSpPr>
                <a:spLocks/>
              </p:cNvSpPr>
              <p:nvPr/>
            </p:nvSpPr>
            <p:spPr bwMode="auto">
              <a:xfrm>
                <a:off x="7354" y="5908"/>
                <a:ext cx="83" cy="251"/>
              </a:xfrm>
              <a:custGeom>
                <a:avLst/>
                <a:gdLst/>
                <a:ahLst/>
                <a:cxnLst>
                  <a:cxn ang="0">
                    <a:pos x="3" y="2"/>
                  </a:cxn>
                  <a:cxn ang="0">
                    <a:pos x="0" y="118"/>
                  </a:cxn>
                  <a:cxn ang="0">
                    <a:pos x="3" y="179"/>
                  </a:cxn>
                  <a:cxn ang="0">
                    <a:pos x="8" y="213"/>
                  </a:cxn>
                  <a:cxn ang="0">
                    <a:pos x="15" y="251"/>
                  </a:cxn>
                  <a:cxn ang="0">
                    <a:pos x="83" y="218"/>
                  </a:cxn>
                  <a:cxn ang="0">
                    <a:pos x="60" y="0"/>
                  </a:cxn>
                  <a:cxn ang="0">
                    <a:pos x="3" y="2"/>
                  </a:cxn>
                </a:cxnLst>
                <a:rect l="0" t="0" r="r" b="b"/>
                <a:pathLst>
                  <a:path w="83" h="251">
                    <a:moveTo>
                      <a:pt x="3" y="2"/>
                    </a:moveTo>
                    <a:lnTo>
                      <a:pt x="0" y="118"/>
                    </a:lnTo>
                    <a:lnTo>
                      <a:pt x="3" y="179"/>
                    </a:lnTo>
                    <a:lnTo>
                      <a:pt x="8" y="213"/>
                    </a:lnTo>
                    <a:lnTo>
                      <a:pt x="15" y="251"/>
                    </a:lnTo>
                    <a:lnTo>
                      <a:pt x="83" y="218"/>
                    </a:lnTo>
                    <a:lnTo>
                      <a:pt x="60" y="0"/>
                    </a:lnTo>
                    <a:lnTo>
                      <a:pt x="3" y="2"/>
                    </a:lnTo>
                    <a:close/>
                  </a:path>
                </a:pathLst>
              </a:custGeom>
              <a:solidFill>
                <a:srgbClr val="FFFFFF"/>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88" name="Freeform 40"/>
              <p:cNvSpPr>
                <a:spLocks/>
              </p:cNvSpPr>
              <p:nvPr/>
            </p:nvSpPr>
            <p:spPr bwMode="auto">
              <a:xfrm>
                <a:off x="7378" y="5022"/>
                <a:ext cx="759" cy="1725"/>
              </a:xfrm>
              <a:custGeom>
                <a:avLst/>
                <a:gdLst/>
                <a:ahLst/>
                <a:cxnLst>
                  <a:cxn ang="0">
                    <a:pos x="659" y="38"/>
                  </a:cxn>
                  <a:cxn ang="0">
                    <a:pos x="620" y="63"/>
                  </a:cxn>
                  <a:cxn ang="0">
                    <a:pos x="588" y="82"/>
                  </a:cxn>
                  <a:cxn ang="0">
                    <a:pos x="554" y="105"/>
                  </a:cxn>
                  <a:cxn ang="0">
                    <a:pos x="522" y="127"/>
                  </a:cxn>
                  <a:cxn ang="0">
                    <a:pos x="493" y="148"/>
                  </a:cxn>
                  <a:cxn ang="0">
                    <a:pos x="467" y="173"/>
                  </a:cxn>
                  <a:cxn ang="0">
                    <a:pos x="449" y="192"/>
                  </a:cxn>
                  <a:cxn ang="0">
                    <a:pos x="438" y="210"/>
                  </a:cxn>
                  <a:cxn ang="0">
                    <a:pos x="427" y="231"/>
                  </a:cxn>
                  <a:cxn ang="0">
                    <a:pos x="419" y="257"/>
                  </a:cxn>
                  <a:cxn ang="0">
                    <a:pos x="412" y="299"/>
                  </a:cxn>
                  <a:cxn ang="0">
                    <a:pos x="365" y="613"/>
                  </a:cxn>
                  <a:cxn ang="0">
                    <a:pos x="327" y="745"/>
                  </a:cxn>
                  <a:cxn ang="0">
                    <a:pos x="309" y="771"/>
                  </a:cxn>
                  <a:cxn ang="0">
                    <a:pos x="299" y="781"/>
                  </a:cxn>
                  <a:cxn ang="0">
                    <a:pos x="268" y="799"/>
                  </a:cxn>
                  <a:cxn ang="0">
                    <a:pos x="217" y="821"/>
                  </a:cxn>
                  <a:cxn ang="0">
                    <a:pos x="154" y="846"/>
                  </a:cxn>
                  <a:cxn ang="0">
                    <a:pos x="89" y="863"/>
                  </a:cxn>
                  <a:cxn ang="0">
                    <a:pos x="41" y="876"/>
                  </a:cxn>
                  <a:cxn ang="0">
                    <a:pos x="0" y="883"/>
                  </a:cxn>
                  <a:cxn ang="0">
                    <a:pos x="0" y="933"/>
                  </a:cxn>
                  <a:cxn ang="0">
                    <a:pos x="0" y="991"/>
                  </a:cxn>
                  <a:cxn ang="0">
                    <a:pos x="2" y="1028"/>
                  </a:cxn>
                  <a:cxn ang="0">
                    <a:pos x="7" y="1072"/>
                  </a:cxn>
                  <a:cxn ang="0">
                    <a:pos x="23" y="1143"/>
                  </a:cxn>
                  <a:cxn ang="0">
                    <a:pos x="102" y="1122"/>
                  </a:cxn>
                  <a:cxn ang="0">
                    <a:pos x="235" y="1082"/>
                  </a:cxn>
                  <a:cxn ang="0">
                    <a:pos x="394" y="1022"/>
                  </a:cxn>
                  <a:cxn ang="0">
                    <a:pos x="435" y="994"/>
                  </a:cxn>
                  <a:cxn ang="0">
                    <a:pos x="475" y="967"/>
                  </a:cxn>
                  <a:cxn ang="0">
                    <a:pos x="499" y="925"/>
                  </a:cxn>
                  <a:cxn ang="0">
                    <a:pos x="507" y="912"/>
                  </a:cxn>
                  <a:cxn ang="0">
                    <a:pos x="536" y="823"/>
                  </a:cxn>
                  <a:cxn ang="0">
                    <a:pos x="548" y="693"/>
                  </a:cxn>
                  <a:cxn ang="0">
                    <a:pos x="527" y="878"/>
                  </a:cxn>
                  <a:cxn ang="0">
                    <a:pos x="527" y="951"/>
                  </a:cxn>
                  <a:cxn ang="0">
                    <a:pos x="519" y="1049"/>
                  </a:cxn>
                  <a:cxn ang="0">
                    <a:pos x="509" y="1184"/>
                  </a:cxn>
                  <a:cxn ang="0">
                    <a:pos x="491" y="1321"/>
                  </a:cxn>
                  <a:cxn ang="0">
                    <a:pos x="480" y="1481"/>
                  </a:cxn>
                  <a:cxn ang="0">
                    <a:pos x="469" y="1725"/>
                  </a:cxn>
                  <a:cxn ang="0">
                    <a:pos x="517" y="1719"/>
                  </a:cxn>
                  <a:cxn ang="0">
                    <a:pos x="561" y="1711"/>
                  </a:cxn>
                  <a:cxn ang="0">
                    <a:pos x="620" y="1688"/>
                  </a:cxn>
                  <a:cxn ang="0">
                    <a:pos x="658" y="1661"/>
                  </a:cxn>
                  <a:cxn ang="0">
                    <a:pos x="682" y="1635"/>
                  </a:cxn>
                  <a:cxn ang="0">
                    <a:pos x="704" y="1539"/>
                  </a:cxn>
                  <a:cxn ang="0">
                    <a:pos x="714" y="1361"/>
                  </a:cxn>
                  <a:cxn ang="0">
                    <a:pos x="727" y="1192"/>
                  </a:cxn>
                  <a:cxn ang="0">
                    <a:pos x="727" y="1054"/>
                  </a:cxn>
                  <a:cxn ang="0">
                    <a:pos x="709" y="803"/>
                  </a:cxn>
                  <a:cxn ang="0">
                    <a:pos x="724" y="567"/>
                  </a:cxn>
                  <a:cxn ang="0">
                    <a:pos x="748" y="409"/>
                  </a:cxn>
                  <a:cxn ang="0">
                    <a:pos x="759" y="205"/>
                  </a:cxn>
                  <a:cxn ang="0">
                    <a:pos x="745" y="93"/>
                  </a:cxn>
                  <a:cxn ang="0">
                    <a:pos x="730" y="0"/>
                  </a:cxn>
                  <a:cxn ang="0">
                    <a:pos x="659" y="38"/>
                  </a:cxn>
                </a:cxnLst>
                <a:rect l="0" t="0" r="r" b="b"/>
                <a:pathLst>
                  <a:path w="759" h="1725">
                    <a:moveTo>
                      <a:pt x="659" y="38"/>
                    </a:moveTo>
                    <a:lnTo>
                      <a:pt x="620" y="63"/>
                    </a:lnTo>
                    <a:lnTo>
                      <a:pt x="588" y="82"/>
                    </a:lnTo>
                    <a:lnTo>
                      <a:pt x="554" y="105"/>
                    </a:lnTo>
                    <a:lnTo>
                      <a:pt x="522" y="127"/>
                    </a:lnTo>
                    <a:lnTo>
                      <a:pt x="493" y="148"/>
                    </a:lnTo>
                    <a:lnTo>
                      <a:pt x="467" y="173"/>
                    </a:lnTo>
                    <a:lnTo>
                      <a:pt x="449" y="192"/>
                    </a:lnTo>
                    <a:lnTo>
                      <a:pt x="438" y="210"/>
                    </a:lnTo>
                    <a:lnTo>
                      <a:pt x="427" y="231"/>
                    </a:lnTo>
                    <a:lnTo>
                      <a:pt x="419" y="257"/>
                    </a:lnTo>
                    <a:lnTo>
                      <a:pt x="412" y="299"/>
                    </a:lnTo>
                    <a:lnTo>
                      <a:pt x="365" y="613"/>
                    </a:lnTo>
                    <a:lnTo>
                      <a:pt x="327" y="745"/>
                    </a:lnTo>
                    <a:lnTo>
                      <a:pt x="309" y="771"/>
                    </a:lnTo>
                    <a:lnTo>
                      <a:pt x="299" y="781"/>
                    </a:lnTo>
                    <a:lnTo>
                      <a:pt x="268" y="799"/>
                    </a:lnTo>
                    <a:lnTo>
                      <a:pt x="217" y="821"/>
                    </a:lnTo>
                    <a:lnTo>
                      <a:pt x="154" y="846"/>
                    </a:lnTo>
                    <a:lnTo>
                      <a:pt x="89" y="863"/>
                    </a:lnTo>
                    <a:lnTo>
                      <a:pt x="41" y="876"/>
                    </a:lnTo>
                    <a:lnTo>
                      <a:pt x="0" y="883"/>
                    </a:lnTo>
                    <a:lnTo>
                      <a:pt x="0" y="933"/>
                    </a:lnTo>
                    <a:lnTo>
                      <a:pt x="0" y="991"/>
                    </a:lnTo>
                    <a:lnTo>
                      <a:pt x="2" y="1028"/>
                    </a:lnTo>
                    <a:lnTo>
                      <a:pt x="7" y="1072"/>
                    </a:lnTo>
                    <a:lnTo>
                      <a:pt x="23" y="1143"/>
                    </a:lnTo>
                    <a:lnTo>
                      <a:pt x="102" y="1122"/>
                    </a:lnTo>
                    <a:lnTo>
                      <a:pt x="235" y="1082"/>
                    </a:lnTo>
                    <a:lnTo>
                      <a:pt x="394" y="1022"/>
                    </a:lnTo>
                    <a:lnTo>
                      <a:pt x="435" y="994"/>
                    </a:lnTo>
                    <a:lnTo>
                      <a:pt x="475" y="967"/>
                    </a:lnTo>
                    <a:lnTo>
                      <a:pt x="499" y="925"/>
                    </a:lnTo>
                    <a:lnTo>
                      <a:pt x="507" y="912"/>
                    </a:lnTo>
                    <a:lnTo>
                      <a:pt x="536" y="823"/>
                    </a:lnTo>
                    <a:lnTo>
                      <a:pt x="548" y="693"/>
                    </a:lnTo>
                    <a:lnTo>
                      <a:pt x="527" y="878"/>
                    </a:lnTo>
                    <a:lnTo>
                      <a:pt x="527" y="951"/>
                    </a:lnTo>
                    <a:lnTo>
                      <a:pt x="519" y="1049"/>
                    </a:lnTo>
                    <a:lnTo>
                      <a:pt x="509" y="1184"/>
                    </a:lnTo>
                    <a:lnTo>
                      <a:pt x="491" y="1321"/>
                    </a:lnTo>
                    <a:lnTo>
                      <a:pt x="480" y="1481"/>
                    </a:lnTo>
                    <a:lnTo>
                      <a:pt x="469" y="1725"/>
                    </a:lnTo>
                    <a:lnTo>
                      <a:pt x="517" y="1719"/>
                    </a:lnTo>
                    <a:lnTo>
                      <a:pt x="561" y="1711"/>
                    </a:lnTo>
                    <a:lnTo>
                      <a:pt x="620" y="1688"/>
                    </a:lnTo>
                    <a:lnTo>
                      <a:pt x="658" y="1661"/>
                    </a:lnTo>
                    <a:lnTo>
                      <a:pt x="682" y="1635"/>
                    </a:lnTo>
                    <a:lnTo>
                      <a:pt x="704" y="1539"/>
                    </a:lnTo>
                    <a:lnTo>
                      <a:pt x="714" y="1361"/>
                    </a:lnTo>
                    <a:lnTo>
                      <a:pt x="727" y="1192"/>
                    </a:lnTo>
                    <a:lnTo>
                      <a:pt x="727" y="1054"/>
                    </a:lnTo>
                    <a:lnTo>
                      <a:pt x="709" y="803"/>
                    </a:lnTo>
                    <a:lnTo>
                      <a:pt x="724" y="567"/>
                    </a:lnTo>
                    <a:lnTo>
                      <a:pt x="748" y="409"/>
                    </a:lnTo>
                    <a:lnTo>
                      <a:pt x="759" y="205"/>
                    </a:lnTo>
                    <a:lnTo>
                      <a:pt x="745" y="93"/>
                    </a:lnTo>
                    <a:lnTo>
                      <a:pt x="730" y="0"/>
                    </a:lnTo>
                    <a:lnTo>
                      <a:pt x="659" y="38"/>
                    </a:lnTo>
                    <a:close/>
                  </a:path>
                </a:pathLst>
              </a:custGeom>
              <a:solidFill>
                <a:srgbClr val="606060"/>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89" name="Freeform 41"/>
              <p:cNvSpPr>
                <a:spLocks/>
              </p:cNvSpPr>
              <p:nvPr/>
            </p:nvSpPr>
            <p:spPr bwMode="auto">
              <a:xfrm>
                <a:off x="7687" y="5766"/>
                <a:ext cx="135" cy="135"/>
              </a:xfrm>
              <a:custGeom>
                <a:avLst/>
                <a:gdLst/>
                <a:ahLst/>
                <a:cxnLst>
                  <a:cxn ang="0">
                    <a:pos x="18" y="1"/>
                  </a:cxn>
                  <a:cxn ang="0">
                    <a:pos x="26" y="0"/>
                  </a:cxn>
                  <a:cxn ang="0">
                    <a:pos x="34" y="1"/>
                  </a:cxn>
                  <a:cxn ang="0">
                    <a:pos x="43" y="3"/>
                  </a:cxn>
                  <a:cxn ang="0">
                    <a:pos x="58" y="13"/>
                  </a:cxn>
                  <a:cxn ang="0">
                    <a:pos x="135" y="76"/>
                  </a:cxn>
                  <a:cxn ang="0">
                    <a:pos x="60" y="29"/>
                  </a:cxn>
                  <a:cxn ang="0">
                    <a:pos x="42" y="22"/>
                  </a:cxn>
                  <a:cxn ang="0">
                    <a:pos x="29" y="21"/>
                  </a:cxn>
                  <a:cxn ang="0">
                    <a:pos x="18" y="21"/>
                  </a:cxn>
                  <a:cxn ang="0">
                    <a:pos x="32" y="38"/>
                  </a:cxn>
                  <a:cxn ang="0">
                    <a:pos x="42" y="51"/>
                  </a:cxn>
                  <a:cxn ang="0">
                    <a:pos x="48" y="64"/>
                  </a:cxn>
                  <a:cxn ang="0">
                    <a:pos x="64" y="135"/>
                  </a:cxn>
                  <a:cxn ang="0">
                    <a:pos x="39" y="69"/>
                  </a:cxn>
                  <a:cxn ang="0">
                    <a:pos x="27" y="51"/>
                  </a:cxn>
                  <a:cxn ang="0">
                    <a:pos x="13" y="34"/>
                  </a:cxn>
                  <a:cxn ang="0">
                    <a:pos x="0" y="27"/>
                  </a:cxn>
                  <a:cxn ang="0">
                    <a:pos x="18" y="1"/>
                  </a:cxn>
                </a:cxnLst>
                <a:rect l="0" t="0" r="r" b="b"/>
                <a:pathLst>
                  <a:path w="135" h="135">
                    <a:moveTo>
                      <a:pt x="18" y="1"/>
                    </a:moveTo>
                    <a:lnTo>
                      <a:pt x="26" y="0"/>
                    </a:lnTo>
                    <a:lnTo>
                      <a:pt x="34" y="1"/>
                    </a:lnTo>
                    <a:lnTo>
                      <a:pt x="43" y="3"/>
                    </a:lnTo>
                    <a:lnTo>
                      <a:pt x="58" y="13"/>
                    </a:lnTo>
                    <a:lnTo>
                      <a:pt x="135" y="76"/>
                    </a:lnTo>
                    <a:lnTo>
                      <a:pt x="60" y="29"/>
                    </a:lnTo>
                    <a:lnTo>
                      <a:pt x="42" y="22"/>
                    </a:lnTo>
                    <a:lnTo>
                      <a:pt x="29" y="21"/>
                    </a:lnTo>
                    <a:lnTo>
                      <a:pt x="18" y="21"/>
                    </a:lnTo>
                    <a:lnTo>
                      <a:pt x="32" y="38"/>
                    </a:lnTo>
                    <a:lnTo>
                      <a:pt x="42" y="51"/>
                    </a:lnTo>
                    <a:lnTo>
                      <a:pt x="48" y="64"/>
                    </a:lnTo>
                    <a:lnTo>
                      <a:pt x="64" y="135"/>
                    </a:lnTo>
                    <a:lnTo>
                      <a:pt x="39" y="69"/>
                    </a:lnTo>
                    <a:lnTo>
                      <a:pt x="27" y="51"/>
                    </a:lnTo>
                    <a:lnTo>
                      <a:pt x="13" y="34"/>
                    </a:lnTo>
                    <a:lnTo>
                      <a:pt x="0" y="27"/>
                    </a:lnTo>
                    <a:lnTo>
                      <a:pt x="18" y="1"/>
                    </a:ln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90" name="Freeform 42"/>
              <p:cNvSpPr>
                <a:spLocks/>
              </p:cNvSpPr>
              <p:nvPr/>
            </p:nvSpPr>
            <p:spPr bwMode="auto">
              <a:xfrm>
                <a:off x="7987" y="5020"/>
                <a:ext cx="147" cy="1056"/>
              </a:xfrm>
              <a:custGeom>
                <a:avLst/>
                <a:gdLst/>
                <a:ahLst/>
                <a:cxnLst>
                  <a:cxn ang="0">
                    <a:pos x="124" y="0"/>
                  </a:cxn>
                  <a:cxn ang="0">
                    <a:pos x="63" y="32"/>
                  </a:cxn>
                  <a:cxn ang="0">
                    <a:pos x="55" y="63"/>
                  </a:cxn>
                  <a:cxn ang="0">
                    <a:pos x="26" y="131"/>
                  </a:cxn>
                  <a:cxn ang="0">
                    <a:pos x="3" y="192"/>
                  </a:cxn>
                  <a:cxn ang="0">
                    <a:pos x="70" y="213"/>
                  </a:cxn>
                  <a:cxn ang="0">
                    <a:pos x="0" y="254"/>
                  </a:cxn>
                  <a:cxn ang="0">
                    <a:pos x="11" y="309"/>
                  </a:cxn>
                  <a:cxn ang="0">
                    <a:pos x="21" y="390"/>
                  </a:cxn>
                  <a:cxn ang="0">
                    <a:pos x="31" y="469"/>
                  </a:cxn>
                  <a:cxn ang="0">
                    <a:pos x="32" y="529"/>
                  </a:cxn>
                  <a:cxn ang="0">
                    <a:pos x="36" y="577"/>
                  </a:cxn>
                  <a:cxn ang="0">
                    <a:pos x="37" y="624"/>
                  </a:cxn>
                  <a:cxn ang="0">
                    <a:pos x="45" y="681"/>
                  </a:cxn>
                  <a:cxn ang="0">
                    <a:pos x="53" y="752"/>
                  </a:cxn>
                  <a:cxn ang="0">
                    <a:pos x="76" y="881"/>
                  </a:cxn>
                  <a:cxn ang="0">
                    <a:pos x="118" y="1056"/>
                  </a:cxn>
                  <a:cxn ang="0">
                    <a:pos x="118" y="891"/>
                  </a:cxn>
                  <a:cxn ang="0">
                    <a:pos x="121" y="771"/>
                  </a:cxn>
                  <a:cxn ang="0">
                    <a:pos x="124" y="684"/>
                  </a:cxn>
                  <a:cxn ang="0">
                    <a:pos x="133" y="574"/>
                  </a:cxn>
                  <a:cxn ang="0">
                    <a:pos x="139" y="500"/>
                  </a:cxn>
                  <a:cxn ang="0">
                    <a:pos x="141" y="390"/>
                  </a:cxn>
                  <a:cxn ang="0">
                    <a:pos x="144" y="325"/>
                  </a:cxn>
                  <a:cxn ang="0">
                    <a:pos x="144" y="264"/>
                  </a:cxn>
                  <a:cxn ang="0">
                    <a:pos x="147" y="200"/>
                  </a:cxn>
                  <a:cxn ang="0">
                    <a:pos x="144" y="133"/>
                  </a:cxn>
                  <a:cxn ang="0">
                    <a:pos x="136" y="91"/>
                  </a:cxn>
                  <a:cxn ang="0">
                    <a:pos x="124" y="23"/>
                  </a:cxn>
                  <a:cxn ang="0">
                    <a:pos x="124" y="0"/>
                  </a:cxn>
                </a:cxnLst>
                <a:rect l="0" t="0" r="r" b="b"/>
                <a:pathLst>
                  <a:path w="147" h="1056">
                    <a:moveTo>
                      <a:pt x="124" y="0"/>
                    </a:moveTo>
                    <a:lnTo>
                      <a:pt x="63" y="32"/>
                    </a:lnTo>
                    <a:lnTo>
                      <a:pt x="55" y="63"/>
                    </a:lnTo>
                    <a:lnTo>
                      <a:pt x="26" y="131"/>
                    </a:lnTo>
                    <a:lnTo>
                      <a:pt x="3" y="192"/>
                    </a:lnTo>
                    <a:lnTo>
                      <a:pt x="70" y="213"/>
                    </a:lnTo>
                    <a:lnTo>
                      <a:pt x="0" y="254"/>
                    </a:lnTo>
                    <a:lnTo>
                      <a:pt x="11" y="309"/>
                    </a:lnTo>
                    <a:lnTo>
                      <a:pt x="21" y="390"/>
                    </a:lnTo>
                    <a:lnTo>
                      <a:pt x="31" y="469"/>
                    </a:lnTo>
                    <a:lnTo>
                      <a:pt x="32" y="529"/>
                    </a:lnTo>
                    <a:lnTo>
                      <a:pt x="36" y="577"/>
                    </a:lnTo>
                    <a:lnTo>
                      <a:pt x="37" y="624"/>
                    </a:lnTo>
                    <a:lnTo>
                      <a:pt x="45" y="681"/>
                    </a:lnTo>
                    <a:lnTo>
                      <a:pt x="53" y="752"/>
                    </a:lnTo>
                    <a:lnTo>
                      <a:pt x="76" y="881"/>
                    </a:lnTo>
                    <a:lnTo>
                      <a:pt x="118" y="1056"/>
                    </a:lnTo>
                    <a:lnTo>
                      <a:pt x="118" y="891"/>
                    </a:lnTo>
                    <a:lnTo>
                      <a:pt x="121" y="771"/>
                    </a:lnTo>
                    <a:lnTo>
                      <a:pt x="124" y="684"/>
                    </a:lnTo>
                    <a:lnTo>
                      <a:pt x="133" y="574"/>
                    </a:lnTo>
                    <a:lnTo>
                      <a:pt x="139" y="500"/>
                    </a:lnTo>
                    <a:lnTo>
                      <a:pt x="141" y="390"/>
                    </a:lnTo>
                    <a:lnTo>
                      <a:pt x="144" y="325"/>
                    </a:lnTo>
                    <a:lnTo>
                      <a:pt x="144" y="264"/>
                    </a:lnTo>
                    <a:lnTo>
                      <a:pt x="147" y="200"/>
                    </a:lnTo>
                    <a:lnTo>
                      <a:pt x="144" y="133"/>
                    </a:lnTo>
                    <a:lnTo>
                      <a:pt x="136" y="91"/>
                    </a:lnTo>
                    <a:lnTo>
                      <a:pt x="124" y="23"/>
                    </a:lnTo>
                    <a:lnTo>
                      <a:pt x="124" y="0"/>
                    </a:lnTo>
                    <a:close/>
                  </a:path>
                </a:pathLst>
              </a:custGeom>
              <a:solidFill>
                <a:srgbClr val="808080"/>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91" name="Oval 43"/>
              <p:cNvSpPr>
                <a:spLocks noChangeArrowheads="1"/>
              </p:cNvSpPr>
              <p:nvPr/>
            </p:nvSpPr>
            <p:spPr bwMode="auto">
              <a:xfrm>
                <a:off x="8060" y="6070"/>
                <a:ext cx="35" cy="48"/>
              </a:xfrm>
              <a:prstGeom prst="ellipse">
                <a:avLst/>
              </a:prstGeom>
              <a:solidFill>
                <a:srgbClr val="000000"/>
              </a:solidFill>
              <a:ln w="9">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92" name="Oval 44"/>
              <p:cNvSpPr>
                <a:spLocks noChangeArrowheads="1"/>
              </p:cNvSpPr>
              <p:nvPr/>
            </p:nvSpPr>
            <p:spPr bwMode="auto">
              <a:xfrm>
                <a:off x="8048" y="6320"/>
                <a:ext cx="38" cy="47"/>
              </a:xfrm>
              <a:prstGeom prst="ellipse">
                <a:avLst/>
              </a:prstGeom>
              <a:solidFill>
                <a:srgbClr val="000000"/>
              </a:solidFill>
              <a:ln w="9">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93" name="Line 45"/>
              <p:cNvSpPr>
                <a:spLocks noChangeShapeType="1"/>
              </p:cNvSpPr>
              <p:nvPr/>
            </p:nvSpPr>
            <p:spPr bwMode="auto">
              <a:xfrm>
                <a:off x="6912" y="5106"/>
                <a:ext cx="70" cy="139"/>
              </a:xfrm>
              <a:prstGeom prst="line">
                <a:avLst/>
              </a:prstGeom>
              <a:noFill/>
              <a:ln w="9">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94" name="Line 46"/>
              <p:cNvSpPr>
                <a:spLocks noChangeShapeType="1"/>
              </p:cNvSpPr>
              <p:nvPr/>
            </p:nvSpPr>
            <p:spPr bwMode="auto">
              <a:xfrm>
                <a:off x="6725" y="5374"/>
                <a:ext cx="129" cy="71"/>
              </a:xfrm>
              <a:prstGeom prst="line">
                <a:avLst/>
              </a:prstGeom>
              <a:noFill/>
              <a:ln w="9">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95" name="Line 47"/>
              <p:cNvSpPr>
                <a:spLocks noChangeShapeType="1"/>
              </p:cNvSpPr>
              <p:nvPr/>
            </p:nvSpPr>
            <p:spPr bwMode="auto">
              <a:xfrm flipV="1">
                <a:off x="6702" y="5881"/>
                <a:ext cx="145" cy="65"/>
              </a:xfrm>
              <a:prstGeom prst="line">
                <a:avLst/>
              </a:prstGeom>
              <a:noFill/>
              <a:ln w="9">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96" name="Line 48"/>
              <p:cNvSpPr>
                <a:spLocks noChangeShapeType="1"/>
              </p:cNvSpPr>
              <p:nvPr/>
            </p:nvSpPr>
            <p:spPr bwMode="auto">
              <a:xfrm flipV="1">
                <a:off x="7369" y="5135"/>
                <a:ext cx="58" cy="86"/>
              </a:xfrm>
              <a:prstGeom prst="line">
                <a:avLst/>
              </a:prstGeom>
              <a:noFill/>
              <a:ln w="9">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97" name="Line 49"/>
              <p:cNvSpPr>
                <a:spLocks noChangeShapeType="1"/>
              </p:cNvSpPr>
              <p:nvPr/>
            </p:nvSpPr>
            <p:spPr bwMode="auto">
              <a:xfrm flipV="1">
                <a:off x="7453" y="5411"/>
                <a:ext cx="130" cy="72"/>
              </a:xfrm>
              <a:prstGeom prst="line">
                <a:avLst/>
              </a:prstGeom>
              <a:noFill/>
              <a:ln w="9">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98" name="Line 50"/>
              <p:cNvSpPr>
                <a:spLocks noChangeShapeType="1"/>
              </p:cNvSpPr>
              <p:nvPr/>
            </p:nvSpPr>
            <p:spPr bwMode="auto">
              <a:xfrm>
                <a:off x="6673" y="5615"/>
                <a:ext cx="131" cy="28"/>
              </a:xfrm>
              <a:prstGeom prst="line">
                <a:avLst/>
              </a:prstGeom>
              <a:noFill/>
              <a:ln w="9">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99" name="Line 51"/>
              <p:cNvSpPr>
                <a:spLocks noChangeShapeType="1"/>
              </p:cNvSpPr>
              <p:nvPr/>
            </p:nvSpPr>
            <p:spPr bwMode="auto">
              <a:xfrm>
                <a:off x="7173" y="5046"/>
                <a:ext cx="1" cy="173"/>
              </a:xfrm>
              <a:prstGeom prst="line">
                <a:avLst/>
              </a:prstGeom>
              <a:noFill/>
              <a:ln w="9">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00" name="Line 52"/>
              <p:cNvSpPr>
                <a:spLocks noChangeShapeType="1"/>
              </p:cNvSpPr>
              <p:nvPr/>
            </p:nvSpPr>
            <p:spPr bwMode="auto">
              <a:xfrm>
                <a:off x="7500" y="5731"/>
                <a:ext cx="127" cy="12"/>
              </a:xfrm>
              <a:prstGeom prst="line">
                <a:avLst/>
              </a:prstGeom>
              <a:noFill/>
              <a:ln w="9">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01" name="Freeform 53"/>
              <p:cNvSpPr>
                <a:spLocks/>
              </p:cNvSpPr>
              <p:nvPr/>
            </p:nvSpPr>
            <p:spPr bwMode="auto">
              <a:xfrm>
                <a:off x="6933" y="5368"/>
                <a:ext cx="483" cy="736"/>
              </a:xfrm>
              <a:custGeom>
                <a:avLst/>
                <a:gdLst/>
                <a:ahLst/>
                <a:cxnLst>
                  <a:cxn ang="0">
                    <a:pos x="137" y="32"/>
                  </a:cxn>
                  <a:cxn ang="0">
                    <a:pos x="229" y="37"/>
                  </a:cxn>
                  <a:cxn ang="0">
                    <a:pos x="329" y="0"/>
                  </a:cxn>
                  <a:cxn ang="0">
                    <a:pos x="450" y="0"/>
                  </a:cxn>
                  <a:cxn ang="0">
                    <a:pos x="316" y="208"/>
                  </a:cxn>
                  <a:cxn ang="0">
                    <a:pos x="352" y="221"/>
                  </a:cxn>
                  <a:cxn ang="0">
                    <a:pos x="387" y="246"/>
                  </a:cxn>
                  <a:cxn ang="0">
                    <a:pos x="420" y="278"/>
                  </a:cxn>
                  <a:cxn ang="0">
                    <a:pos x="445" y="315"/>
                  </a:cxn>
                  <a:cxn ang="0">
                    <a:pos x="465" y="359"/>
                  </a:cxn>
                  <a:cxn ang="0">
                    <a:pos x="478" y="412"/>
                  </a:cxn>
                  <a:cxn ang="0">
                    <a:pos x="483" y="467"/>
                  </a:cxn>
                  <a:cxn ang="0">
                    <a:pos x="478" y="527"/>
                  </a:cxn>
                  <a:cxn ang="0">
                    <a:pos x="468" y="571"/>
                  </a:cxn>
                  <a:cxn ang="0">
                    <a:pos x="447" y="619"/>
                  </a:cxn>
                  <a:cxn ang="0">
                    <a:pos x="412" y="669"/>
                  </a:cxn>
                  <a:cxn ang="0">
                    <a:pos x="378" y="700"/>
                  </a:cxn>
                  <a:cxn ang="0">
                    <a:pos x="347" y="718"/>
                  </a:cxn>
                  <a:cxn ang="0">
                    <a:pos x="316" y="729"/>
                  </a:cxn>
                  <a:cxn ang="0">
                    <a:pos x="279" y="736"/>
                  </a:cxn>
                  <a:cxn ang="0">
                    <a:pos x="179" y="734"/>
                  </a:cxn>
                  <a:cxn ang="0">
                    <a:pos x="132" y="718"/>
                  </a:cxn>
                  <a:cxn ang="0">
                    <a:pos x="82" y="681"/>
                  </a:cxn>
                  <a:cxn ang="0">
                    <a:pos x="43" y="634"/>
                  </a:cxn>
                  <a:cxn ang="0">
                    <a:pos x="18" y="582"/>
                  </a:cxn>
                  <a:cxn ang="0">
                    <a:pos x="5" y="525"/>
                  </a:cxn>
                  <a:cxn ang="0">
                    <a:pos x="0" y="478"/>
                  </a:cxn>
                  <a:cxn ang="0">
                    <a:pos x="3" y="423"/>
                  </a:cxn>
                  <a:cxn ang="0">
                    <a:pos x="19" y="352"/>
                  </a:cxn>
                  <a:cxn ang="0">
                    <a:pos x="50" y="294"/>
                  </a:cxn>
                  <a:cxn ang="0">
                    <a:pos x="93" y="246"/>
                  </a:cxn>
                  <a:cxn ang="0">
                    <a:pos x="150" y="213"/>
                  </a:cxn>
                  <a:cxn ang="0">
                    <a:pos x="58" y="8"/>
                  </a:cxn>
                </a:cxnLst>
                <a:rect l="0" t="0" r="r" b="b"/>
                <a:pathLst>
                  <a:path w="483" h="736">
                    <a:moveTo>
                      <a:pt x="58" y="8"/>
                    </a:moveTo>
                    <a:lnTo>
                      <a:pt x="137" y="32"/>
                    </a:lnTo>
                    <a:lnTo>
                      <a:pt x="135" y="0"/>
                    </a:lnTo>
                    <a:lnTo>
                      <a:pt x="229" y="37"/>
                    </a:lnTo>
                    <a:lnTo>
                      <a:pt x="229" y="0"/>
                    </a:lnTo>
                    <a:lnTo>
                      <a:pt x="329" y="0"/>
                    </a:lnTo>
                    <a:lnTo>
                      <a:pt x="328" y="34"/>
                    </a:lnTo>
                    <a:lnTo>
                      <a:pt x="450" y="0"/>
                    </a:lnTo>
                    <a:lnTo>
                      <a:pt x="302" y="207"/>
                    </a:lnTo>
                    <a:lnTo>
                      <a:pt x="316" y="208"/>
                    </a:lnTo>
                    <a:lnTo>
                      <a:pt x="332" y="213"/>
                    </a:lnTo>
                    <a:lnTo>
                      <a:pt x="352" y="221"/>
                    </a:lnTo>
                    <a:lnTo>
                      <a:pt x="368" y="233"/>
                    </a:lnTo>
                    <a:lnTo>
                      <a:pt x="387" y="246"/>
                    </a:lnTo>
                    <a:lnTo>
                      <a:pt x="403" y="260"/>
                    </a:lnTo>
                    <a:lnTo>
                      <a:pt x="420" y="278"/>
                    </a:lnTo>
                    <a:lnTo>
                      <a:pt x="434" y="297"/>
                    </a:lnTo>
                    <a:lnTo>
                      <a:pt x="445" y="315"/>
                    </a:lnTo>
                    <a:lnTo>
                      <a:pt x="455" y="336"/>
                    </a:lnTo>
                    <a:lnTo>
                      <a:pt x="465" y="359"/>
                    </a:lnTo>
                    <a:lnTo>
                      <a:pt x="473" y="386"/>
                    </a:lnTo>
                    <a:lnTo>
                      <a:pt x="478" y="412"/>
                    </a:lnTo>
                    <a:lnTo>
                      <a:pt x="483" y="435"/>
                    </a:lnTo>
                    <a:lnTo>
                      <a:pt x="483" y="467"/>
                    </a:lnTo>
                    <a:lnTo>
                      <a:pt x="483" y="501"/>
                    </a:lnTo>
                    <a:lnTo>
                      <a:pt x="478" y="527"/>
                    </a:lnTo>
                    <a:lnTo>
                      <a:pt x="473" y="550"/>
                    </a:lnTo>
                    <a:lnTo>
                      <a:pt x="468" y="571"/>
                    </a:lnTo>
                    <a:lnTo>
                      <a:pt x="458" y="593"/>
                    </a:lnTo>
                    <a:lnTo>
                      <a:pt x="447" y="619"/>
                    </a:lnTo>
                    <a:lnTo>
                      <a:pt x="431" y="647"/>
                    </a:lnTo>
                    <a:lnTo>
                      <a:pt x="412" y="669"/>
                    </a:lnTo>
                    <a:lnTo>
                      <a:pt x="394" y="686"/>
                    </a:lnTo>
                    <a:lnTo>
                      <a:pt x="378" y="700"/>
                    </a:lnTo>
                    <a:lnTo>
                      <a:pt x="361" y="710"/>
                    </a:lnTo>
                    <a:lnTo>
                      <a:pt x="347" y="718"/>
                    </a:lnTo>
                    <a:lnTo>
                      <a:pt x="331" y="726"/>
                    </a:lnTo>
                    <a:lnTo>
                      <a:pt x="316" y="729"/>
                    </a:lnTo>
                    <a:lnTo>
                      <a:pt x="295" y="734"/>
                    </a:lnTo>
                    <a:lnTo>
                      <a:pt x="279" y="736"/>
                    </a:lnTo>
                    <a:lnTo>
                      <a:pt x="197" y="736"/>
                    </a:lnTo>
                    <a:lnTo>
                      <a:pt x="179" y="734"/>
                    </a:lnTo>
                    <a:lnTo>
                      <a:pt x="158" y="726"/>
                    </a:lnTo>
                    <a:lnTo>
                      <a:pt x="132" y="718"/>
                    </a:lnTo>
                    <a:lnTo>
                      <a:pt x="106" y="702"/>
                    </a:lnTo>
                    <a:lnTo>
                      <a:pt x="82" y="681"/>
                    </a:lnTo>
                    <a:lnTo>
                      <a:pt x="60" y="656"/>
                    </a:lnTo>
                    <a:lnTo>
                      <a:pt x="43" y="634"/>
                    </a:lnTo>
                    <a:lnTo>
                      <a:pt x="30" y="609"/>
                    </a:lnTo>
                    <a:lnTo>
                      <a:pt x="18" y="582"/>
                    </a:lnTo>
                    <a:lnTo>
                      <a:pt x="9" y="550"/>
                    </a:lnTo>
                    <a:lnTo>
                      <a:pt x="5" y="525"/>
                    </a:lnTo>
                    <a:lnTo>
                      <a:pt x="1" y="503"/>
                    </a:lnTo>
                    <a:lnTo>
                      <a:pt x="0" y="478"/>
                    </a:lnTo>
                    <a:lnTo>
                      <a:pt x="1" y="457"/>
                    </a:lnTo>
                    <a:lnTo>
                      <a:pt x="3" y="423"/>
                    </a:lnTo>
                    <a:lnTo>
                      <a:pt x="11" y="390"/>
                    </a:lnTo>
                    <a:lnTo>
                      <a:pt x="19" y="352"/>
                    </a:lnTo>
                    <a:lnTo>
                      <a:pt x="35" y="322"/>
                    </a:lnTo>
                    <a:lnTo>
                      <a:pt x="50" y="294"/>
                    </a:lnTo>
                    <a:lnTo>
                      <a:pt x="71" y="267"/>
                    </a:lnTo>
                    <a:lnTo>
                      <a:pt x="93" y="246"/>
                    </a:lnTo>
                    <a:lnTo>
                      <a:pt x="121" y="226"/>
                    </a:lnTo>
                    <a:lnTo>
                      <a:pt x="150" y="213"/>
                    </a:lnTo>
                    <a:lnTo>
                      <a:pt x="169" y="207"/>
                    </a:lnTo>
                    <a:lnTo>
                      <a:pt x="58" y="8"/>
                    </a:lnTo>
                    <a:close/>
                  </a:path>
                </a:pathLst>
              </a:custGeom>
              <a:solidFill>
                <a:srgbClr val="008000"/>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02" name="Freeform 54"/>
              <p:cNvSpPr>
                <a:spLocks/>
              </p:cNvSpPr>
              <p:nvPr/>
            </p:nvSpPr>
            <p:spPr bwMode="auto">
              <a:xfrm>
                <a:off x="7099" y="5575"/>
                <a:ext cx="136" cy="22"/>
              </a:xfrm>
              <a:custGeom>
                <a:avLst/>
                <a:gdLst/>
                <a:ahLst/>
                <a:cxnLst>
                  <a:cxn ang="0">
                    <a:pos x="0" y="0"/>
                  </a:cxn>
                  <a:cxn ang="0">
                    <a:pos x="24" y="14"/>
                  </a:cxn>
                  <a:cxn ang="0">
                    <a:pos x="42" y="22"/>
                  </a:cxn>
                  <a:cxn ang="0">
                    <a:pos x="63" y="22"/>
                  </a:cxn>
                  <a:cxn ang="0">
                    <a:pos x="91" y="18"/>
                  </a:cxn>
                  <a:cxn ang="0">
                    <a:pos x="116" y="11"/>
                  </a:cxn>
                  <a:cxn ang="0">
                    <a:pos x="136" y="0"/>
                  </a:cxn>
                </a:cxnLst>
                <a:rect l="0" t="0" r="r" b="b"/>
                <a:pathLst>
                  <a:path w="136" h="22">
                    <a:moveTo>
                      <a:pt x="0" y="0"/>
                    </a:moveTo>
                    <a:lnTo>
                      <a:pt x="24" y="14"/>
                    </a:lnTo>
                    <a:lnTo>
                      <a:pt x="42" y="22"/>
                    </a:lnTo>
                    <a:lnTo>
                      <a:pt x="63" y="22"/>
                    </a:lnTo>
                    <a:lnTo>
                      <a:pt x="91" y="18"/>
                    </a:lnTo>
                    <a:lnTo>
                      <a:pt x="116" y="11"/>
                    </a:lnTo>
                    <a:lnTo>
                      <a:pt x="136" y="0"/>
                    </a:lnTo>
                  </a:path>
                </a:pathLst>
              </a:custGeom>
              <a:no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03" name="Rectangle 55"/>
              <p:cNvSpPr>
                <a:spLocks noChangeArrowheads="1"/>
              </p:cNvSpPr>
              <p:nvPr/>
            </p:nvSpPr>
            <p:spPr bwMode="auto">
              <a:xfrm>
                <a:off x="604" y="3955"/>
                <a:ext cx="129" cy="5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8104" name="Rectangle 56"/>
              <p:cNvSpPr>
                <a:spLocks noChangeArrowheads="1"/>
              </p:cNvSpPr>
              <p:nvPr/>
            </p:nvSpPr>
            <p:spPr bwMode="auto">
              <a:xfrm>
                <a:off x="952" y="3955"/>
                <a:ext cx="129" cy="5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8105" name="Rectangle 57"/>
              <p:cNvSpPr>
                <a:spLocks noChangeArrowheads="1"/>
              </p:cNvSpPr>
              <p:nvPr/>
            </p:nvSpPr>
            <p:spPr bwMode="auto">
              <a:xfrm>
                <a:off x="952" y="4265"/>
                <a:ext cx="129" cy="5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8106" name="Rectangle 58"/>
              <p:cNvSpPr>
                <a:spLocks noChangeArrowheads="1"/>
              </p:cNvSpPr>
              <p:nvPr/>
            </p:nvSpPr>
            <p:spPr bwMode="auto">
              <a:xfrm>
                <a:off x="952" y="4576"/>
                <a:ext cx="129" cy="5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8107" name="Rectangle 59"/>
              <p:cNvSpPr>
                <a:spLocks noChangeArrowheads="1"/>
              </p:cNvSpPr>
              <p:nvPr/>
            </p:nvSpPr>
            <p:spPr bwMode="auto">
              <a:xfrm>
                <a:off x="952" y="4887"/>
                <a:ext cx="129" cy="5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8108" name="Rectangle 60"/>
              <p:cNvSpPr>
                <a:spLocks noChangeArrowheads="1"/>
              </p:cNvSpPr>
              <p:nvPr/>
            </p:nvSpPr>
            <p:spPr bwMode="auto">
              <a:xfrm>
                <a:off x="952" y="5197"/>
                <a:ext cx="129" cy="5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8109" name="Rectangle 61"/>
              <p:cNvSpPr>
                <a:spLocks noChangeArrowheads="1"/>
              </p:cNvSpPr>
              <p:nvPr/>
            </p:nvSpPr>
            <p:spPr bwMode="auto">
              <a:xfrm>
                <a:off x="604" y="6685"/>
                <a:ext cx="129" cy="5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8110" name="Rectangle 62"/>
              <p:cNvSpPr>
                <a:spLocks noChangeArrowheads="1"/>
              </p:cNvSpPr>
              <p:nvPr/>
            </p:nvSpPr>
            <p:spPr bwMode="auto">
              <a:xfrm>
                <a:off x="952" y="6685"/>
                <a:ext cx="129" cy="5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8111" name="Rectangle 63"/>
              <p:cNvSpPr>
                <a:spLocks noChangeArrowheads="1"/>
              </p:cNvSpPr>
              <p:nvPr/>
            </p:nvSpPr>
            <p:spPr bwMode="auto">
              <a:xfrm>
                <a:off x="952" y="6996"/>
                <a:ext cx="129" cy="5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8112" name="Line 64"/>
              <p:cNvSpPr>
                <a:spLocks noChangeShapeType="1"/>
              </p:cNvSpPr>
              <p:nvPr/>
            </p:nvSpPr>
            <p:spPr bwMode="auto">
              <a:xfrm>
                <a:off x="6942" y="3907"/>
                <a:ext cx="1" cy="1721"/>
              </a:xfrm>
              <a:prstGeom prst="line">
                <a:avLst/>
              </a:prstGeom>
              <a:noFill/>
              <a:ln w="77">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13" name="Freeform 65"/>
              <p:cNvSpPr>
                <a:spLocks/>
              </p:cNvSpPr>
              <p:nvPr/>
            </p:nvSpPr>
            <p:spPr bwMode="auto">
              <a:xfrm>
                <a:off x="4790" y="5504"/>
                <a:ext cx="877" cy="977"/>
              </a:xfrm>
              <a:custGeom>
                <a:avLst/>
                <a:gdLst/>
                <a:ahLst/>
                <a:cxnLst>
                  <a:cxn ang="0">
                    <a:pos x="3" y="114"/>
                  </a:cxn>
                  <a:cxn ang="0">
                    <a:pos x="23" y="100"/>
                  </a:cxn>
                  <a:cxn ang="0">
                    <a:pos x="84" y="79"/>
                  </a:cxn>
                  <a:cxn ang="0">
                    <a:pos x="149" y="61"/>
                  </a:cxn>
                  <a:cxn ang="0">
                    <a:pos x="191" y="40"/>
                  </a:cxn>
                  <a:cxn ang="0">
                    <a:pos x="246" y="24"/>
                  </a:cxn>
                  <a:cxn ang="0">
                    <a:pos x="315" y="11"/>
                  </a:cxn>
                  <a:cxn ang="0">
                    <a:pos x="401" y="1"/>
                  </a:cxn>
                  <a:cxn ang="0">
                    <a:pos x="480" y="0"/>
                  </a:cxn>
                  <a:cxn ang="0">
                    <a:pos x="561" y="3"/>
                  </a:cxn>
                  <a:cxn ang="0">
                    <a:pos x="633" y="11"/>
                  </a:cxn>
                  <a:cxn ang="0">
                    <a:pos x="698" y="22"/>
                  </a:cxn>
                  <a:cxn ang="0">
                    <a:pos x="754" y="38"/>
                  </a:cxn>
                  <a:cxn ang="0">
                    <a:pos x="806" y="59"/>
                  </a:cxn>
                  <a:cxn ang="0">
                    <a:pos x="846" y="85"/>
                  </a:cxn>
                  <a:cxn ang="0">
                    <a:pos x="872" y="118"/>
                  </a:cxn>
                  <a:cxn ang="0">
                    <a:pos x="877" y="148"/>
                  </a:cxn>
                  <a:cxn ang="0">
                    <a:pos x="864" y="179"/>
                  </a:cxn>
                  <a:cxn ang="0">
                    <a:pos x="837" y="203"/>
                  </a:cxn>
                  <a:cxn ang="0">
                    <a:pos x="832" y="863"/>
                  </a:cxn>
                  <a:cxn ang="0">
                    <a:pos x="811" y="894"/>
                  </a:cxn>
                  <a:cxn ang="0">
                    <a:pos x="780" y="917"/>
                  </a:cxn>
                  <a:cxn ang="0">
                    <a:pos x="749" y="933"/>
                  </a:cxn>
                  <a:cxn ang="0">
                    <a:pos x="707" y="947"/>
                  </a:cxn>
                  <a:cxn ang="0">
                    <a:pos x="657" y="959"/>
                  </a:cxn>
                  <a:cxn ang="0">
                    <a:pos x="607" y="968"/>
                  </a:cxn>
                  <a:cxn ang="0">
                    <a:pos x="552" y="973"/>
                  </a:cxn>
                  <a:cxn ang="0">
                    <a:pos x="488" y="977"/>
                  </a:cxn>
                  <a:cxn ang="0">
                    <a:pos x="417" y="975"/>
                  </a:cxn>
                  <a:cxn ang="0">
                    <a:pos x="367" y="970"/>
                  </a:cxn>
                  <a:cxn ang="0">
                    <a:pos x="307" y="959"/>
                  </a:cxn>
                  <a:cxn ang="0">
                    <a:pos x="251" y="944"/>
                  </a:cxn>
                  <a:cxn ang="0">
                    <a:pos x="202" y="928"/>
                  </a:cxn>
                  <a:cxn ang="0">
                    <a:pos x="167" y="907"/>
                  </a:cxn>
                  <a:cxn ang="0">
                    <a:pos x="141" y="879"/>
                  </a:cxn>
                  <a:cxn ang="0">
                    <a:pos x="129" y="849"/>
                  </a:cxn>
                  <a:cxn ang="0">
                    <a:pos x="125" y="338"/>
                  </a:cxn>
                  <a:cxn ang="0">
                    <a:pos x="21" y="161"/>
                  </a:cxn>
                  <a:cxn ang="0">
                    <a:pos x="5" y="147"/>
                  </a:cxn>
                  <a:cxn ang="0">
                    <a:pos x="0" y="129"/>
                  </a:cxn>
                </a:cxnLst>
                <a:rect l="0" t="0" r="r" b="b"/>
                <a:pathLst>
                  <a:path w="877" h="977">
                    <a:moveTo>
                      <a:pt x="0" y="122"/>
                    </a:moveTo>
                    <a:lnTo>
                      <a:pt x="3" y="114"/>
                    </a:lnTo>
                    <a:lnTo>
                      <a:pt x="12" y="108"/>
                    </a:lnTo>
                    <a:lnTo>
                      <a:pt x="23" y="100"/>
                    </a:lnTo>
                    <a:lnTo>
                      <a:pt x="58" y="89"/>
                    </a:lnTo>
                    <a:lnTo>
                      <a:pt x="84" y="79"/>
                    </a:lnTo>
                    <a:lnTo>
                      <a:pt x="115" y="71"/>
                    </a:lnTo>
                    <a:lnTo>
                      <a:pt x="149" y="61"/>
                    </a:lnTo>
                    <a:lnTo>
                      <a:pt x="170" y="50"/>
                    </a:lnTo>
                    <a:lnTo>
                      <a:pt x="191" y="40"/>
                    </a:lnTo>
                    <a:lnTo>
                      <a:pt x="218" y="32"/>
                    </a:lnTo>
                    <a:lnTo>
                      <a:pt x="246" y="24"/>
                    </a:lnTo>
                    <a:lnTo>
                      <a:pt x="278" y="17"/>
                    </a:lnTo>
                    <a:lnTo>
                      <a:pt x="315" y="11"/>
                    </a:lnTo>
                    <a:lnTo>
                      <a:pt x="357" y="4"/>
                    </a:lnTo>
                    <a:lnTo>
                      <a:pt x="401" y="1"/>
                    </a:lnTo>
                    <a:lnTo>
                      <a:pt x="441" y="0"/>
                    </a:lnTo>
                    <a:lnTo>
                      <a:pt x="480" y="0"/>
                    </a:lnTo>
                    <a:lnTo>
                      <a:pt x="519" y="0"/>
                    </a:lnTo>
                    <a:lnTo>
                      <a:pt x="561" y="3"/>
                    </a:lnTo>
                    <a:lnTo>
                      <a:pt x="599" y="6"/>
                    </a:lnTo>
                    <a:lnTo>
                      <a:pt x="633" y="11"/>
                    </a:lnTo>
                    <a:lnTo>
                      <a:pt x="665" y="16"/>
                    </a:lnTo>
                    <a:lnTo>
                      <a:pt x="698" y="22"/>
                    </a:lnTo>
                    <a:lnTo>
                      <a:pt x="728" y="30"/>
                    </a:lnTo>
                    <a:lnTo>
                      <a:pt x="754" y="38"/>
                    </a:lnTo>
                    <a:lnTo>
                      <a:pt x="780" y="48"/>
                    </a:lnTo>
                    <a:lnTo>
                      <a:pt x="806" y="59"/>
                    </a:lnTo>
                    <a:lnTo>
                      <a:pt x="825" y="71"/>
                    </a:lnTo>
                    <a:lnTo>
                      <a:pt x="846" y="85"/>
                    </a:lnTo>
                    <a:lnTo>
                      <a:pt x="862" y="101"/>
                    </a:lnTo>
                    <a:lnTo>
                      <a:pt x="872" y="118"/>
                    </a:lnTo>
                    <a:lnTo>
                      <a:pt x="877" y="134"/>
                    </a:lnTo>
                    <a:lnTo>
                      <a:pt x="877" y="148"/>
                    </a:lnTo>
                    <a:lnTo>
                      <a:pt x="872" y="163"/>
                    </a:lnTo>
                    <a:lnTo>
                      <a:pt x="864" y="179"/>
                    </a:lnTo>
                    <a:lnTo>
                      <a:pt x="850" y="194"/>
                    </a:lnTo>
                    <a:lnTo>
                      <a:pt x="837" y="203"/>
                    </a:lnTo>
                    <a:lnTo>
                      <a:pt x="837" y="850"/>
                    </a:lnTo>
                    <a:lnTo>
                      <a:pt x="832" y="863"/>
                    </a:lnTo>
                    <a:lnTo>
                      <a:pt x="824" y="879"/>
                    </a:lnTo>
                    <a:lnTo>
                      <a:pt x="811" y="894"/>
                    </a:lnTo>
                    <a:lnTo>
                      <a:pt x="796" y="907"/>
                    </a:lnTo>
                    <a:lnTo>
                      <a:pt x="780" y="917"/>
                    </a:lnTo>
                    <a:lnTo>
                      <a:pt x="767" y="925"/>
                    </a:lnTo>
                    <a:lnTo>
                      <a:pt x="749" y="933"/>
                    </a:lnTo>
                    <a:lnTo>
                      <a:pt x="730" y="939"/>
                    </a:lnTo>
                    <a:lnTo>
                      <a:pt x="707" y="947"/>
                    </a:lnTo>
                    <a:lnTo>
                      <a:pt x="680" y="954"/>
                    </a:lnTo>
                    <a:lnTo>
                      <a:pt x="657" y="959"/>
                    </a:lnTo>
                    <a:lnTo>
                      <a:pt x="633" y="964"/>
                    </a:lnTo>
                    <a:lnTo>
                      <a:pt x="607" y="968"/>
                    </a:lnTo>
                    <a:lnTo>
                      <a:pt x="577" y="972"/>
                    </a:lnTo>
                    <a:lnTo>
                      <a:pt x="552" y="973"/>
                    </a:lnTo>
                    <a:lnTo>
                      <a:pt x="517" y="977"/>
                    </a:lnTo>
                    <a:lnTo>
                      <a:pt x="488" y="977"/>
                    </a:lnTo>
                    <a:lnTo>
                      <a:pt x="454" y="977"/>
                    </a:lnTo>
                    <a:lnTo>
                      <a:pt x="417" y="975"/>
                    </a:lnTo>
                    <a:lnTo>
                      <a:pt x="394" y="973"/>
                    </a:lnTo>
                    <a:lnTo>
                      <a:pt x="367" y="970"/>
                    </a:lnTo>
                    <a:lnTo>
                      <a:pt x="339" y="965"/>
                    </a:lnTo>
                    <a:lnTo>
                      <a:pt x="307" y="959"/>
                    </a:lnTo>
                    <a:lnTo>
                      <a:pt x="283" y="954"/>
                    </a:lnTo>
                    <a:lnTo>
                      <a:pt x="251" y="944"/>
                    </a:lnTo>
                    <a:lnTo>
                      <a:pt x="225" y="938"/>
                    </a:lnTo>
                    <a:lnTo>
                      <a:pt x="202" y="928"/>
                    </a:lnTo>
                    <a:lnTo>
                      <a:pt x="183" y="917"/>
                    </a:lnTo>
                    <a:lnTo>
                      <a:pt x="167" y="907"/>
                    </a:lnTo>
                    <a:lnTo>
                      <a:pt x="150" y="894"/>
                    </a:lnTo>
                    <a:lnTo>
                      <a:pt x="141" y="879"/>
                    </a:lnTo>
                    <a:lnTo>
                      <a:pt x="133" y="862"/>
                    </a:lnTo>
                    <a:lnTo>
                      <a:pt x="129" y="849"/>
                    </a:lnTo>
                    <a:lnTo>
                      <a:pt x="125" y="836"/>
                    </a:lnTo>
                    <a:lnTo>
                      <a:pt x="125" y="338"/>
                    </a:lnTo>
                    <a:lnTo>
                      <a:pt x="47" y="184"/>
                    </a:lnTo>
                    <a:lnTo>
                      <a:pt x="21" y="161"/>
                    </a:lnTo>
                    <a:lnTo>
                      <a:pt x="13" y="153"/>
                    </a:lnTo>
                    <a:lnTo>
                      <a:pt x="5" y="147"/>
                    </a:lnTo>
                    <a:lnTo>
                      <a:pt x="0" y="137"/>
                    </a:lnTo>
                    <a:lnTo>
                      <a:pt x="0" y="129"/>
                    </a:lnTo>
                    <a:lnTo>
                      <a:pt x="0" y="122"/>
                    </a:lnTo>
                    <a:close/>
                  </a:path>
                </a:pathLst>
              </a:custGeom>
              <a:solidFill>
                <a:srgbClr val="C0C0C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14" name="Freeform 66"/>
              <p:cNvSpPr>
                <a:spLocks/>
              </p:cNvSpPr>
              <p:nvPr/>
            </p:nvSpPr>
            <p:spPr bwMode="auto">
              <a:xfrm>
                <a:off x="4860" y="5667"/>
                <a:ext cx="734" cy="784"/>
              </a:xfrm>
              <a:custGeom>
                <a:avLst/>
                <a:gdLst/>
                <a:ahLst/>
                <a:cxnLst>
                  <a:cxn ang="0">
                    <a:pos x="0" y="0"/>
                  </a:cxn>
                  <a:cxn ang="0">
                    <a:pos x="84" y="154"/>
                  </a:cxn>
                  <a:cxn ang="0">
                    <a:pos x="84" y="665"/>
                  </a:cxn>
                  <a:cxn ang="0">
                    <a:pos x="88" y="686"/>
                  </a:cxn>
                  <a:cxn ang="0">
                    <a:pos x="93" y="697"/>
                  </a:cxn>
                  <a:cxn ang="0">
                    <a:pos x="101" y="710"/>
                  </a:cxn>
                  <a:cxn ang="0">
                    <a:pos x="111" y="716"/>
                  </a:cxn>
                  <a:cxn ang="0">
                    <a:pos x="126" y="728"/>
                  </a:cxn>
                  <a:cxn ang="0">
                    <a:pos x="142" y="736"/>
                  </a:cxn>
                  <a:cxn ang="0">
                    <a:pos x="160" y="744"/>
                  </a:cxn>
                  <a:cxn ang="0">
                    <a:pos x="182" y="752"/>
                  </a:cxn>
                  <a:cxn ang="0">
                    <a:pos x="205" y="760"/>
                  </a:cxn>
                  <a:cxn ang="0">
                    <a:pos x="226" y="765"/>
                  </a:cxn>
                  <a:cxn ang="0">
                    <a:pos x="253" y="771"/>
                  </a:cxn>
                  <a:cxn ang="0">
                    <a:pos x="279" y="776"/>
                  </a:cxn>
                  <a:cxn ang="0">
                    <a:pos x="303" y="780"/>
                  </a:cxn>
                  <a:cxn ang="0">
                    <a:pos x="326" y="781"/>
                  </a:cxn>
                  <a:cxn ang="0">
                    <a:pos x="353" y="784"/>
                  </a:cxn>
                  <a:cxn ang="0">
                    <a:pos x="382" y="784"/>
                  </a:cxn>
                  <a:cxn ang="0">
                    <a:pos x="416" y="784"/>
                  </a:cxn>
                  <a:cxn ang="0">
                    <a:pos x="450" y="784"/>
                  </a:cxn>
                  <a:cxn ang="0">
                    <a:pos x="482" y="781"/>
                  </a:cxn>
                  <a:cxn ang="0">
                    <a:pos x="512" y="780"/>
                  </a:cxn>
                  <a:cxn ang="0">
                    <a:pos x="544" y="775"/>
                  </a:cxn>
                  <a:cxn ang="0">
                    <a:pos x="565" y="771"/>
                  </a:cxn>
                  <a:cxn ang="0">
                    <a:pos x="594" y="765"/>
                  </a:cxn>
                  <a:cxn ang="0">
                    <a:pos x="616" y="757"/>
                  </a:cxn>
                  <a:cxn ang="0">
                    <a:pos x="637" y="752"/>
                  </a:cxn>
                  <a:cxn ang="0">
                    <a:pos x="658" y="744"/>
                  </a:cxn>
                  <a:cxn ang="0">
                    <a:pos x="678" y="736"/>
                  </a:cxn>
                  <a:cxn ang="0">
                    <a:pos x="692" y="728"/>
                  </a:cxn>
                  <a:cxn ang="0">
                    <a:pos x="705" y="716"/>
                  </a:cxn>
                  <a:cxn ang="0">
                    <a:pos x="715" y="708"/>
                  </a:cxn>
                  <a:cxn ang="0">
                    <a:pos x="723" y="699"/>
                  </a:cxn>
                  <a:cxn ang="0">
                    <a:pos x="733" y="684"/>
                  </a:cxn>
                  <a:cxn ang="0">
                    <a:pos x="734" y="668"/>
                  </a:cxn>
                  <a:cxn ang="0">
                    <a:pos x="734" y="58"/>
                  </a:cxn>
                  <a:cxn ang="0">
                    <a:pos x="708" y="71"/>
                  </a:cxn>
                  <a:cxn ang="0">
                    <a:pos x="670" y="84"/>
                  </a:cxn>
                  <a:cxn ang="0">
                    <a:pos x="629" y="95"/>
                  </a:cxn>
                  <a:cxn ang="0">
                    <a:pos x="584" y="105"/>
                  </a:cxn>
                  <a:cxn ang="0">
                    <a:pos x="539" y="112"/>
                  </a:cxn>
                  <a:cxn ang="0">
                    <a:pos x="492" y="116"/>
                  </a:cxn>
                  <a:cxn ang="0">
                    <a:pos x="440" y="120"/>
                  </a:cxn>
                  <a:cxn ang="0">
                    <a:pos x="389" y="120"/>
                  </a:cxn>
                  <a:cxn ang="0">
                    <a:pos x="334" y="118"/>
                  </a:cxn>
                  <a:cxn ang="0">
                    <a:pos x="282" y="110"/>
                  </a:cxn>
                  <a:cxn ang="0">
                    <a:pos x="229" y="103"/>
                  </a:cxn>
                  <a:cxn ang="0">
                    <a:pos x="177" y="91"/>
                  </a:cxn>
                  <a:cxn ang="0">
                    <a:pos x="137" y="78"/>
                  </a:cxn>
                  <a:cxn ang="0">
                    <a:pos x="114" y="68"/>
                  </a:cxn>
                  <a:cxn ang="0">
                    <a:pos x="95" y="57"/>
                  </a:cxn>
                  <a:cxn ang="0">
                    <a:pos x="84" y="47"/>
                  </a:cxn>
                  <a:cxn ang="0">
                    <a:pos x="72" y="34"/>
                  </a:cxn>
                  <a:cxn ang="0">
                    <a:pos x="66" y="29"/>
                  </a:cxn>
                  <a:cxn ang="0">
                    <a:pos x="56" y="23"/>
                  </a:cxn>
                  <a:cxn ang="0">
                    <a:pos x="47" y="18"/>
                  </a:cxn>
                  <a:cxn ang="0">
                    <a:pos x="37" y="13"/>
                  </a:cxn>
                  <a:cxn ang="0">
                    <a:pos x="27" y="8"/>
                  </a:cxn>
                  <a:cxn ang="0">
                    <a:pos x="14" y="5"/>
                  </a:cxn>
                  <a:cxn ang="0">
                    <a:pos x="0" y="0"/>
                  </a:cxn>
                </a:cxnLst>
                <a:rect l="0" t="0" r="r" b="b"/>
                <a:pathLst>
                  <a:path w="734" h="784">
                    <a:moveTo>
                      <a:pt x="0" y="0"/>
                    </a:moveTo>
                    <a:lnTo>
                      <a:pt x="84" y="154"/>
                    </a:lnTo>
                    <a:lnTo>
                      <a:pt x="84" y="665"/>
                    </a:lnTo>
                    <a:lnTo>
                      <a:pt x="88" y="686"/>
                    </a:lnTo>
                    <a:lnTo>
                      <a:pt x="93" y="697"/>
                    </a:lnTo>
                    <a:lnTo>
                      <a:pt x="101" y="710"/>
                    </a:lnTo>
                    <a:lnTo>
                      <a:pt x="111" y="716"/>
                    </a:lnTo>
                    <a:lnTo>
                      <a:pt x="126" y="728"/>
                    </a:lnTo>
                    <a:lnTo>
                      <a:pt x="142" y="736"/>
                    </a:lnTo>
                    <a:lnTo>
                      <a:pt x="160" y="744"/>
                    </a:lnTo>
                    <a:lnTo>
                      <a:pt x="182" y="752"/>
                    </a:lnTo>
                    <a:lnTo>
                      <a:pt x="205" y="760"/>
                    </a:lnTo>
                    <a:lnTo>
                      <a:pt x="226" y="765"/>
                    </a:lnTo>
                    <a:lnTo>
                      <a:pt x="253" y="771"/>
                    </a:lnTo>
                    <a:lnTo>
                      <a:pt x="279" y="776"/>
                    </a:lnTo>
                    <a:lnTo>
                      <a:pt x="303" y="780"/>
                    </a:lnTo>
                    <a:lnTo>
                      <a:pt x="326" y="781"/>
                    </a:lnTo>
                    <a:lnTo>
                      <a:pt x="353" y="784"/>
                    </a:lnTo>
                    <a:lnTo>
                      <a:pt x="382" y="784"/>
                    </a:lnTo>
                    <a:lnTo>
                      <a:pt x="416" y="784"/>
                    </a:lnTo>
                    <a:lnTo>
                      <a:pt x="450" y="784"/>
                    </a:lnTo>
                    <a:lnTo>
                      <a:pt x="482" y="781"/>
                    </a:lnTo>
                    <a:lnTo>
                      <a:pt x="512" y="780"/>
                    </a:lnTo>
                    <a:lnTo>
                      <a:pt x="544" y="775"/>
                    </a:lnTo>
                    <a:lnTo>
                      <a:pt x="565" y="771"/>
                    </a:lnTo>
                    <a:lnTo>
                      <a:pt x="594" y="765"/>
                    </a:lnTo>
                    <a:lnTo>
                      <a:pt x="616" y="757"/>
                    </a:lnTo>
                    <a:lnTo>
                      <a:pt x="637" y="752"/>
                    </a:lnTo>
                    <a:lnTo>
                      <a:pt x="658" y="744"/>
                    </a:lnTo>
                    <a:lnTo>
                      <a:pt x="678" y="736"/>
                    </a:lnTo>
                    <a:lnTo>
                      <a:pt x="692" y="728"/>
                    </a:lnTo>
                    <a:lnTo>
                      <a:pt x="705" y="716"/>
                    </a:lnTo>
                    <a:lnTo>
                      <a:pt x="715" y="708"/>
                    </a:lnTo>
                    <a:lnTo>
                      <a:pt x="723" y="699"/>
                    </a:lnTo>
                    <a:lnTo>
                      <a:pt x="733" y="684"/>
                    </a:lnTo>
                    <a:lnTo>
                      <a:pt x="734" y="668"/>
                    </a:lnTo>
                    <a:lnTo>
                      <a:pt x="734" y="58"/>
                    </a:lnTo>
                    <a:lnTo>
                      <a:pt x="708" y="71"/>
                    </a:lnTo>
                    <a:lnTo>
                      <a:pt x="670" y="84"/>
                    </a:lnTo>
                    <a:lnTo>
                      <a:pt x="629" y="95"/>
                    </a:lnTo>
                    <a:lnTo>
                      <a:pt x="584" y="105"/>
                    </a:lnTo>
                    <a:lnTo>
                      <a:pt x="539" y="112"/>
                    </a:lnTo>
                    <a:lnTo>
                      <a:pt x="492" y="116"/>
                    </a:lnTo>
                    <a:lnTo>
                      <a:pt x="440" y="120"/>
                    </a:lnTo>
                    <a:lnTo>
                      <a:pt x="389" y="120"/>
                    </a:lnTo>
                    <a:lnTo>
                      <a:pt x="334" y="118"/>
                    </a:lnTo>
                    <a:lnTo>
                      <a:pt x="282" y="110"/>
                    </a:lnTo>
                    <a:lnTo>
                      <a:pt x="229" y="103"/>
                    </a:lnTo>
                    <a:lnTo>
                      <a:pt x="177" y="91"/>
                    </a:lnTo>
                    <a:lnTo>
                      <a:pt x="137" y="78"/>
                    </a:lnTo>
                    <a:lnTo>
                      <a:pt x="114" y="68"/>
                    </a:lnTo>
                    <a:lnTo>
                      <a:pt x="95" y="57"/>
                    </a:lnTo>
                    <a:lnTo>
                      <a:pt x="84" y="47"/>
                    </a:lnTo>
                    <a:lnTo>
                      <a:pt x="72" y="34"/>
                    </a:lnTo>
                    <a:lnTo>
                      <a:pt x="66" y="29"/>
                    </a:lnTo>
                    <a:lnTo>
                      <a:pt x="56" y="23"/>
                    </a:lnTo>
                    <a:lnTo>
                      <a:pt x="47" y="18"/>
                    </a:lnTo>
                    <a:lnTo>
                      <a:pt x="37" y="13"/>
                    </a:lnTo>
                    <a:lnTo>
                      <a:pt x="27" y="8"/>
                    </a:lnTo>
                    <a:lnTo>
                      <a:pt x="14" y="5"/>
                    </a:lnTo>
                    <a:lnTo>
                      <a:pt x="0" y="0"/>
                    </a:lnTo>
                    <a:close/>
                  </a:path>
                </a:pathLst>
              </a:custGeom>
              <a:solidFill>
                <a:srgbClr val="80808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15" name="Freeform 67"/>
              <p:cNvSpPr>
                <a:spLocks/>
              </p:cNvSpPr>
              <p:nvPr/>
            </p:nvSpPr>
            <p:spPr bwMode="auto">
              <a:xfrm>
                <a:off x="4823" y="5520"/>
                <a:ext cx="802" cy="238"/>
              </a:xfrm>
              <a:custGeom>
                <a:avLst/>
                <a:gdLst/>
                <a:ahLst/>
                <a:cxnLst>
                  <a:cxn ang="0">
                    <a:pos x="6" y="103"/>
                  </a:cxn>
                  <a:cxn ang="0">
                    <a:pos x="32" y="94"/>
                  </a:cxn>
                  <a:cxn ang="0">
                    <a:pos x="88" y="77"/>
                  </a:cxn>
                  <a:cxn ang="0">
                    <a:pos x="129" y="68"/>
                  </a:cxn>
                  <a:cxn ang="0">
                    <a:pos x="158" y="47"/>
                  </a:cxn>
                  <a:cxn ang="0">
                    <a:pos x="195" y="32"/>
                  </a:cxn>
                  <a:cxn ang="0">
                    <a:pos x="234" y="22"/>
                  </a:cxn>
                  <a:cxn ang="0">
                    <a:pos x="279" y="11"/>
                  </a:cxn>
                  <a:cxn ang="0">
                    <a:pos x="334" y="5"/>
                  </a:cxn>
                  <a:cxn ang="0">
                    <a:pos x="414" y="0"/>
                  </a:cxn>
                  <a:cxn ang="0">
                    <a:pos x="508" y="1"/>
                  </a:cxn>
                  <a:cxn ang="0">
                    <a:pos x="599" y="11"/>
                  </a:cxn>
                  <a:cxn ang="0">
                    <a:pos x="673" y="27"/>
                  </a:cxn>
                  <a:cxn ang="0">
                    <a:pos x="736" y="48"/>
                  </a:cxn>
                  <a:cxn ang="0">
                    <a:pos x="779" y="76"/>
                  </a:cxn>
                  <a:cxn ang="0">
                    <a:pos x="800" y="102"/>
                  </a:cxn>
                  <a:cxn ang="0">
                    <a:pos x="802" y="126"/>
                  </a:cxn>
                  <a:cxn ang="0">
                    <a:pos x="792" y="149"/>
                  </a:cxn>
                  <a:cxn ang="0">
                    <a:pos x="773" y="166"/>
                  </a:cxn>
                  <a:cxn ang="0">
                    <a:pos x="745" y="184"/>
                  </a:cxn>
                  <a:cxn ang="0">
                    <a:pos x="702" y="202"/>
                  </a:cxn>
                  <a:cxn ang="0">
                    <a:pos x="644" y="218"/>
                  </a:cxn>
                  <a:cxn ang="0">
                    <a:pos x="578" y="229"/>
                  </a:cxn>
                  <a:cxn ang="0">
                    <a:pos x="503" y="236"/>
                  </a:cxn>
                  <a:cxn ang="0">
                    <a:pos x="431" y="238"/>
                  </a:cxn>
                  <a:cxn ang="0">
                    <a:pos x="369" y="234"/>
                  </a:cxn>
                  <a:cxn ang="0">
                    <a:pos x="310" y="226"/>
                  </a:cxn>
                  <a:cxn ang="0">
                    <a:pos x="259" y="218"/>
                  </a:cxn>
                  <a:cxn ang="0">
                    <a:pos x="216" y="207"/>
                  </a:cxn>
                  <a:cxn ang="0">
                    <a:pos x="182" y="194"/>
                  </a:cxn>
                  <a:cxn ang="0">
                    <a:pos x="151" y="179"/>
                  </a:cxn>
                  <a:cxn ang="0">
                    <a:pos x="130" y="161"/>
                  </a:cxn>
                  <a:cxn ang="0">
                    <a:pos x="108" y="145"/>
                  </a:cxn>
                  <a:cxn ang="0">
                    <a:pos x="75" y="132"/>
                  </a:cxn>
                  <a:cxn ang="0">
                    <a:pos x="37" y="121"/>
                  </a:cxn>
                  <a:cxn ang="0">
                    <a:pos x="8" y="113"/>
                  </a:cxn>
                  <a:cxn ang="0">
                    <a:pos x="0" y="106"/>
                  </a:cxn>
                </a:cxnLst>
                <a:rect l="0" t="0" r="r" b="b"/>
                <a:pathLst>
                  <a:path w="802" h="238">
                    <a:moveTo>
                      <a:pt x="0" y="106"/>
                    </a:moveTo>
                    <a:lnTo>
                      <a:pt x="6" y="103"/>
                    </a:lnTo>
                    <a:lnTo>
                      <a:pt x="16" y="98"/>
                    </a:lnTo>
                    <a:lnTo>
                      <a:pt x="32" y="94"/>
                    </a:lnTo>
                    <a:lnTo>
                      <a:pt x="63" y="85"/>
                    </a:lnTo>
                    <a:lnTo>
                      <a:pt x="88" y="77"/>
                    </a:lnTo>
                    <a:lnTo>
                      <a:pt x="109" y="73"/>
                    </a:lnTo>
                    <a:lnTo>
                      <a:pt x="129" y="68"/>
                    </a:lnTo>
                    <a:lnTo>
                      <a:pt x="142" y="56"/>
                    </a:lnTo>
                    <a:lnTo>
                      <a:pt x="158" y="47"/>
                    </a:lnTo>
                    <a:lnTo>
                      <a:pt x="176" y="40"/>
                    </a:lnTo>
                    <a:lnTo>
                      <a:pt x="195" y="32"/>
                    </a:lnTo>
                    <a:lnTo>
                      <a:pt x="214" y="27"/>
                    </a:lnTo>
                    <a:lnTo>
                      <a:pt x="234" y="22"/>
                    </a:lnTo>
                    <a:lnTo>
                      <a:pt x="256" y="16"/>
                    </a:lnTo>
                    <a:lnTo>
                      <a:pt x="279" y="11"/>
                    </a:lnTo>
                    <a:lnTo>
                      <a:pt x="305" y="8"/>
                    </a:lnTo>
                    <a:lnTo>
                      <a:pt x="334" y="5"/>
                    </a:lnTo>
                    <a:lnTo>
                      <a:pt x="369" y="1"/>
                    </a:lnTo>
                    <a:lnTo>
                      <a:pt x="414" y="0"/>
                    </a:lnTo>
                    <a:lnTo>
                      <a:pt x="463" y="0"/>
                    </a:lnTo>
                    <a:lnTo>
                      <a:pt x="508" y="1"/>
                    </a:lnTo>
                    <a:lnTo>
                      <a:pt x="558" y="6"/>
                    </a:lnTo>
                    <a:lnTo>
                      <a:pt x="599" y="11"/>
                    </a:lnTo>
                    <a:lnTo>
                      <a:pt x="637" y="18"/>
                    </a:lnTo>
                    <a:lnTo>
                      <a:pt x="673" y="27"/>
                    </a:lnTo>
                    <a:lnTo>
                      <a:pt x="708" y="37"/>
                    </a:lnTo>
                    <a:lnTo>
                      <a:pt x="736" y="48"/>
                    </a:lnTo>
                    <a:lnTo>
                      <a:pt x="762" y="61"/>
                    </a:lnTo>
                    <a:lnTo>
                      <a:pt x="779" y="76"/>
                    </a:lnTo>
                    <a:lnTo>
                      <a:pt x="791" y="87"/>
                    </a:lnTo>
                    <a:lnTo>
                      <a:pt x="800" y="102"/>
                    </a:lnTo>
                    <a:lnTo>
                      <a:pt x="802" y="115"/>
                    </a:lnTo>
                    <a:lnTo>
                      <a:pt x="802" y="126"/>
                    </a:lnTo>
                    <a:lnTo>
                      <a:pt x="800" y="137"/>
                    </a:lnTo>
                    <a:lnTo>
                      <a:pt x="792" y="149"/>
                    </a:lnTo>
                    <a:lnTo>
                      <a:pt x="783" y="157"/>
                    </a:lnTo>
                    <a:lnTo>
                      <a:pt x="773" y="166"/>
                    </a:lnTo>
                    <a:lnTo>
                      <a:pt x="758" y="176"/>
                    </a:lnTo>
                    <a:lnTo>
                      <a:pt x="745" y="184"/>
                    </a:lnTo>
                    <a:lnTo>
                      <a:pt x="724" y="194"/>
                    </a:lnTo>
                    <a:lnTo>
                      <a:pt x="702" y="202"/>
                    </a:lnTo>
                    <a:lnTo>
                      <a:pt x="674" y="210"/>
                    </a:lnTo>
                    <a:lnTo>
                      <a:pt x="644" y="218"/>
                    </a:lnTo>
                    <a:lnTo>
                      <a:pt x="607" y="225"/>
                    </a:lnTo>
                    <a:lnTo>
                      <a:pt x="578" y="229"/>
                    </a:lnTo>
                    <a:lnTo>
                      <a:pt x="540" y="233"/>
                    </a:lnTo>
                    <a:lnTo>
                      <a:pt x="503" y="236"/>
                    </a:lnTo>
                    <a:lnTo>
                      <a:pt x="463" y="238"/>
                    </a:lnTo>
                    <a:lnTo>
                      <a:pt x="431" y="238"/>
                    </a:lnTo>
                    <a:lnTo>
                      <a:pt x="400" y="236"/>
                    </a:lnTo>
                    <a:lnTo>
                      <a:pt x="369" y="234"/>
                    </a:lnTo>
                    <a:lnTo>
                      <a:pt x="337" y="231"/>
                    </a:lnTo>
                    <a:lnTo>
                      <a:pt x="310" y="226"/>
                    </a:lnTo>
                    <a:lnTo>
                      <a:pt x="285" y="223"/>
                    </a:lnTo>
                    <a:lnTo>
                      <a:pt x="259" y="218"/>
                    </a:lnTo>
                    <a:lnTo>
                      <a:pt x="237" y="212"/>
                    </a:lnTo>
                    <a:lnTo>
                      <a:pt x="216" y="207"/>
                    </a:lnTo>
                    <a:lnTo>
                      <a:pt x="198" y="200"/>
                    </a:lnTo>
                    <a:lnTo>
                      <a:pt x="182" y="194"/>
                    </a:lnTo>
                    <a:lnTo>
                      <a:pt x="164" y="187"/>
                    </a:lnTo>
                    <a:lnTo>
                      <a:pt x="151" y="179"/>
                    </a:lnTo>
                    <a:lnTo>
                      <a:pt x="138" y="170"/>
                    </a:lnTo>
                    <a:lnTo>
                      <a:pt x="130" y="161"/>
                    </a:lnTo>
                    <a:lnTo>
                      <a:pt x="122" y="153"/>
                    </a:lnTo>
                    <a:lnTo>
                      <a:pt x="108" y="145"/>
                    </a:lnTo>
                    <a:lnTo>
                      <a:pt x="93" y="139"/>
                    </a:lnTo>
                    <a:lnTo>
                      <a:pt x="75" y="132"/>
                    </a:lnTo>
                    <a:lnTo>
                      <a:pt x="56" y="126"/>
                    </a:lnTo>
                    <a:lnTo>
                      <a:pt x="37" y="121"/>
                    </a:lnTo>
                    <a:lnTo>
                      <a:pt x="24" y="118"/>
                    </a:lnTo>
                    <a:lnTo>
                      <a:pt x="8" y="113"/>
                    </a:lnTo>
                    <a:lnTo>
                      <a:pt x="0" y="110"/>
                    </a:lnTo>
                    <a:lnTo>
                      <a:pt x="0" y="106"/>
                    </a:lnTo>
                    <a:close/>
                  </a:path>
                </a:pathLst>
              </a:custGeom>
              <a:solidFill>
                <a:srgbClr val="60606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16" name="Freeform 68"/>
              <p:cNvSpPr>
                <a:spLocks/>
              </p:cNvSpPr>
              <p:nvPr/>
            </p:nvSpPr>
            <p:spPr bwMode="auto">
              <a:xfrm>
                <a:off x="4944" y="5979"/>
                <a:ext cx="650" cy="474"/>
              </a:xfrm>
              <a:custGeom>
                <a:avLst/>
                <a:gdLst/>
                <a:ahLst/>
                <a:cxnLst>
                  <a:cxn ang="0">
                    <a:pos x="0" y="0"/>
                  </a:cxn>
                  <a:cxn ang="0">
                    <a:pos x="0" y="353"/>
                  </a:cxn>
                  <a:cxn ang="0">
                    <a:pos x="3" y="372"/>
                  </a:cxn>
                  <a:cxn ang="0">
                    <a:pos x="9" y="385"/>
                  </a:cxn>
                  <a:cxn ang="0">
                    <a:pos x="17" y="398"/>
                  </a:cxn>
                  <a:cxn ang="0">
                    <a:pos x="29" y="406"/>
                  </a:cxn>
                  <a:cxn ang="0">
                    <a:pos x="43" y="417"/>
                  </a:cxn>
                  <a:cxn ang="0">
                    <a:pos x="59" y="424"/>
                  </a:cxn>
                  <a:cxn ang="0">
                    <a:pos x="77" y="432"/>
                  </a:cxn>
                  <a:cxn ang="0">
                    <a:pos x="100" y="440"/>
                  </a:cxn>
                  <a:cxn ang="0">
                    <a:pos x="122" y="448"/>
                  </a:cxn>
                  <a:cxn ang="0">
                    <a:pos x="143" y="453"/>
                  </a:cxn>
                  <a:cxn ang="0">
                    <a:pos x="169" y="459"/>
                  </a:cxn>
                  <a:cxn ang="0">
                    <a:pos x="197" y="464"/>
                  </a:cxn>
                  <a:cxn ang="0">
                    <a:pos x="219" y="468"/>
                  </a:cxn>
                  <a:cxn ang="0">
                    <a:pos x="243" y="471"/>
                  </a:cxn>
                  <a:cxn ang="0">
                    <a:pos x="271" y="472"/>
                  </a:cxn>
                  <a:cxn ang="0">
                    <a:pos x="300" y="474"/>
                  </a:cxn>
                  <a:cxn ang="0">
                    <a:pos x="334" y="474"/>
                  </a:cxn>
                  <a:cxn ang="0">
                    <a:pos x="368" y="472"/>
                  </a:cxn>
                  <a:cxn ang="0">
                    <a:pos x="398" y="471"/>
                  </a:cxn>
                  <a:cxn ang="0">
                    <a:pos x="429" y="468"/>
                  </a:cxn>
                  <a:cxn ang="0">
                    <a:pos x="460" y="463"/>
                  </a:cxn>
                  <a:cxn ang="0">
                    <a:pos x="482" y="459"/>
                  </a:cxn>
                  <a:cxn ang="0">
                    <a:pos x="510" y="451"/>
                  </a:cxn>
                  <a:cxn ang="0">
                    <a:pos x="532" y="445"/>
                  </a:cxn>
                  <a:cxn ang="0">
                    <a:pos x="553" y="438"/>
                  </a:cxn>
                  <a:cxn ang="0">
                    <a:pos x="574" y="432"/>
                  </a:cxn>
                  <a:cxn ang="0">
                    <a:pos x="594" y="422"/>
                  </a:cxn>
                  <a:cxn ang="0">
                    <a:pos x="608" y="414"/>
                  </a:cxn>
                  <a:cxn ang="0">
                    <a:pos x="621" y="404"/>
                  </a:cxn>
                  <a:cxn ang="0">
                    <a:pos x="631" y="396"/>
                  </a:cxn>
                  <a:cxn ang="0">
                    <a:pos x="639" y="387"/>
                  </a:cxn>
                  <a:cxn ang="0">
                    <a:pos x="647" y="374"/>
                  </a:cxn>
                  <a:cxn ang="0">
                    <a:pos x="650" y="358"/>
                  </a:cxn>
                  <a:cxn ang="0">
                    <a:pos x="650" y="0"/>
                  </a:cxn>
                  <a:cxn ang="0">
                    <a:pos x="0" y="0"/>
                  </a:cxn>
                </a:cxnLst>
                <a:rect l="0" t="0" r="r" b="b"/>
                <a:pathLst>
                  <a:path w="650" h="474">
                    <a:moveTo>
                      <a:pt x="0" y="0"/>
                    </a:moveTo>
                    <a:lnTo>
                      <a:pt x="0" y="353"/>
                    </a:lnTo>
                    <a:lnTo>
                      <a:pt x="3" y="372"/>
                    </a:lnTo>
                    <a:lnTo>
                      <a:pt x="9" y="385"/>
                    </a:lnTo>
                    <a:lnTo>
                      <a:pt x="17" y="398"/>
                    </a:lnTo>
                    <a:lnTo>
                      <a:pt x="29" y="406"/>
                    </a:lnTo>
                    <a:lnTo>
                      <a:pt x="43" y="417"/>
                    </a:lnTo>
                    <a:lnTo>
                      <a:pt x="59" y="424"/>
                    </a:lnTo>
                    <a:lnTo>
                      <a:pt x="77" y="432"/>
                    </a:lnTo>
                    <a:lnTo>
                      <a:pt x="100" y="440"/>
                    </a:lnTo>
                    <a:lnTo>
                      <a:pt x="122" y="448"/>
                    </a:lnTo>
                    <a:lnTo>
                      <a:pt x="143" y="453"/>
                    </a:lnTo>
                    <a:lnTo>
                      <a:pt x="169" y="459"/>
                    </a:lnTo>
                    <a:lnTo>
                      <a:pt x="197" y="464"/>
                    </a:lnTo>
                    <a:lnTo>
                      <a:pt x="219" y="468"/>
                    </a:lnTo>
                    <a:lnTo>
                      <a:pt x="243" y="471"/>
                    </a:lnTo>
                    <a:lnTo>
                      <a:pt x="271" y="472"/>
                    </a:lnTo>
                    <a:lnTo>
                      <a:pt x="300" y="474"/>
                    </a:lnTo>
                    <a:lnTo>
                      <a:pt x="334" y="474"/>
                    </a:lnTo>
                    <a:lnTo>
                      <a:pt x="368" y="472"/>
                    </a:lnTo>
                    <a:lnTo>
                      <a:pt x="398" y="471"/>
                    </a:lnTo>
                    <a:lnTo>
                      <a:pt x="429" y="468"/>
                    </a:lnTo>
                    <a:lnTo>
                      <a:pt x="460" y="463"/>
                    </a:lnTo>
                    <a:lnTo>
                      <a:pt x="482" y="459"/>
                    </a:lnTo>
                    <a:lnTo>
                      <a:pt x="510" y="451"/>
                    </a:lnTo>
                    <a:lnTo>
                      <a:pt x="532" y="445"/>
                    </a:lnTo>
                    <a:lnTo>
                      <a:pt x="553" y="438"/>
                    </a:lnTo>
                    <a:lnTo>
                      <a:pt x="574" y="432"/>
                    </a:lnTo>
                    <a:lnTo>
                      <a:pt x="594" y="422"/>
                    </a:lnTo>
                    <a:lnTo>
                      <a:pt x="608" y="414"/>
                    </a:lnTo>
                    <a:lnTo>
                      <a:pt x="621" y="404"/>
                    </a:lnTo>
                    <a:lnTo>
                      <a:pt x="631" y="396"/>
                    </a:lnTo>
                    <a:lnTo>
                      <a:pt x="639" y="387"/>
                    </a:lnTo>
                    <a:lnTo>
                      <a:pt x="647" y="374"/>
                    </a:lnTo>
                    <a:lnTo>
                      <a:pt x="650" y="358"/>
                    </a:lnTo>
                    <a:lnTo>
                      <a:pt x="650" y="0"/>
                    </a:lnTo>
                    <a:lnTo>
                      <a:pt x="0" y="0"/>
                    </a:lnTo>
                    <a:close/>
                  </a:path>
                </a:pathLst>
              </a:custGeom>
              <a:solidFill>
                <a:srgbClr val="00A0A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17" name="Oval 69"/>
              <p:cNvSpPr>
                <a:spLocks noChangeArrowheads="1"/>
              </p:cNvSpPr>
              <p:nvPr/>
            </p:nvSpPr>
            <p:spPr bwMode="auto">
              <a:xfrm>
                <a:off x="4944" y="5863"/>
                <a:ext cx="654" cy="226"/>
              </a:xfrm>
              <a:prstGeom prst="ellipse">
                <a:avLst/>
              </a:prstGeom>
              <a:solidFill>
                <a:srgbClr val="80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18" name="Oval 70"/>
              <p:cNvSpPr>
                <a:spLocks noChangeArrowheads="1"/>
              </p:cNvSpPr>
              <p:nvPr/>
            </p:nvSpPr>
            <p:spPr bwMode="auto">
              <a:xfrm>
                <a:off x="4966" y="5877"/>
                <a:ext cx="606" cy="199"/>
              </a:xfrm>
              <a:prstGeom prst="ellipse">
                <a:avLst/>
              </a:prstGeom>
              <a:solidFill>
                <a:srgbClr val="00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19" name="AutoShape 71"/>
              <p:cNvSpPr>
                <a:spLocks noChangeArrowheads="1"/>
              </p:cNvSpPr>
              <p:nvPr/>
            </p:nvSpPr>
            <p:spPr bwMode="auto">
              <a:xfrm>
                <a:off x="5454" y="4240"/>
                <a:ext cx="529" cy="531"/>
              </a:xfrm>
              <a:prstGeom prst="roundRect">
                <a:avLst>
                  <a:gd name="adj" fmla="val 12500"/>
                </a:avLst>
              </a:prstGeom>
              <a:solidFill>
                <a:srgbClr val="FFFF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20" name="Freeform 72"/>
              <p:cNvSpPr>
                <a:spLocks/>
              </p:cNvSpPr>
              <p:nvPr/>
            </p:nvSpPr>
            <p:spPr bwMode="auto">
              <a:xfrm>
                <a:off x="5539" y="4345"/>
                <a:ext cx="180" cy="161"/>
              </a:xfrm>
              <a:custGeom>
                <a:avLst/>
                <a:gdLst/>
                <a:ahLst/>
                <a:cxnLst>
                  <a:cxn ang="0">
                    <a:pos x="60" y="0"/>
                  </a:cxn>
                  <a:cxn ang="0">
                    <a:pos x="0" y="98"/>
                  </a:cxn>
                  <a:cxn ang="0">
                    <a:pos x="111" y="99"/>
                  </a:cxn>
                  <a:cxn ang="0">
                    <a:pos x="60" y="0"/>
                  </a:cxn>
                </a:cxnLst>
                <a:rect l="0" t="0" r="r" b="b"/>
                <a:pathLst>
                  <a:path w="111" h="99">
                    <a:moveTo>
                      <a:pt x="60" y="0"/>
                    </a:moveTo>
                    <a:cubicBezTo>
                      <a:pt x="23" y="19"/>
                      <a:pt x="0" y="57"/>
                      <a:pt x="0" y="98"/>
                    </a:cubicBezTo>
                    <a:lnTo>
                      <a:pt x="111" y="99"/>
                    </a:lnTo>
                    <a:lnTo>
                      <a:pt x="6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21" name="Freeform 73"/>
              <p:cNvSpPr>
                <a:spLocks/>
              </p:cNvSpPr>
              <p:nvPr/>
            </p:nvSpPr>
            <p:spPr bwMode="auto">
              <a:xfrm>
                <a:off x="5610" y="4506"/>
                <a:ext cx="217" cy="179"/>
              </a:xfrm>
              <a:custGeom>
                <a:avLst/>
                <a:gdLst/>
                <a:ahLst/>
                <a:cxnLst>
                  <a:cxn ang="0">
                    <a:pos x="0" y="89"/>
                  </a:cxn>
                  <a:cxn ang="0">
                    <a:pos x="67" y="111"/>
                  </a:cxn>
                  <a:cxn ang="0">
                    <a:pos x="134" y="89"/>
                  </a:cxn>
                  <a:cxn ang="0">
                    <a:pos x="67" y="0"/>
                  </a:cxn>
                  <a:cxn ang="0">
                    <a:pos x="0" y="89"/>
                  </a:cxn>
                </a:cxnLst>
                <a:rect l="0" t="0" r="r" b="b"/>
                <a:pathLst>
                  <a:path w="134" h="111">
                    <a:moveTo>
                      <a:pt x="0" y="89"/>
                    </a:moveTo>
                    <a:cubicBezTo>
                      <a:pt x="19" y="103"/>
                      <a:pt x="42" y="111"/>
                      <a:pt x="67" y="111"/>
                    </a:cubicBezTo>
                    <a:cubicBezTo>
                      <a:pt x="91" y="110"/>
                      <a:pt x="114" y="103"/>
                      <a:pt x="134" y="89"/>
                    </a:cubicBezTo>
                    <a:lnTo>
                      <a:pt x="67" y="0"/>
                    </a:lnTo>
                    <a:lnTo>
                      <a:pt x="0" y="8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22" name="Freeform 74"/>
              <p:cNvSpPr>
                <a:spLocks/>
              </p:cNvSpPr>
              <p:nvPr/>
            </p:nvSpPr>
            <p:spPr bwMode="auto">
              <a:xfrm>
                <a:off x="5719" y="4347"/>
                <a:ext cx="179" cy="159"/>
              </a:xfrm>
              <a:custGeom>
                <a:avLst/>
                <a:gdLst/>
                <a:ahLst/>
                <a:cxnLst>
                  <a:cxn ang="0">
                    <a:pos x="111" y="98"/>
                  </a:cxn>
                  <a:cxn ang="0">
                    <a:pos x="50" y="0"/>
                  </a:cxn>
                  <a:cxn ang="0">
                    <a:pos x="0" y="98"/>
                  </a:cxn>
                  <a:cxn ang="0">
                    <a:pos x="111" y="98"/>
                  </a:cxn>
                </a:cxnLst>
                <a:rect l="0" t="0" r="r" b="b"/>
                <a:pathLst>
                  <a:path w="111" h="98">
                    <a:moveTo>
                      <a:pt x="111" y="98"/>
                    </a:moveTo>
                    <a:cubicBezTo>
                      <a:pt x="111" y="56"/>
                      <a:pt x="87" y="19"/>
                      <a:pt x="50" y="0"/>
                    </a:cubicBezTo>
                    <a:lnTo>
                      <a:pt x="0" y="98"/>
                    </a:lnTo>
                    <a:lnTo>
                      <a:pt x="111" y="9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23" name="Oval 75"/>
              <p:cNvSpPr>
                <a:spLocks noChangeArrowheads="1"/>
              </p:cNvSpPr>
              <p:nvPr/>
            </p:nvSpPr>
            <p:spPr bwMode="auto">
              <a:xfrm>
                <a:off x="5667" y="4454"/>
                <a:ext cx="103" cy="10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24" name="Oval 76"/>
              <p:cNvSpPr>
                <a:spLocks noChangeArrowheads="1"/>
              </p:cNvSpPr>
              <p:nvPr/>
            </p:nvSpPr>
            <p:spPr bwMode="auto">
              <a:xfrm>
                <a:off x="5688" y="4475"/>
                <a:ext cx="61" cy="61"/>
              </a:xfrm>
              <a:prstGeom prst="ellipse">
                <a:avLst/>
              </a:pr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25" name="Freeform 77"/>
              <p:cNvSpPr>
                <a:spLocks/>
              </p:cNvSpPr>
              <p:nvPr/>
            </p:nvSpPr>
            <p:spPr bwMode="auto">
              <a:xfrm>
                <a:off x="6444" y="5801"/>
                <a:ext cx="161" cy="757"/>
              </a:xfrm>
              <a:custGeom>
                <a:avLst/>
                <a:gdLst/>
                <a:ahLst/>
                <a:cxnLst>
                  <a:cxn ang="0">
                    <a:pos x="45" y="0"/>
                  </a:cxn>
                  <a:cxn ang="0">
                    <a:pos x="45" y="604"/>
                  </a:cxn>
                  <a:cxn ang="0">
                    <a:pos x="40" y="607"/>
                  </a:cxn>
                  <a:cxn ang="0">
                    <a:pos x="33" y="610"/>
                  </a:cxn>
                  <a:cxn ang="0">
                    <a:pos x="29" y="615"/>
                  </a:cxn>
                  <a:cxn ang="0">
                    <a:pos x="24" y="620"/>
                  </a:cxn>
                  <a:cxn ang="0">
                    <a:pos x="17" y="626"/>
                  </a:cxn>
                  <a:cxn ang="0">
                    <a:pos x="14" y="631"/>
                  </a:cxn>
                  <a:cxn ang="0">
                    <a:pos x="9" y="637"/>
                  </a:cxn>
                  <a:cxn ang="0">
                    <a:pos x="6" y="642"/>
                  </a:cxn>
                  <a:cxn ang="0">
                    <a:pos x="4" y="647"/>
                  </a:cxn>
                  <a:cxn ang="0">
                    <a:pos x="3" y="654"/>
                  </a:cxn>
                  <a:cxn ang="0">
                    <a:pos x="1" y="662"/>
                  </a:cxn>
                  <a:cxn ang="0">
                    <a:pos x="0" y="670"/>
                  </a:cxn>
                  <a:cxn ang="0">
                    <a:pos x="0" y="683"/>
                  </a:cxn>
                  <a:cxn ang="0">
                    <a:pos x="1" y="692"/>
                  </a:cxn>
                  <a:cxn ang="0">
                    <a:pos x="3" y="699"/>
                  </a:cxn>
                  <a:cxn ang="0">
                    <a:pos x="6" y="709"/>
                  </a:cxn>
                  <a:cxn ang="0">
                    <a:pos x="9" y="717"/>
                  </a:cxn>
                  <a:cxn ang="0">
                    <a:pos x="14" y="723"/>
                  </a:cxn>
                  <a:cxn ang="0">
                    <a:pos x="19" y="730"/>
                  </a:cxn>
                  <a:cxn ang="0">
                    <a:pos x="24" y="735"/>
                  </a:cxn>
                  <a:cxn ang="0">
                    <a:pos x="30" y="739"/>
                  </a:cxn>
                  <a:cxn ang="0">
                    <a:pos x="35" y="744"/>
                  </a:cxn>
                  <a:cxn ang="0">
                    <a:pos x="42" y="749"/>
                  </a:cxn>
                  <a:cxn ang="0">
                    <a:pos x="50" y="752"/>
                  </a:cxn>
                  <a:cxn ang="0">
                    <a:pos x="59" y="756"/>
                  </a:cxn>
                  <a:cxn ang="0">
                    <a:pos x="67" y="757"/>
                  </a:cxn>
                  <a:cxn ang="0">
                    <a:pos x="77" y="757"/>
                  </a:cxn>
                  <a:cxn ang="0">
                    <a:pos x="85" y="757"/>
                  </a:cxn>
                  <a:cxn ang="0">
                    <a:pos x="96" y="757"/>
                  </a:cxn>
                  <a:cxn ang="0">
                    <a:pos x="105" y="754"/>
                  </a:cxn>
                  <a:cxn ang="0">
                    <a:pos x="113" y="752"/>
                  </a:cxn>
                  <a:cxn ang="0">
                    <a:pos x="119" y="747"/>
                  </a:cxn>
                  <a:cxn ang="0">
                    <a:pos x="126" y="744"/>
                  </a:cxn>
                  <a:cxn ang="0">
                    <a:pos x="132" y="739"/>
                  </a:cxn>
                  <a:cxn ang="0">
                    <a:pos x="140" y="733"/>
                  </a:cxn>
                  <a:cxn ang="0">
                    <a:pos x="145" y="725"/>
                  </a:cxn>
                  <a:cxn ang="0">
                    <a:pos x="150" y="718"/>
                  </a:cxn>
                  <a:cxn ang="0">
                    <a:pos x="155" y="709"/>
                  </a:cxn>
                  <a:cxn ang="0">
                    <a:pos x="158" y="701"/>
                  </a:cxn>
                  <a:cxn ang="0">
                    <a:pos x="159" y="692"/>
                  </a:cxn>
                  <a:cxn ang="0">
                    <a:pos x="161" y="681"/>
                  </a:cxn>
                  <a:cxn ang="0">
                    <a:pos x="161" y="671"/>
                  </a:cxn>
                  <a:cxn ang="0">
                    <a:pos x="159" y="663"/>
                  </a:cxn>
                  <a:cxn ang="0">
                    <a:pos x="158" y="655"/>
                  </a:cxn>
                  <a:cxn ang="0">
                    <a:pos x="156" y="647"/>
                  </a:cxn>
                  <a:cxn ang="0">
                    <a:pos x="151" y="639"/>
                  </a:cxn>
                  <a:cxn ang="0">
                    <a:pos x="148" y="633"/>
                  </a:cxn>
                  <a:cxn ang="0">
                    <a:pos x="143" y="626"/>
                  </a:cxn>
                  <a:cxn ang="0">
                    <a:pos x="138" y="620"/>
                  </a:cxn>
                  <a:cxn ang="0">
                    <a:pos x="132" y="615"/>
                  </a:cxn>
                  <a:cxn ang="0">
                    <a:pos x="127" y="610"/>
                  </a:cxn>
                  <a:cxn ang="0">
                    <a:pos x="121" y="605"/>
                  </a:cxn>
                  <a:cxn ang="0">
                    <a:pos x="116" y="604"/>
                  </a:cxn>
                  <a:cxn ang="0">
                    <a:pos x="116" y="0"/>
                  </a:cxn>
                  <a:cxn ang="0">
                    <a:pos x="45" y="0"/>
                  </a:cxn>
                </a:cxnLst>
                <a:rect l="0" t="0" r="r" b="b"/>
                <a:pathLst>
                  <a:path w="161" h="757">
                    <a:moveTo>
                      <a:pt x="45" y="0"/>
                    </a:moveTo>
                    <a:lnTo>
                      <a:pt x="45" y="604"/>
                    </a:lnTo>
                    <a:lnTo>
                      <a:pt x="40" y="607"/>
                    </a:lnTo>
                    <a:lnTo>
                      <a:pt x="33" y="610"/>
                    </a:lnTo>
                    <a:lnTo>
                      <a:pt x="29" y="615"/>
                    </a:lnTo>
                    <a:lnTo>
                      <a:pt x="24" y="620"/>
                    </a:lnTo>
                    <a:lnTo>
                      <a:pt x="17" y="626"/>
                    </a:lnTo>
                    <a:lnTo>
                      <a:pt x="14" y="631"/>
                    </a:lnTo>
                    <a:lnTo>
                      <a:pt x="9" y="637"/>
                    </a:lnTo>
                    <a:lnTo>
                      <a:pt x="6" y="642"/>
                    </a:lnTo>
                    <a:lnTo>
                      <a:pt x="4" y="647"/>
                    </a:lnTo>
                    <a:lnTo>
                      <a:pt x="3" y="654"/>
                    </a:lnTo>
                    <a:lnTo>
                      <a:pt x="1" y="662"/>
                    </a:lnTo>
                    <a:lnTo>
                      <a:pt x="0" y="670"/>
                    </a:lnTo>
                    <a:lnTo>
                      <a:pt x="0" y="683"/>
                    </a:lnTo>
                    <a:lnTo>
                      <a:pt x="1" y="692"/>
                    </a:lnTo>
                    <a:lnTo>
                      <a:pt x="3" y="699"/>
                    </a:lnTo>
                    <a:lnTo>
                      <a:pt x="6" y="709"/>
                    </a:lnTo>
                    <a:lnTo>
                      <a:pt x="9" y="717"/>
                    </a:lnTo>
                    <a:lnTo>
                      <a:pt x="14" y="723"/>
                    </a:lnTo>
                    <a:lnTo>
                      <a:pt x="19" y="730"/>
                    </a:lnTo>
                    <a:lnTo>
                      <a:pt x="24" y="735"/>
                    </a:lnTo>
                    <a:lnTo>
                      <a:pt x="30" y="739"/>
                    </a:lnTo>
                    <a:lnTo>
                      <a:pt x="35" y="744"/>
                    </a:lnTo>
                    <a:lnTo>
                      <a:pt x="42" y="749"/>
                    </a:lnTo>
                    <a:lnTo>
                      <a:pt x="50" y="752"/>
                    </a:lnTo>
                    <a:lnTo>
                      <a:pt x="59" y="756"/>
                    </a:lnTo>
                    <a:lnTo>
                      <a:pt x="67" y="757"/>
                    </a:lnTo>
                    <a:lnTo>
                      <a:pt x="77" y="757"/>
                    </a:lnTo>
                    <a:lnTo>
                      <a:pt x="85" y="757"/>
                    </a:lnTo>
                    <a:lnTo>
                      <a:pt x="96" y="757"/>
                    </a:lnTo>
                    <a:lnTo>
                      <a:pt x="105" y="754"/>
                    </a:lnTo>
                    <a:lnTo>
                      <a:pt x="113" y="752"/>
                    </a:lnTo>
                    <a:lnTo>
                      <a:pt x="119" y="747"/>
                    </a:lnTo>
                    <a:lnTo>
                      <a:pt x="126" y="744"/>
                    </a:lnTo>
                    <a:lnTo>
                      <a:pt x="132" y="739"/>
                    </a:lnTo>
                    <a:lnTo>
                      <a:pt x="140" y="733"/>
                    </a:lnTo>
                    <a:lnTo>
                      <a:pt x="145" y="725"/>
                    </a:lnTo>
                    <a:lnTo>
                      <a:pt x="150" y="718"/>
                    </a:lnTo>
                    <a:lnTo>
                      <a:pt x="155" y="709"/>
                    </a:lnTo>
                    <a:lnTo>
                      <a:pt x="158" y="701"/>
                    </a:lnTo>
                    <a:lnTo>
                      <a:pt x="159" y="692"/>
                    </a:lnTo>
                    <a:lnTo>
                      <a:pt x="161" y="681"/>
                    </a:lnTo>
                    <a:lnTo>
                      <a:pt x="161" y="671"/>
                    </a:lnTo>
                    <a:lnTo>
                      <a:pt x="159" y="663"/>
                    </a:lnTo>
                    <a:lnTo>
                      <a:pt x="158" y="655"/>
                    </a:lnTo>
                    <a:lnTo>
                      <a:pt x="156" y="647"/>
                    </a:lnTo>
                    <a:lnTo>
                      <a:pt x="151" y="639"/>
                    </a:lnTo>
                    <a:lnTo>
                      <a:pt x="148" y="633"/>
                    </a:lnTo>
                    <a:lnTo>
                      <a:pt x="143" y="626"/>
                    </a:lnTo>
                    <a:lnTo>
                      <a:pt x="138" y="620"/>
                    </a:lnTo>
                    <a:lnTo>
                      <a:pt x="132" y="615"/>
                    </a:lnTo>
                    <a:lnTo>
                      <a:pt x="127" y="610"/>
                    </a:lnTo>
                    <a:lnTo>
                      <a:pt x="121" y="605"/>
                    </a:lnTo>
                    <a:lnTo>
                      <a:pt x="116" y="604"/>
                    </a:lnTo>
                    <a:lnTo>
                      <a:pt x="116" y="0"/>
                    </a:lnTo>
                    <a:lnTo>
                      <a:pt x="45" y="0"/>
                    </a:lnTo>
                    <a:close/>
                  </a:path>
                </a:pathLst>
              </a:custGeom>
              <a:solidFill>
                <a:srgbClr val="E0E0E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26" name="Freeform 78"/>
              <p:cNvSpPr>
                <a:spLocks/>
              </p:cNvSpPr>
              <p:nvPr/>
            </p:nvSpPr>
            <p:spPr bwMode="auto">
              <a:xfrm>
                <a:off x="6460" y="5735"/>
                <a:ext cx="129" cy="810"/>
              </a:xfrm>
              <a:custGeom>
                <a:avLst/>
                <a:gdLst/>
                <a:ahLst/>
                <a:cxnLst>
                  <a:cxn ang="0">
                    <a:pos x="45" y="0"/>
                  </a:cxn>
                  <a:cxn ang="0">
                    <a:pos x="45" y="666"/>
                  </a:cxn>
                  <a:cxn ang="0">
                    <a:pos x="43" y="674"/>
                  </a:cxn>
                  <a:cxn ang="0">
                    <a:pos x="40" y="681"/>
                  </a:cxn>
                  <a:cxn ang="0">
                    <a:pos x="35" y="686"/>
                  </a:cxn>
                  <a:cxn ang="0">
                    <a:pos x="32" y="687"/>
                  </a:cxn>
                  <a:cxn ang="0">
                    <a:pos x="27" y="692"/>
                  </a:cxn>
                  <a:cxn ang="0">
                    <a:pos x="22" y="695"/>
                  </a:cxn>
                  <a:cxn ang="0">
                    <a:pos x="17" y="699"/>
                  </a:cxn>
                  <a:cxn ang="0">
                    <a:pos x="14" y="703"/>
                  </a:cxn>
                  <a:cxn ang="0">
                    <a:pos x="11" y="708"/>
                  </a:cxn>
                  <a:cxn ang="0">
                    <a:pos x="8" y="713"/>
                  </a:cxn>
                  <a:cxn ang="0">
                    <a:pos x="5" y="718"/>
                  </a:cxn>
                  <a:cxn ang="0">
                    <a:pos x="3" y="721"/>
                  </a:cxn>
                  <a:cxn ang="0">
                    <a:pos x="3" y="726"/>
                  </a:cxn>
                  <a:cxn ang="0">
                    <a:pos x="0" y="733"/>
                  </a:cxn>
                  <a:cxn ang="0">
                    <a:pos x="0" y="739"/>
                  </a:cxn>
                  <a:cxn ang="0">
                    <a:pos x="0" y="750"/>
                  </a:cxn>
                  <a:cxn ang="0">
                    <a:pos x="0" y="757"/>
                  </a:cxn>
                  <a:cxn ang="0">
                    <a:pos x="3" y="763"/>
                  </a:cxn>
                  <a:cxn ang="0">
                    <a:pos x="5" y="770"/>
                  </a:cxn>
                  <a:cxn ang="0">
                    <a:pos x="8" y="776"/>
                  </a:cxn>
                  <a:cxn ang="0">
                    <a:pos x="11" y="783"/>
                  </a:cxn>
                  <a:cxn ang="0">
                    <a:pos x="14" y="788"/>
                  </a:cxn>
                  <a:cxn ang="0">
                    <a:pos x="19" y="792"/>
                  </a:cxn>
                  <a:cxn ang="0">
                    <a:pos x="24" y="796"/>
                  </a:cxn>
                  <a:cxn ang="0">
                    <a:pos x="29" y="801"/>
                  </a:cxn>
                  <a:cxn ang="0">
                    <a:pos x="34" y="804"/>
                  </a:cxn>
                  <a:cxn ang="0">
                    <a:pos x="40" y="805"/>
                  </a:cxn>
                  <a:cxn ang="0">
                    <a:pos x="48" y="809"/>
                  </a:cxn>
                  <a:cxn ang="0">
                    <a:pos x="55" y="810"/>
                  </a:cxn>
                  <a:cxn ang="0">
                    <a:pos x="63" y="810"/>
                  </a:cxn>
                  <a:cxn ang="0">
                    <a:pos x="68" y="810"/>
                  </a:cxn>
                  <a:cxn ang="0">
                    <a:pos x="77" y="810"/>
                  </a:cxn>
                  <a:cxn ang="0">
                    <a:pos x="84" y="809"/>
                  </a:cxn>
                  <a:cxn ang="0">
                    <a:pos x="90" y="805"/>
                  </a:cxn>
                  <a:cxn ang="0">
                    <a:pos x="95" y="802"/>
                  </a:cxn>
                  <a:cxn ang="0">
                    <a:pos x="101" y="799"/>
                  </a:cxn>
                  <a:cxn ang="0">
                    <a:pos x="106" y="796"/>
                  </a:cxn>
                  <a:cxn ang="0">
                    <a:pos x="113" y="789"/>
                  </a:cxn>
                  <a:cxn ang="0">
                    <a:pos x="118" y="784"/>
                  </a:cxn>
                  <a:cxn ang="0">
                    <a:pos x="121" y="778"/>
                  </a:cxn>
                  <a:cxn ang="0">
                    <a:pos x="124" y="771"/>
                  </a:cxn>
                  <a:cxn ang="0">
                    <a:pos x="127" y="763"/>
                  </a:cxn>
                  <a:cxn ang="0">
                    <a:pos x="129" y="757"/>
                  </a:cxn>
                  <a:cxn ang="0">
                    <a:pos x="129" y="749"/>
                  </a:cxn>
                  <a:cxn ang="0">
                    <a:pos x="129" y="741"/>
                  </a:cxn>
                  <a:cxn ang="0">
                    <a:pos x="129" y="734"/>
                  </a:cxn>
                  <a:cxn ang="0">
                    <a:pos x="127" y="728"/>
                  </a:cxn>
                  <a:cxn ang="0">
                    <a:pos x="126" y="721"/>
                  </a:cxn>
                  <a:cxn ang="0">
                    <a:pos x="122" y="713"/>
                  </a:cxn>
                  <a:cxn ang="0">
                    <a:pos x="119" y="708"/>
                  </a:cxn>
                  <a:cxn ang="0">
                    <a:pos x="114" y="703"/>
                  </a:cxn>
                  <a:cxn ang="0">
                    <a:pos x="111" y="700"/>
                  </a:cxn>
                  <a:cxn ang="0">
                    <a:pos x="106" y="695"/>
                  </a:cxn>
                  <a:cxn ang="0">
                    <a:pos x="101" y="691"/>
                  </a:cxn>
                  <a:cxn ang="0">
                    <a:pos x="97" y="687"/>
                  </a:cxn>
                  <a:cxn ang="0">
                    <a:pos x="92" y="684"/>
                  </a:cxn>
                  <a:cxn ang="0">
                    <a:pos x="87" y="679"/>
                  </a:cxn>
                  <a:cxn ang="0">
                    <a:pos x="85" y="671"/>
                  </a:cxn>
                  <a:cxn ang="0">
                    <a:pos x="84" y="665"/>
                  </a:cxn>
                  <a:cxn ang="0">
                    <a:pos x="84" y="0"/>
                  </a:cxn>
                  <a:cxn ang="0">
                    <a:pos x="45" y="0"/>
                  </a:cxn>
                </a:cxnLst>
                <a:rect l="0" t="0" r="r" b="b"/>
                <a:pathLst>
                  <a:path w="129" h="810">
                    <a:moveTo>
                      <a:pt x="45" y="0"/>
                    </a:moveTo>
                    <a:lnTo>
                      <a:pt x="45" y="666"/>
                    </a:lnTo>
                    <a:lnTo>
                      <a:pt x="43" y="674"/>
                    </a:lnTo>
                    <a:lnTo>
                      <a:pt x="40" y="681"/>
                    </a:lnTo>
                    <a:lnTo>
                      <a:pt x="35" y="686"/>
                    </a:lnTo>
                    <a:lnTo>
                      <a:pt x="32" y="687"/>
                    </a:lnTo>
                    <a:lnTo>
                      <a:pt x="27" y="692"/>
                    </a:lnTo>
                    <a:lnTo>
                      <a:pt x="22" y="695"/>
                    </a:lnTo>
                    <a:lnTo>
                      <a:pt x="17" y="699"/>
                    </a:lnTo>
                    <a:lnTo>
                      <a:pt x="14" y="703"/>
                    </a:lnTo>
                    <a:lnTo>
                      <a:pt x="11" y="708"/>
                    </a:lnTo>
                    <a:lnTo>
                      <a:pt x="8" y="713"/>
                    </a:lnTo>
                    <a:lnTo>
                      <a:pt x="5" y="718"/>
                    </a:lnTo>
                    <a:lnTo>
                      <a:pt x="3" y="721"/>
                    </a:lnTo>
                    <a:lnTo>
                      <a:pt x="3" y="726"/>
                    </a:lnTo>
                    <a:lnTo>
                      <a:pt x="0" y="733"/>
                    </a:lnTo>
                    <a:lnTo>
                      <a:pt x="0" y="739"/>
                    </a:lnTo>
                    <a:lnTo>
                      <a:pt x="0" y="750"/>
                    </a:lnTo>
                    <a:lnTo>
                      <a:pt x="0" y="757"/>
                    </a:lnTo>
                    <a:lnTo>
                      <a:pt x="3" y="763"/>
                    </a:lnTo>
                    <a:lnTo>
                      <a:pt x="5" y="770"/>
                    </a:lnTo>
                    <a:lnTo>
                      <a:pt x="8" y="776"/>
                    </a:lnTo>
                    <a:lnTo>
                      <a:pt x="11" y="783"/>
                    </a:lnTo>
                    <a:lnTo>
                      <a:pt x="14" y="788"/>
                    </a:lnTo>
                    <a:lnTo>
                      <a:pt x="19" y="792"/>
                    </a:lnTo>
                    <a:lnTo>
                      <a:pt x="24" y="796"/>
                    </a:lnTo>
                    <a:lnTo>
                      <a:pt x="29" y="801"/>
                    </a:lnTo>
                    <a:lnTo>
                      <a:pt x="34" y="804"/>
                    </a:lnTo>
                    <a:lnTo>
                      <a:pt x="40" y="805"/>
                    </a:lnTo>
                    <a:lnTo>
                      <a:pt x="48" y="809"/>
                    </a:lnTo>
                    <a:lnTo>
                      <a:pt x="55" y="810"/>
                    </a:lnTo>
                    <a:lnTo>
                      <a:pt x="63" y="810"/>
                    </a:lnTo>
                    <a:lnTo>
                      <a:pt x="68" y="810"/>
                    </a:lnTo>
                    <a:lnTo>
                      <a:pt x="77" y="810"/>
                    </a:lnTo>
                    <a:lnTo>
                      <a:pt x="84" y="809"/>
                    </a:lnTo>
                    <a:lnTo>
                      <a:pt x="90" y="805"/>
                    </a:lnTo>
                    <a:lnTo>
                      <a:pt x="95" y="802"/>
                    </a:lnTo>
                    <a:lnTo>
                      <a:pt x="101" y="799"/>
                    </a:lnTo>
                    <a:lnTo>
                      <a:pt x="106" y="796"/>
                    </a:lnTo>
                    <a:lnTo>
                      <a:pt x="113" y="789"/>
                    </a:lnTo>
                    <a:lnTo>
                      <a:pt x="118" y="784"/>
                    </a:lnTo>
                    <a:lnTo>
                      <a:pt x="121" y="778"/>
                    </a:lnTo>
                    <a:lnTo>
                      <a:pt x="124" y="771"/>
                    </a:lnTo>
                    <a:lnTo>
                      <a:pt x="127" y="763"/>
                    </a:lnTo>
                    <a:lnTo>
                      <a:pt x="129" y="757"/>
                    </a:lnTo>
                    <a:lnTo>
                      <a:pt x="129" y="749"/>
                    </a:lnTo>
                    <a:lnTo>
                      <a:pt x="129" y="741"/>
                    </a:lnTo>
                    <a:lnTo>
                      <a:pt x="129" y="734"/>
                    </a:lnTo>
                    <a:lnTo>
                      <a:pt x="127" y="728"/>
                    </a:lnTo>
                    <a:lnTo>
                      <a:pt x="126" y="721"/>
                    </a:lnTo>
                    <a:lnTo>
                      <a:pt x="122" y="713"/>
                    </a:lnTo>
                    <a:lnTo>
                      <a:pt x="119" y="708"/>
                    </a:lnTo>
                    <a:lnTo>
                      <a:pt x="114" y="703"/>
                    </a:lnTo>
                    <a:lnTo>
                      <a:pt x="111" y="700"/>
                    </a:lnTo>
                    <a:lnTo>
                      <a:pt x="106" y="695"/>
                    </a:lnTo>
                    <a:lnTo>
                      <a:pt x="101" y="691"/>
                    </a:lnTo>
                    <a:lnTo>
                      <a:pt x="97" y="687"/>
                    </a:lnTo>
                    <a:lnTo>
                      <a:pt x="92" y="684"/>
                    </a:lnTo>
                    <a:lnTo>
                      <a:pt x="87" y="679"/>
                    </a:lnTo>
                    <a:lnTo>
                      <a:pt x="85" y="671"/>
                    </a:lnTo>
                    <a:lnTo>
                      <a:pt x="84" y="665"/>
                    </a:lnTo>
                    <a:lnTo>
                      <a:pt x="84" y="0"/>
                    </a:lnTo>
                    <a:lnTo>
                      <a:pt x="45"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27" name="Oval 79"/>
              <p:cNvSpPr>
                <a:spLocks noChangeArrowheads="1"/>
              </p:cNvSpPr>
              <p:nvPr/>
            </p:nvSpPr>
            <p:spPr bwMode="auto">
              <a:xfrm>
                <a:off x="6516" y="5741"/>
                <a:ext cx="37" cy="38"/>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28" name="Oval 80"/>
              <p:cNvSpPr>
                <a:spLocks noChangeArrowheads="1"/>
              </p:cNvSpPr>
              <p:nvPr/>
            </p:nvSpPr>
            <p:spPr bwMode="auto">
              <a:xfrm>
                <a:off x="6474" y="5741"/>
                <a:ext cx="37" cy="38"/>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29" name="Oval 81"/>
              <p:cNvSpPr>
                <a:spLocks noChangeArrowheads="1"/>
              </p:cNvSpPr>
              <p:nvPr/>
            </p:nvSpPr>
            <p:spPr bwMode="auto">
              <a:xfrm>
                <a:off x="6474" y="5714"/>
                <a:ext cx="37" cy="39"/>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30" name="Oval 82"/>
              <p:cNvSpPr>
                <a:spLocks noChangeArrowheads="1"/>
              </p:cNvSpPr>
              <p:nvPr/>
            </p:nvSpPr>
            <p:spPr bwMode="auto">
              <a:xfrm>
                <a:off x="6529" y="5706"/>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31" name="Oval 83"/>
              <p:cNvSpPr>
                <a:spLocks noChangeArrowheads="1"/>
              </p:cNvSpPr>
              <p:nvPr/>
            </p:nvSpPr>
            <p:spPr bwMode="auto">
              <a:xfrm>
                <a:off x="6503" y="5706"/>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32" name="Oval 84"/>
              <p:cNvSpPr>
                <a:spLocks noChangeArrowheads="1"/>
              </p:cNvSpPr>
              <p:nvPr/>
            </p:nvSpPr>
            <p:spPr bwMode="auto">
              <a:xfrm>
                <a:off x="6560" y="5733"/>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33" name="Oval 85"/>
              <p:cNvSpPr>
                <a:spLocks noChangeArrowheads="1"/>
              </p:cNvSpPr>
              <p:nvPr/>
            </p:nvSpPr>
            <p:spPr bwMode="auto">
              <a:xfrm>
                <a:off x="6581" y="5706"/>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34" name="Oval 86"/>
              <p:cNvSpPr>
                <a:spLocks noChangeArrowheads="1"/>
              </p:cNvSpPr>
              <p:nvPr/>
            </p:nvSpPr>
            <p:spPr bwMode="auto">
              <a:xfrm>
                <a:off x="6581" y="5686"/>
                <a:ext cx="37" cy="38"/>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35" name="Oval 87"/>
              <p:cNvSpPr>
                <a:spLocks noChangeArrowheads="1"/>
              </p:cNvSpPr>
              <p:nvPr/>
            </p:nvSpPr>
            <p:spPr bwMode="auto">
              <a:xfrm>
                <a:off x="6686" y="5665"/>
                <a:ext cx="37" cy="38"/>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36" name="Oval 88"/>
              <p:cNvSpPr>
                <a:spLocks noChangeArrowheads="1"/>
              </p:cNvSpPr>
              <p:nvPr/>
            </p:nvSpPr>
            <p:spPr bwMode="auto">
              <a:xfrm>
                <a:off x="6634" y="5672"/>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37" name="Oval 89"/>
              <p:cNvSpPr>
                <a:spLocks noChangeArrowheads="1"/>
              </p:cNvSpPr>
              <p:nvPr/>
            </p:nvSpPr>
            <p:spPr bwMode="auto">
              <a:xfrm>
                <a:off x="6615" y="5657"/>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38" name="Oval 90"/>
              <p:cNvSpPr>
                <a:spLocks noChangeArrowheads="1"/>
              </p:cNvSpPr>
              <p:nvPr/>
            </p:nvSpPr>
            <p:spPr bwMode="auto">
              <a:xfrm>
                <a:off x="6834" y="5583"/>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39" name="Oval 91"/>
              <p:cNvSpPr>
                <a:spLocks noChangeArrowheads="1"/>
              </p:cNvSpPr>
              <p:nvPr/>
            </p:nvSpPr>
            <p:spPr bwMode="auto">
              <a:xfrm>
                <a:off x="6728" y="5623"/>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40" name="Oval 92"/>
              <p:cNvSpPr>
                <a:spLocks noChangeArrowheads="1"/>
              </p:cNvSpPr>
              <p:nvPr/>
            </p:nvSpPr>
            <p:spPr bwMode="auto">
              <a:xfrm>
                <a:off x="6768" y="5599"/>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41" name="Oval 93"/>
              <p:cNvSpPr>
                <a:spLocks noChangeArrowheads="1"/>
              </p:cNvSpPr>
              <p:nvPr/>
            </p:nvSpPr>
            <p:spPr bwMode="auto">
              <a:xfrm>
                <a:off x="6591" y="5599"/>
                <a:ext cx="37" cy="36"/>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42" name="Oval 94"/>
              <p:cNvSpPr>
                <a:spLocks noChangeArrowheads="1"/>
              </p:cNvSpPr>
              <p:nvPr/>
            </p:nvSpPr>
            <p:spPr bwMode="auto">
              <a:xfrm>
                <a:off x="6545" y="5651"/>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43" name="Oval 95"/>
              <p:cNvSpPr>
                <a:spLocks noChangeArrowheads="1"/>
              </p:cNvSpPr>
              <p:nvPr/>
            </p:nvSpPr>
            <p:spPr bwMode="auto">
              <a:xfrm>
                <a:off x="6528" y="5652"/>
                <a:ext cx="37" cy="38"/>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44" name="Oval 96"/>
              <p:cNvSpPr>
                <a:spLocks noChangeArrowheads="1"/>
              </p:cNvSpPr>
              <p:nvPr/>
            </p:nvSpPr>
            <p:spPr bwMode="auto">
              <a:xfrm>
                <a:off x="6526" y="5615"/>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45" name="Oval 97"/>
              <p:cNvSpPr>
                <a:spLocks noChangeArrowheads="1"/>
              </p:cNvSpPr>
              <p:nvPr/>
            </p:nvSpPr>
            <p:spPr bwMode="auto">
              <a:xfrm>
                <a:off x="6498" y="5614"/>
                <a:ext cx="39"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46" name="Oval 98"/>
              <p:cNvSpPr>
                <a:spLocks noChangeArrowheads="1"/>
              </p:cNvSpPr>
              <p:nvPr/>
            </p:nvSpPr>
            <p:spPr bwMode="auto">
              <a:xfrm>
                <a:off x="6721" y="5555"/>
                <a:ext cx="37" cy="38"/>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47" name="Oval 99"/>
              <p:cNvSpPr>
                <a:spLocks noChangeArrowheads="1"/>
              </p:cNvSpPr>
              <p:nvPr/>
            </p:nvSpPr>
            <p:spPr bwMode="auto">
              <a:xfrm>
                <a:off x="6444" y="5597"/>
                <a:ext cx="37" cy="38"/>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48" name="Oval 100"/>
              <p:cNvSpPr>
                <a:spLocks noChangeArrowheads="1"/>
              </p:cNvSpPr>
              <p:nvPr/>
            </p:nvSpPr>
            <p:spPr bwMode="auto">
              <a:xfrm>
                <a:off x="6618" y="5539"/>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49" name="Oval 101"/>
              <p:cNvSpPr>
                <a:spLocks noChangeArrowheads="1"/>
              </p:cNvSpPr>
              <p:nvPr/>
            </p:nvSpPr>
            <p:spPr bwMode="auto">
              <a:xfrm>
                <a:off x="6660" y="5474"/>
                <a:ext cx="37" cy="38"/>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50" name="Oval 102"/>
              <p:cNvSpPr>
                <a:spLocks noChangeArrowheads="1"/>
              </p:cNvSpPr>
              <p:nvPr/>
            </p:nvSpPr>
            <p:spPr bwMode="auto">
              <a:xfrm>
                <a:off x="6634" y="5495"/>
                <a:ext cx="37" cy="38"/>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51" name="Oval 103"/>
              <p:cNvSpPr>
                <a:spLocks noChangeArrowheads="1"/>
              </p:cNvSpPr>
              <p:nvPr/>
            </p:nvSpPr>
            <p:spPr bwMode="auto">
              <a:xfrm>
                <a:off x="6444" y="5552"/>
                <a:ext cx="35"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52" name="Oval 104"/>
              <p:cNvSpPr>
                <a:spLocks noChangeArrowheads="1"/>
              </p:cNvSpPr>
              <p:nvPr/>
            </p:nvSpPr>
            <p:spPr bwMode="auto">
              <a:xfrm>
                <a:off x="6444" y="5515"/>
                <a:ext cx="35"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53" name="Oval 105"/>
              <p:cNvSpPr>
                <a:spLocks noChangeArrowheads="1"/>
              </p:cNvSpPr>
              <p:nvPr/>
            </p:nvSpPr>
            <p:spPr bwMode="auto">
              <a:xfrm>
                <a:off x="6444" y="5468"/>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54" name="Oval 106"/>
              <p:cNvSpPr>
                <a:spLocks noChangeArrowheads="1"/>
              </p:cNvSpPr>
              <p:nvPr/>
            </p:nvSpPr>
            <p:spPr bwMode="auto">
              <a:xfrm>
                <a:off x="6318" y="5528"/>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55" name="Oval 107"/>
              <p:cNvSpPr>
                <a:spLocks noChangeArrowheads="1"/>
              </p:cNvSpPr>
              <p:nvPr/>
            </p:nvSpPr>
            <p:spPr bwMode="auto">
              <a:xfrm>
                <a:off x="6287" y="5504"/>
                <a:ext cx="39" cy="38"/>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56" name="Oval 108"/>
              <p:cNvSpPr>
                <a:spLocks noChangeArrowheads="1"/>
              </p:cNvSpPr>
              <p:nvPr/>
            </p:nvSpPr>
            <p:spPr bwMode="auto">
              <a:xfrm>
                <a:off x="6318" y="5591"/>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57" name="Oval 109"/>
              <p:cNvSpPr>
                <a:spLocks noChangeArrowheads="1"/>
              </p:cNvSpPr>
              <p:nvPr/>
            </p:nvSpPr>
            <p:spPr bwMode="auto">
              <a:xfrm>
                <a:off x="6274" y="5589"/>
                <a:ext cx="37" cy="36"/>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58" name="Oval 110"/>
              <p:cNvSpPr>
                <a:spLocks noChangeArrowheads="1"/>
              </p:cNvSpPr>
              <p:nvPr/>
            </p:nvSpPr>
            <p:spPr bwMode="auto">
              <a:xfrm>
                <a:off x="6419" y="5649"/>
                <a:ext cx="38"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59" name="Oval 111"/>
              <p:cNvSpPr>
                <a:spLocks noChangeArrowheads="1"/>
              </p:cNvSpPr>
              <p:nvPr/>
            </p:nvSpPr>
            <p:spPr bwMode="auto">
              <a:xfrm>
                <a:off x="6305" y="5688"/>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60" name="Oval 112"/>
              <p:cNvSpPr>
                <a:spLocks noChangeArrowheads="1"/>
              </p:cNvSpPr>
              <p:nvPr/>
            </p:nvSpPr>
            <p:spPr bwMode="auto">
              <a:xfrm>
                <a:off x="6363" y="5690"/>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61" name="Oval 113"/>
              <p:cNvSpPr>
                <a:spLocks noChangeArrowheads="1"/>
              </p:cNvSpPr>
              <p:nvPr/>
            </p:nvSpPr>
            <p:spPr bwMode="auto">
              <a:xfrm>
                <a:off x="6363" y="5704"/>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62" name="Oval 114"/>
              <p:cNvSpPr>
                <a:spLocks noChangeArrowheads="1"/>
              </p:cNvSpPr>
              <p:nvPr/>
            </p:nvSpPr>
            <p:spPr bwMode="auto">
              <a:xfrm>
                <a:off x="6416" y="5681"/>
                <a:ext cx="39" cy="38"/>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63" name="Oval 115"/>
              <p:cNvSpPr>
                <a:spLocks noChangeArrowheads="1"/>
              </p:cNvSpPr>
              <p:nvPr/>
            </p:nvSpPr>
            <p:spPr bwMode="auto">
              <a:xfrm>
                <a:off x="6421" y="5704"/>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64" name="Oval 116"/>
              <p:cNvSpPr>
                <a:spLocks noChangeArrowheads="1"/>
              </p:cNvSpPr>
              <p:nvPr/>
            </p:nvSpPr>
            <p:spPr bwMode="auto">
              <a:xfrm>
                <a:off x="6582" y="5473"/>
                <a:ext cx="44" cy="45"/>
              </a:xfrm>
              <a:prstGeom prst="ellipse">
                <a:avLst/>
              </a:prstGeom>
              <a:solidFill>
                <a:srgbClr val="FF404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65" name="Oval 117"/>
              <p:cNvSpPr>
                <a:spLocks noChangeArrowheads="1"/>
              </p:cNvSpPr>
              <p:nvPr/>
            </p:nvSpPr>
            <p:spPr bwMode="auto">
              <a:xfrm>
                <a:off x="6406" y="5465"/>
                <a:ext cx="46" cy="43"/>
              </a:xfrm>
              <a:prstGeom prst="ellipse">
                <a:avLst/>
              </a:prstGeom>
              <a:solidFill>
                <a:srgbClr val="FF404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66" name="Oval 118"/>
              <p:cNvSpPr>
                <a:spLocks noChangeArrowheads="1"/>
              </p:cNvSpPr>
              <p:nvPr/>
            </p:nvSpPr>
            <p:spPr bwMode="auto">
              <a:xfrm>
                <a:off x="6437" y="5410"/>
                <a:ext cx="45" cy="43"/>
              </a:xfrm>
              <a:prstGeom prst="ellipse">
                <a:avLst/>
              </a:prstGeom>
              <a:solidFill>
                <a:srgbClr val="FF404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67" name="Oval 119"/>
              <p:cNvSpPr>
                <a:spLocks noChangeArrowheads="1"/>
              </p:cNvSpPr>
              <p:nvPr/>
            </p:nvSpPr>
            <p:spPr bwMode="auto">
              <a:xfrm>
                <a:off x="6431" y="5352"/>
                <a:ext cx="43" cy="43"/>
              </a:xfrm>
              <a:prstGeom prst="ellipse">
                <a:avLst/>
              </a:prstGeom>
              <a:solidFill>
                <a:srgbClr val="FF404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68" name="Oval 120"/>
              <p:cNvSpPr>
                <a:spLocks noChangeArrowheads="1"/>
              </p:cNvSpPr>
              <p:nvPr/>
            </p:nvSpPr>
            <p:spPr bwMode="auto">
              <a:xfrm>
                <a:off x="6405" y="5411"/>
                <a:ext cx="45" cy="44"/>
              </a:xfrm>
              <a:prstGeom prst="ellipse">
                <a:avLst/>
              </a:prstGeom>
              <a:solidFill>
                <a:srgbClr val="FF404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69" name="Oval 121"/>
              <p:cNvSpPr>
                <a:spLocks noChangeArrowheads="1"/>
              </p:cNvSpPr>
              <p:nvPr/>
            </p:nvSpPr>
            <p:spPr bwMode="auto">
              <a:xfrm>
                <a:off x="6350" y="5411"/>
                <a:ext cx="45" cy="44"/>
              </a:xfrm>
              <a:prstGeom prst="ellipse">
                <a:avLst/>
              </a:prstGeom>
              <a:solidFill>
                <a:srgbClr val="FF404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70" name="Oval 122"/>
              <p:cNvSpPr>
                <a:spLocks noChangeArrowheads="1"/>
              </p:cNvSpPr>
              <p:nvPr/>
            </p:nvSpPr>
            <p:spPr bwMode="auto">
              <a:xfrm>
                <a:off x="6290" y="5348"/>
                <a:ext cx="45" cy="44"/>
              </a:xfrm>
              <a:prstGeom prst="ellipse">
                <a:avLst/>
              </a:prstGeom>
              <a:solidFill>
                <a:srgbClr val="FF404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71" name="Oval 123"/>
              <p:cNvSpPr>
                <a:spLocks noChangeArrowheads="1"/>
              </p:cNvSpPr>
              <p:nvPr/>
            </p:nvSpPr>
            <p:spPr bwMode="auto">
              <a:xfrm>
                <a:off x="6591" y="5788"/>
                <a:ext cx="19" cy="20"/>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72" name="Oval 124"/>
              <p:cNvSpPr>
                <a:spLocks noChangeArrowheads="1"/>
              </p:cNvSpPr>
              <p:nvPr/>
            </p:nvSpPr>
            <p:spPr bwMode="auto">
              <a:xfrm>
                <a:off x="6584" y="5764"/>
                <a:ext cx="18"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73" name="Oval 125"/>
              <p:cNvSpPr>
                <a:spLocks noChangeArrowheads="1"/>
              </p:cNvSpPr>
              <p:nvPr/>
            </p:nvSpPr>
            <p:spPr bwMode="auto">
              <a:xfrm>
                <a:off x="6744" y="5614"/>
                <a:ext cx="19"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74" name="Oval 126"/>
              <p:cNvSpPr>
                <a:spLocks noChangeArrowheads="1"/>
              </p:cNvSpPr>
              <p:nvPr/>
            </p:nvSpPr>
            <p:spPr bwMode="auto">
              <a:xfrm>
                <a:off x="6715" y="5614"/>
                <a:ext cx="19"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75" name="Oval 127"/>
              <p:cNvSpPr>
                <a:spLocks noChangeArrowheads="1"/>
              </p:cNvSpPr>
              <p:nvPr/>
            </p:nvSpPr>
            <p:spPr bwMode="auto">
              <a:xfrm>
                <a:off x="6742" y="5544"/>
                <a:ext cx="20"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76" name="Oval 128"/>
              <p:cNvSpPr>
                <a:spLocks noChangeArrowheads="1"/>
              </p:cNvSpPr>
              <p:nvPr/>
            </p:nvSpPr>
            <p:spPr bwMode="auto">
              <a:xfrm>
                <a:off x="6689" y="5602"/>
                <a:ext cx="18"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77" name="Oval 129"/>
              <p:cNvSpPr>
                <a:spLocks noChangeArrowheads="1"/>
              </p:cNvSpPr>
              <p:nvPr/>
            </p:nvSpPr>
            <p:spPr bwMode="auto">
              <a:xfrm>
                <a:off x="6658" y="5631"/>
                <a:ext cx="18" cy="20"/>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78" name="Oval 130"/>
              <p:cNvSpPr>
                <a:spLocks noChangeArrowheads="1"/>
              </p:cNvSpPr>
              <p:nvPr/>
            </p:nvSpPr>
            <p:spPr bwMode="auto">
              <a:xfrm>
                <a:off x="6613" y="5644"/>
                <a:ext cx="18" cy="20"/>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79" name="Oval 131"/>
              <p:cNvSpPr>
                <a:spLocks noChangeArrowheads="1"/>
              </p:cNvSpPr>
              <p:nvPr/>
            </p:nvSpPr>
            <p:spPr bwMode="auto">
              <a:xfrm>
                <a:off x="6670" y="5583"/>
                <a:ext cx="17"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80" name="Oval 132"/>
              <p:cNvSpPr>
                <a:spLocks noChangeArrowheads="1"/>
              </p:cNvSpPr>
              <p:nvPr/>
            </p:nvSpPr>
            <p:spPr bwMode="auto">
              <a:xfrm>
                <a:off x="6687" y="5559"/>
                <a:ext cx="18"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81" name="Oval 133"/>
              <p:cNvSpPr>
                <a:spLocks noChangeArrowheads="1"/>
              </p:cNvSpPr>
              <p:nvPr/>
            </p:nvSpPr>
            <p:spPr bwMode="auto">
              <a:xfrm>
                <a:off x="6687" y="5517"/>
                <a:ext cx="18"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82" name="Oval 134"/>
              <p:cNvSpPr>
                <a:spLocks noChangeArrowheads="1"/>
              </p:cNvSpPr>
              <p:nvPr/>
            </p:nvSpPr>
            <p:spPr bwMode="auto">
              <a:xfrm>
                <a:off x="6650" y="5560"/>
                <a:ext cx="20" cy="20"/>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83" name="Oval 135"/>
              <p:cNvSpPr>
                <a:spLocks noChangeArrowheads="1"/>
              </p:cNvSpPr>
              <p:nvPr/>
            </p:nvSpPr>
            <p:spPr bwMode="auto">
              <a:xfrm>
                <a:off x="6573" y="5612"/>
                <a:ext cx="18"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84" name="Oval 136"/>
              <p:cNvSpPr>
                <a:spLocks noChangeArrowheads="1"/>
              </p:cNvSpPr>
              <p:nvPr/>
            </p:nvSpPr>
            <p:spPr bwMode="auto">
              <a:xfrm>
                <a:off x="6576" y="5589"/>
                <a:ext cx="19"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85" name="Oval 137"/>
              <p:cNvSpPr>
                <a:spLocks noChangeArrowheads="1"/>
              </p:cNvSpPr>
              <p:nvPr/>
            </p:nvSpPr>
            <p:spPr bwMode="auto">
              <a:xfrm>
                <a:off x="6599" y="5563"/>
                <a:ext cx="17" cy="20"/>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86" name="Oval 138"/>
              <p:cNvSpPr>
                <a:spLocks noChangeArrowheads="1"/>
              </p:cNvSpPr>
              <p:nvPr/>
            </p:nvSpPr>
            <p:spPr bwMode="auto">
              <a:xfrm>
                <a:off x="6621" y="5494"/>
                <a:ext cx="20"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87" name="Oval 139"/>
              <p:cNvSpPr>
                <a:spLocks noChangeArrowheads="1"/>
              </p:cNvSpPr>
              <p:nvPr/>
            </p:nvSpPr>
            <p:spPr bwMode="auto">
              <a:xfrm>
                <a:off x="6620" y="5442"/>
                <a:ext cx="19" cy="20"/>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88" name="Oval 140"/>
              <p:cNvSpPr>
                <a:spLocks noChangeArrowheads="1"/>
              </p:cNvSpPr>
              <p:nvPr/>
            </p:nvSpPr>
            <p:spPr bwMode="auto">
              <a:xfrm>
                <a:off x="6542" y="5504"/>
                <a:ext cx="19"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89" name="Oval 141"/>
              <p:cNvSpPr>
                <a:spLocks noChangeArrowheads="1"/>
              </p:cNvSpPr>
              <p:nvPr/>
            </p:nvSpPr>
            <p:spPr bwMode="auto">
              <a:xfrm>
                <a:off x="6511" y="5547"/>
                <a:ext cx="20" cy="20"/>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90" name="Oval 142"/>
              <p:cNvSpPr>
                <a:spLocks noChangeArrowheads="1"/>
              </p:cNvSpPr>
              <p:nvPr/>
            </p:nvSpPr>
            <p:spPr bwMode="auto">
              <a:xfrm>
                <a:off x="6432" y="5759"/>
                <a:ext cx="18"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91" name="Oval 143"/>
              <p:cNvSpPr>
                <a:spLocks noChangeArrowheads="1"/>
              </p:cNvSpPr>
              <p:nvPr/>
            </p:nvSpPr>
            <p:spPr bwMode="auto">
              <a:xfrm>
                <a:off x="6492" y="5709"/>
                <a:ext cx="18"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92" name="Oval 144"/>
              <p:cNvSpPr>
                <a:spLocks noChangeArrowheads="1"/>
              </p:cNvSpPr>
              <p:nvPr/>
            </p:nvSpPr>
            <p:spPr bwMode="auto">
              <a:xfrm>
                <a:off x="6536" y="5733"/>
                <a:ext cx="17" cy="20"/>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93" name="Oval 145"/>
              <p:cNvSpPr>
                <a:spLocks noChangeArrowheads="1"/>
              </p:cNvSpPr>
              <p:nvPr/>
            </p:nvSpPr>
            <p:spPr bwMode="auto">
              <a:xfrm>
                <a:off x="6479" y="5576"/>
                <a:ext cx="18" cy="20"/>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94" name="Oval 146"/>
              <p:cNvSpPr>
                <a:spLocks noChangeArrowheads="1"/>
              </p:cNvSpPr>
              <p:nvPr/>
            </p:nvSpPr>
            <p:spPr bwMode="auto">
              <a:xfrm>
                <a:off x="6479" y="5599"/>
                <a:ext cx="18"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95" name="Oval 147"/>
              <p:cNvSpPr>
                <a:spLocks noChangeArrowheads="1"/>
              </p:cNvSpPr>
              <p:nvPr/>
            </p:nvSpPr>
            <p:spPr bwMode="auto">
              <a:xfrm>
                <a:off x="6426" y="5513"/>
                <a:ext cx="19" cy="20"/>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96" name="Oval 148"/>
              <p:cNvSpPr>
                <a:spLocks noChangeArrowheads="1"/>
              </p:cNvSpPr>
              <p:nvPr/>
            </p:nvSpPr>
            <p:spPr bwMode="auto">
              <a:xfrm>
                <a:off x="6382" y="5612"/>
                <a:ext cx="20"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97" name="Oval 149"/>
              <p:cNvSpPr>
                <a:spLocks noChangeArrowheads="1"/>
              </p:cNvSpPr>
              <p:nvPr/>
            </p:nvSpPr>
            <p:spPr bwMode="auto">
              <a:xfrm>
                <a:off x="6381" y="5512"/>
                <a:ext cx="19" cy="17"/>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98" name="Oval 150"/>
              <p:cNvSpPr>
                <a:spLocks noChangeArrowheads="1"/>
              </p:cNvSpPr>
              <p:nvPr/>
            </p:nvSpPr>
            <p:spPr bwMode="auto">
              <a:xfrm>
                <a:off x="6342" y="5639"/>
                <a:ext cx="18"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99" name="Oval 151"/>
              <p:cNvSpPr>
                <a:spLocks noChangeArrowheads="1"/>
              </p:cNvSpPr>
              <p:nvPr/>
            </p:nvSpPr>
            <p:spPr bwMode="auto">
              <a:xfrm>
                <a:off x="6342" y="5512"/>
                <a:ext cx="18" cy="17"/>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00" name="Oval 152"/>
              <p:cNvSpPr>
                <a:spLocks noChangeArrowheads="1"/>
              </p:cNvSpPr>
              <p:nvPr/>
            </p:nvSpPr>
            <p:spPr bwMode="auto">
              <a:xfrm>
                <a:off x="6343" y="5622"/>
                <a:ext cx="20" cy="17"/>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01" name="Oval 153"/>
              <p:cNvSpPr>
                <a:spLocks noChangeArrowheads="1"/>
              </p:cNvSpPr>
              <p:nvPr/>
            </p:nvSpPr>
            <p:spPr bwMode="auto">
              <a:xfrm>
                <a:off x="6319" y="5635"/>
                <a:ext cx="20" cy="17"/>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02" name="Oval 154"/>
              <p:cNvSpPr>
                <a:spLocks noChangeArrowheads="1"/>
              </p:cNvSpPr>
              <p:nvPr/>
            </p:nvSpPr>
            <p:spPr bwMode="auto">
              <a:xfrm>
                <a:off x="6319" y="5677"/>
                <a:ext cx="20"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03" name="Oval 155"/>
              <p:cNvSpPr>
                <a:spLocks noChangeArrowheads="1"/>
              </p:cNvSpPr>
              <p:nvPr/>
            </p:nvSpPr>
            <p:spPr bwMode="auto">
              <a:xfrm>
                <a:off x="6271" y="5722"/>
                <a:ext cx="19"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04" name="Oval 156"/>
              <p:cNvSpPr>
                <a:spLocks noChangeArrowheads="1"/>
              </p:cNvSpPr>
              <p:nvPr/>
            </p:nvSpPr>
            <p:spPr bwMode="auto">
              <a:xfrm>
                <a:off x="6277" y="5654"/>
                <a:ext cx="20"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05" name="Oval 157"/>
              <p:cNvSpPr>
                <a:spLocks noChangeArrowheads="1"/>
              </p:cNvSpPr>
              <p:nvPr/>
            </p:nvSpPr>
            <p:spPr bwMode="auto">
              <a:xfrm>
                <a:off x="6226" y="5656"/>
                <a:ext cx="19" cy="17"/>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06" name="Oval 158"/>
              <p:cNvSpPr>
                <a:spLocks noChangeArrowheads="1"/>
              </p:cNvSpPr>
              <p:nvPr/>
            </p:nvSpPr>
            <p:spPr bwMode="auto">
              <a:xfrm>
                <a:off x="6243" y="5635"/>
                <a:ext cx="20" cy="17"/>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07" name="Oval 159"/>
              <p:cNvSpPr>
                <a:spLocks noChangeArrowheads="1"/>
              </p:cNvSpPr>
              <p:nvPr/>
            </p:nvSpPr>
            <p:spPr bwMode="auto">
              <a:xfrm>
                <a:off x="6195" y="5636"/>
                <a:ext cx="19"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08" name="Oval 160"/>
              <p:cNvSpPr>
                <a:spLocks noChangeArrowheads="1"/>
              </p:cNvSpPr>
              <p:nvPr/>
            </p:nvSpPr>
            <p:spPr bwMode="auto">
              <a:xfrm>
                <a:off x="6222" y="5602"/>
                <a:ext cx="20"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09" name="Oval 161"/>
              <p:cNvSpPr>
                <a:spLocks noChangeArrowheads="1"/>
              </p:cNvSpPr>
              <p:nvPr/>
            </p:nvSpPr>
            <p:spPr bwMode="auto">
              <a:xfrm>
                <a:off x="6266" y="5563"/>
                <a:ext cx="18" cy="20"/>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10" name="Oval 162"/>
              <p:cNvSpPr>
                <a:spLocks noChangeArrowheads="1"/>
              </p:cNvSpPr>
              <p:nvPr/>
            </p:nvSpPr>
            <p:spPr bwMode="auto">
              <a:xfrm>
                <a:off x="6343" y="5570"/>
                <a:ext cx="20"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11" name="Oval 163"/>
              <p:cNvSpPr>
                <a:spLocks noChangeArrowheads="1"/>
              </p:cNvSpPr>
              <p:nvPr/>
            </p:nvSpPr>
            <p:spPr bwMode="auto">
              <a:xfrm>
                <a:off x="6306" y="5570"/>
                <a:ext cx="20"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12" name="Oval 164"/>
              <p:cNvSpPr>
                <a:spLocks noChangeArrowheads="1"/>
              </p:cNvSpPr>
              <p:nvPr/>
            </p:nvSpPr>
            <p:spPr bwMode="auto">
              <a:xfrm>
                <a:off x="6281" y="5544"/>
                <a:ext cx="17"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13" name="Oval 165"/>
              <p:cNvSpPr>
                <a:spLocks noChangeArrowheads="1"/>
              </p:cNvSpPr>
              <p:nvPr/>
            </p:nvSpPr>
            <p:spPr bwMode="auto">
              <a:xfrm>
                <a:off x="6232" y="5528"/>
                <a:ext cx="18"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14" name="Oval 166"/>
              <p:cNvSpPr>
                <a:spLocks noChangeArrowheads="1"/>
              </p:cNvSpPr>
              <p:nvPr/>
            </p:nvSpPr>
            <p:spPr bwMode="auto">
              <a:xfrm>
                <a:off x="6800" y="5366"/>
                <a:ext cx="20" cy="18"/>
              </a:xfrm>
              <a:prstGeom prst="ellipse">
                <a:avLst/>
              </a:prstGeom>
              <a:solidFill>
                <a:srgbClr val="FF808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15" name="Oval 167"/>
              <p:cNvSpPr>
                <a:spLocks noChangeArrowheads="1"/>
              </p:cNvSpPr>
              <p:nvPr/>
            </p:nvSpPr>
            <p:spPr bwMode="auto">
              <a:xfrm>
                <a:off x="6607" y="5371"/>
                <a:ext cx="19" cy="19"/>
              </a:xfrm>
              <a:prstGeom prst="ellipse">
                <a:avLst/>
              </a:prstGeom>
              <a:solidFill>
                <a:srgbClr val="FF808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16" name="Oval 168"/>
              <p:cNvSpPr>
                <a:spLocks noChangeArrowheads="1"/>
              </p:cNvSpPr>
              <p:nvPr/>
            </p:nvSpPr>
            <p:spPr bwMode="auto">
              <a:xfrm>
                <a:off x="6510" y="5369"/>
                <a:ext cx="18" cy="20"/>
              </a:xfrm>
              <a:prstGeom prst="ellipse">
                <a:avLst/>
              </a:prstGeom>
              <a:solidFill>
                <a:srgbClr val="FF808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17" name="Oval 169"/>
              <p:cNvSpPr>
                <a:spLocks noChangeArrowheads="1"/>
              </p:cNvSpPr>
              <p:nvPr/>
            </p:nvSpPr>
            <p:spPr bwMode="auto">
              <a:xfrm>
                <a:off x="6507" y="5533"/>
                <a:ext cx="17" cy="19"/>
              </a:xfrm>
              <a:prstGeom prst="ellipse">
                <a:avLst/>
              </a:prstGeom>
              <a:solidFill>
                <a:srgbClr val="FF808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18" name="Oval 170"/>
              <p:cNvSpPr>
                <a:spLocks noChangeArrowheads="1"/>
              </p:cNvSpPr>
              <p:nvPr/>
            </p:nvSpPr>
            <p:spPr bwMode="auto">
              <a:xfrm>
                <a:off x="6342" y="5534"/>
                <a:ext cx="18" cy="20"/>
              </a:xfrm>
              <a:prstGeom prst="ellipse">
                <a:avLst/>
              </a:prstGeom>
              <a:solidFill>
                <a:srgbClr val="FF808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19" name="Oval 171"/>
              <p:cNvSpPr>
                <a:spLocks noChangeArrowheads="1"/>
              </p:cNvSpPr>
              <p:nvPr/>
            </p:nvSpPr>
            <p:spPr bwMode="auto">
              <a:xfrm>
                <a:off x="6342" y="5437"/>
                <a:ext cx="18" cy="20"/>
              </a:xfrm>
              <a:prstGeom prst="ellipse">
                <a:avLst/>
              </a:prstGeom>
              <a:solidFill>
                <a:srgbClr val="FF808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20" name="Oval 172"/>
              <p:cNvSpPr>
                <a:spLocks noChangeArrowheads="1"/>
              </p:cNvSpPr>
              <p:nvPr/>
            </p:nvSpPr>
            <p:spPr bwMode="auto">
              <a:xfrm>
                <a:off x="6284" y="5460"/>
                <a:ext cx="18" cy="18"/>
              </a:xfrm>
              <a:prstGeom prst="ellipse">
                <a:avLst/>
              </a:prstGeom>
              <a:solidFill>
                <a:srgbClr val="FF808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21" name="Arc 173"/>
              <p:cNvSpPr>
                <a:spLocks/>
              </p:cNvSpPr>
              <p:nvPr/>
            </p:nvSpPr>
            <p:spPr bwMode="auto">
              <a:xfrm>
                <a:off x="5476" y="5615"/>
                <a:ext cx="422" cy="317"/>
              </a:xfrm>
              <a:custGeom>
                <a:avLst/>
                <a:gdLst>
                  <a:gd name="G0" fmla="+- 0 0 0"/>
                  <a:gd name="G1" fmla="+- 21600 0 0"/>
                  <a:gd name="G2" fmla="+- 21600 0 0"/>
                  <a:gd name="T0" fmla="*/ 0 w 19354"/>
                  <a:gd name="T1" fmla="*/ 0 h 21600"/>
                  <a:gd name="T2" fmla="*/ 19354 w 19354"/>
                  <a:gd name="T3" fmla="*/ 12010 h 21600"/>
                  <a:gd name="T4" fmla="*/ 0 w 19354"/>
                  <a:gd name="T5" fmla="*/ 21600 h 21600"/>
                </a:gdLst>
                <a:ahLst/>
                <a:cxnLst>
                  <a:cxn ang="0">
                    <a:pos x="T0" y="T1"/>
                  </a:cxn>
                  <a:cxn ang="0">
                    <a:pos x="T2" y="T3"/>
                  </a:cxn>
                  <a:cxn ang="0">
                    <a:pos x="T4" y="T5"/>
                  </a:cxn>
                </a:cxnLst>
                <a:rect l="0" t="0" r="r" b="b"/>
                <a:pathLst>
                  <a:path w="19354" h="21600" fill="none" extrusionOk="0">
                    <a:moveTo>
                      <a:pt x="-1" y="0"/>
                    </a:moveTo>
                    <a:cubicBezTo>
                      <a:pt x="8209" y="0"/>
                      <a:pt x="15709" y="4653"/>
                      <a:pt x="19354" y="12009"/>
                    </a:cubicBezTo>
                  </a:path>
                  <a:path w="19354" h="21600" stroke="0" extrusionOk="0">
                    <a:moveTo>
                      <a:pt x="-1" y="0"/>
                    </a:moveTo>
                    <a:cubicBezTo>
                      <a:pt x="8209" y="0"/>
                      <a:pt x="15709" y="4653"/>
                      <a:pt x="19354" y="12009"/>
                    </a:cubicBezTo>
                    <a:lnTo>
                      <a:pt x="0" y="21600"/>
                    </a:lnTo>
                    <a:close/>
                  </a:path>
                </a:pathLst>
              </a:custGeom>
              <a:noFill/>
              <a:ln w="12">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22" name="Freeform 174"/>
              <p:cNvSpPr>
                <a:spLocks/>
              </p:cNvSpPr>
              <p:nvPr/>
            </p:nvSpPr>
            <p:spPr bwMode="auto">
              <a:xfrm>
                <a:off x="5807" y="5732"/>
                <a:ext cx="134" cy="200"/>
              </a:xfrm>
              <a:custGeom>
                <a:avLst/>
                <a:gdLst/>
                <a:ahLst/>
                <a:cxnLst>
                  <a:cxn ang="0">
                    <a:pos x="134" y="200"/>
                  </a:cxn>
                  <a:cxn ang="0">
                    <a:pos x="104" y="0"/>
                  </a:cxn>
                  <a:cxn ang="0">
                    <a:pos x="0" y="48"/>
                  </a:cxn>
                  <a:cxn ang="0">
                    <a:pos x="134" y="200"/>
                  </a:cxn>
                </a:cxnLst>
                <a:rect l="0" t="0" r="r" b="b"/>
                <a:pathLst>
                  <a:path w="134" h="200">
                    <a:moveTo>
                      <a:pt x="134" y="200"/>
                    </a:moveTo>
                    <a:lnTo>
                      <a:pt x="104" y="0"/>
                    </a:lnTo>
                    <a:lnTo>
                      <a:pt x="0" y="48"/>
                    </a:lnTo>
                    <a:lnTo>
                      <a:pt x="134" y="20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23" name="Rectangle 175"/>
              <p:cNvSpPr>
                <a:spLocks noChangeArrowheads="1"/>
              </p:cNvSpPr>
              <p:nvPr/>
            </p:nvSpPr>
            <p:spPr bwMode="auto">
              <a:xfrm>
                <a:off x="4540" y="3907"/>
                <a:ext cx="2336" cy="2729"/>
              </a:xfrm>
              <a:prstGeom prst="rect">
                <a:avLst/>
              </a:prstGeom>
              <a:solidFill>
                <a:srgbClr val="618FFD"/>
              </a:solidFill>
              <a:ln w="12">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8224" name="Freeform 176"/>
              <p:cNvSpPr>
                <a:spLocks/>
              </p:cNvSpPr>
              <p:nvPr/>
            </p:nvSpPr>
            <p:spPr bwMode="auto">
              <a:xfrm>
                <a:off x="5118" y="5932"/>
                <a:ext cx="418" cy="450"/>
              </a:xfrm>
              <a:custGeom>
                <a:avLst/>
                <a:gdLst/>
                <a:ahLst/>
                <a:cxnLst>
                  <a:cxn ang="0">
                    <a:pos x="200" y="450"/>
                  </a:cxn>
                  <a:cxn ang="0">
                    <a:pos x="371" y="450"/>
                  </a:cxn>
                  <a:cxn ang="0">
                    <a:pos x="389" y="447"/>
                  </a:cxn>
                  <a:cxn ang="0">
                    <a:pos x="400" y="437"/>
                  </a:cxn>
                  <a:cxn ang="0">
                    <a:pos x="410" y="424"/>
                  </a:cxn>
                  <a:cxn ang="0">
                    <a:pos x="417" y="408"/>
                  </a:cxn>
                  <a:cxn ang="0">
                    <a:pos x="418" y="390"/>
                  </a:cxn>
                  <a:cxn ang="0">
                    <a:pos x="417" y="372"/>
                  </a:cxn>
                  <a:cxn ang="0">
                    <a:pos x="410" y="356"/>
                  </a:cxn>
                  <a:cxn ang="0">
                    <a:pos x="400" y="343"/>
                  </a:cxn>
                  <a:cxn ang="0">
                    <a:pos x="287" y="181"/>
                  </a:cxn>
                  <a:cxn ang="0">
                    <a:pos x="283" y="175"/>
                  </a:cxn>
                  <a:cxn ang="0">
                    <a:pos x="279" y="167"/>
                  </a:cxn>
                  <a:cxn ang="0">
                    <a:pos x="274" y="160"/>
                  </a:cxn>
                  <a:cxn ang="0">
                    <a:pos x="271" y="152"/>
                  </a:cxn>
                  <a:cxn ang="0">
                    <a:pos x="268" y="143"/>
                  </a:cxn>
                  <a:cxn ang="0">
                    <a:pos x="265" y="133"/>
                  </a:cxn>
                  <a:cxn ang="0">
                    <a:pos x="262" y="123"/>
                  </a:cxn>
                  <a:cxn ang="0">
                    <a:pos x="262" y="112"/>
                  </a:cxn>
                  <a:cxn ang="0">
                    <a:pos x="262" y="20"/>
                  </a:cxn>
                  <a:cxn ang="0">
                    <a:pos x="263" y="10"/>
                  </a:cxn>
                  <a:cxn ang="0">
                    <a:pos x="271" y="5"/>
                  </a:cxn>
                  <a:cxn ang="0">
                    <a:pos x="276" y="2"/>
                  </a:cxn>
                  <a:cxn ang="0">
                    <a:pos x="279" y="0"/>
                  </a:cxn>
                  <a:cxn ang="0">
                    <a:pos x="208" y="0"/>
                  </a:cxn>
                  <a:cxn ang="0">
                    <a:pos x="137" y="0"/>
                  </a:cxn>
                  <a:cxn ang="0">
                    <a:pos x="139" y="2"/>
                  </a:cxn>
                  <a:cxn ang="0">
                    <a:pos x="145" y="5"/>
                  </a:cxn>
                  <a:cxn ang="0">
                    <a:pos x="153" y="10"/>
                  </a:cxn>
                  <a:cxn ang="0">
                    <a:pos x="155" y="20"/>
                  </a:cxn>
                  <a:cxn ang="0">
                    <a:pos x="155" y="112"/>
                  </a:cxn>
                  <a:cxn ang="0">
                    <a:pos x="153" y="123"/>
                  </a:cxn>
                  <a:cxn ang="0">
                    <a:pos x="152" y="133"/>
                  </a:cxn>
                  <a:cxn ang="0">
                    <a:pos x="149" y="143"/>
                  </a:cxn>
                  <a:cxn ang="0">
                    <a:pos x="145" y="152"/>
                  </a:cxn>
                  <a:cxn ang="0">
                    <a:pos x="142" y="160"/>
                  </a:cxn>
                  <a:cxn ang="0">
                    <a:pos x="137" y="167"/>
                  </a:cxn>
                  <a:cxn ang="0">
                    <a:pos x="132" y="175"/>
                  </a:cxn>
                  <a:cxn ang="0">
                    <a:pos x="129" y="181"/>
                  </a:cxn>
                  <a:cxn ang="0">
                    <a:pos x="16" y="343"/>
                  </a:cxn>
                  <a:cxn ang="0">
                    <a:pos x="6" y="354"/>
                  </a:cxn>
                  <a:cxn ang="0">
                    <a:pos x="0" y="372"/>
                  </a:cxn>
                  <a:cxn ang="0">
                    <a:pos x="0" y="388"/>
                  </a:cxn>
                  <a:cxn ang="0">
                    <a:pos x="3" y="406"/>
                  </a:cxn>
                  <a:cxn ang="0">
                    <a:pos x="10" y="424"/>
                  </a:cxn>
                  <a:cxn ang="0">
                    <a:pos x="19" y="437"/>
                  </a:cxn>
                  <a:cxn ang="0">
                    <a:pos x="34" y="447"/>
                  </a:cxn>
                  <a:cxn ang="0">
                    <a:pos x="50" y="450"/>
                  </a:cxn>
                  <a:cxn ang="0">
                    <a:pos x="200" y="450"/>
                  </a:cxn>
                </a:cxnLst>
                <a:rect l="0" t="0" r="r" b="b"/>
                <a:pathLst>
                  <a:path w="418" h="450">
                    <a:moveTo>
                      <a:pt x="200" y="450"/>
                    </a:moveTo>
                    <a:lnTo>
                      <a:pt x="371" y="450"/>
                    </a:lnTo>
                    <a:lnTo>
                      <a:pt x="389" y="447"/>
                    </a:lnTo>
                    <a:lnTo>
                      <a:pt x="400" y="437"/>
                    </a:lnTo>
                    <a:lnTo>
                      <a:pt x="410" y="424"/>
                    </a:lnTo>
                    <a:lnTo>
                      <a:pt x="417" y="408"/>
                    </a:lnTo>
                    <a:lnTo>
                      <a:pt x="418" y="390"/>
                    </a:lnTo>
                    <a:lnTo>
                      <a:pt x="417" y="372"/>
                    </a:lnTo>
                    <a:lnTo>
                      <a:pt x="410" y="356"/>
                    </a:lnTo>
                    <a:lnTo>
                      <a:pt x="400" y="343"/>
                    </a:lnTo>
                    <a:lnTo>
                      <a:pt x="287" y="181"/>
                    </a:lnTo>
                    <a:lnTo>
                      <a:pt x="283" y="175"/>
                    </a:lnTo>
                    <a:lnTo>
                      <a:pt x="279" y="167"/>
                    </a:lnTo>
                    <a:lnTo>
                      <a:pt x="274" y="160"/>
                    </a:lnTo>
                    <a:lnTo>
                      <a:pt x="271" y="152"/>
                    </a:lnTo>
                    <a:lnTo>
                      <a:pt x="268" y="143"/>
                    </a:lnTo>
                    <a:lnTo>
                      <a:pt x="265" y="133"/>
                    </a:lnTo>
                    <a:lnTo>
                      <a:pt x="262" y="123"/>
                    </a:lnTo>
                    <a:lnTo>
                      <a:pt x="262" y="112"/>
                    </a:lnTo>
                    <a:lnTo>
                      <a:pt x="262" y="20"/>
                    </a:lnTo>
                    <a:lnTo>
                      <a:pt x="263" y="10"/>
                    </a:lnTo>
                    <a:lnTo>
                      <a:pt x="271" y="5"/>
                    </a:lnTo>
                    <a:lnTo>
                      <a:pt x="276" y="2"/>
                    </a:lnTo>
                    <a:lnTo>
                      <a:pt x="279" y="0"/>
                    </a:lnTo>
                    <a:lnTo>
                      <a:pt x="208" y="0"/>
                    </a:lnTo>
                    <a:lnTo>
                      <a:pt x="137" y="0"/>
                    </a:lnTo>
                    <a:lnTo>
                      <a:pt x="139" y="2"/>
                    </a:lnTo>
                    <a:lnTo>
                      <a:pt x="145" y="5"/>
                    </a:lnTo>
                    <a:lnTo>
                      <a:pt x="153" y="10"/>
                    </a:lnTo>
                    <a:lnTo>
                      <a:pt x="155" y="20"/>
                    </a:lnTo>
                    <a:lnTo>
                      <a:pt x="155" y="112"/>
                    </a:lnTo>
                    <a:lnTo>
                      <a:pt x="153" y="123"/>
                    </a:lnTo>
                    <a:lnTo>
                      <a:pt x="152" y="133"/>
                    </a:lnTo>
                    <a:lnTo>
                      <a:pt x="149" y="143"/>
                    </a:lnTo>
                    <a:lnTo>
                      <a:pt x="145" y="152"/>
                    </a:lnTo>
                    <a:lnTo>
                      <a:pt x="142" y="160"/>
                    </a:lnTo>
                    <a:lnTo>
                      <a:pt x="137" y="167"/>
                    </a:lnTo>
                    <a:lnTo>
                      <a:pt x="132" y="175"/>
                    </a:lnTo>
                    <a:lnTo>
                      <a:pt x="129" y="181"/>
                    </a:lnTo>
                    <a:lnTo>
                      <a:pt x="16" y="343"/>
                    </a:lnTo>
                    <a:lnTo>
                      <a:pt x="6" y="354"/>
                    </a:lnTo>
                    <a:lnTo>
                      <a:pt x="0" y="372"/>
                    </a:lnTo>
                    <a:lnTo>
                      <a:pt x="0" y="388"/>
                    </a:lnTo>
                    <a:lnTo>
                      <a:pt x="3" y="406"/>
                    </a:lnTo>
                    <a:lnTo>
                      <a:pt x="10" y="424"/>
                    </a:lnTo>
                    <a:lnTo>
                      <a:pt x="19" y="437"/>
                    </a:lnTo>
                    <a:lnTo>
                      <a:pt x="34" y="447"/>
                    </a:lnTo>
                    <a:lnTo>
                      <a:pt x="50" y="450"/>
                    </a:lnTo>
                    <a:lnTo>
                      <a:pt x="200" y="450"/>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25" name="Line 177"/>
              <p:cNvSpPr>
                <a:spLocks noChangeShapeType="1"/>
              </p:cNvSpPr>
              <p:nvPr/>
            </p:nvSpPr>
            <p:spPr bwMode="auto">
              <a:xfrm>
                <a:off x="5173" y="6227"/>
                <a:ext cx="231" cy="1"/>
              </a:xfrm>
              <a:prstGeom prst="line">
                <a:avLst/>
              </a:prstGeom>
              <a:noFill/>
              <a:ln w="12">
                <a:solidFill>
                  <a:srgbClr val="FC0128"/>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26" name="Line 178"/>
              <p:cNvSpPr>
                <a:spLocks noChangeShapeType="1"/>
              </p:cNvSpPr>
              <p:nvPr/>
            </p:nvSpPr>
            <p:spPr bwMode="auto">
              <a:xfrm>
                <a:off x="5410" y="6227"/>
                <a:ext cx="79" cy="1"/>
              </a:xfrm>
              <a:prstGeom prst="line">
                <a:avLst/>
              </a:prstGeom>
              <a:noFill/>
              <a:ln w="12">
                <a:solidFill>
                  <a:srgbClr val="FC0128"/>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27" name="Line 179"/>
              <p:cNvSpPr>
                <a:spLocks noChangeShapeType="1"/>
              </p:cNvSpPr>
              <p:nvPr/>
            </p:nvSpPr>
            <p:spPr bwMode="auto">
              <a:xfrm>
                <a:off x="5163" y="6240"/>
                <a:ext cx="113" cy="1"/>
              </a:xfrm>
              <a:prstGeom prst="line">
                <a:avLst/>
              </a:prstGeom>
              <a:noFill/>
              <a:ln w="12">
                <a:solidFill>
                  <a:srgbClr val="FC0128"/>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28" name="Line 180"/>
              <p:cNvSpPr>
                <a:spLocks noChangeShapeType="1"/>
              </p:cNvSpPr>
              <p:nvPr/>
            </p:nvSpPr>
            <p:spPr bwMode="auto">
              <a:xfrm>
                <a:off x="5283" y="6240"/>
                <a:ext cx="219" cy="1"/>
              </a:xfrm>
              <a:prstGeom prst="line">
                <a:avLst/>
              </a:prstGeom>
              <a:noFill/>
              <a:ln w="12">
                <a:solidFill>
                  <a:srgbClr val="FC0128"/>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29" name="Line 181"/>
              <p:cNvSpPr>
                <a:spLocks noChangeShapeType="1"/>
              </p:cNvSpPr>
              <p:nvPr/>
            </p:nvSpPr>
            <p:spPr bwMode="auto">
              <a:xfrm>
                <a:off x="5152" y="6254"/>
                <a:ext cx="303" cy="1"/>
              </a:xfrm>
              <a:prstGeom prst="line">
                <a:avLst/>
              </a:prstGeom>
              <a:noFill/>
              <a:ln w="12">
                <a:solidFill>
                  <a:srgbClr val="FC0128"/>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30" name="Line 182"/>
              <p:cNvSpPr>
                <a:spLocks noChangeShapeType="1"/>
              </p:cNvSpPr>
              <p:nvPr/>
            </p:nvSpPr>
            <p:spPr bwMode="auto">
              <a:xfrm>
                <a:off x="5462" y="6254"/>
                <a:ext cx="50" cy="1"/>
              </a:xfrm>
              <a:prstGeom prst="line">
                <a:avLst/>
              </a:prstGeom>
              <a:noFill/>
              <a:ln w="12">
                <a:solidFill>
                  <a:srgbClr val="FC0128"/>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31" name="Line 183"/>
              <p:cNvSpPr>
                <a:spLocks noChangeShapeType="1"/>
              </p:cNvSpPr>
              <p:nvPr/>
            </p:nvSpPr>
            <p:spPr bwMode="auto">
              <a:xfrm>
                <a:off x="5142" y="6269"/>
                <a:ext cx="163" cy="1"/>
              </a:xfrm>
              <a:prstGeom prst="line">
                <a:avLst/>
              </a:prstGeom>
              <a:noFill/>
              <a:ln w="12">
                <a:solidFill>
                  <a:srgbClr val="FC0128"/>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32" name="Line 184"/>
              <p:cNvSpPr>
                <a:spLocks noChangeShapeType="1"/>
              </p:cNvSpPr>
              <p:nvPr/>
            </p:nvSpPr>
            <p:spPr bwMode="auto">
              <a:xfrm>
                <a:off x="5313" y="6269"/>
                <a:ext cx="210" cy="1"/>
              </a:xfrm>
              <a:prstGeom prst="line">
                <a:avLst/>
              </a:prstGeom>
              <a:noFill/>
              <a:ln w="12">
                <a:solidFill>
                  <a:srgbClr val="FC0128"/>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33" name="Line 185"/>
              <p:cNvSpPr>
                <a:spLocks noChangeShapeType="1"/>
              </p:cNvSpPr>
              <p:nvPr/>
            </p:nvSpPr>
            <p:spPr bwMode="auto">
              <a:xfrm>
                <a:off x="5131" y="6285"/>
                <a:ext cx="84" cy="1"/>
              </a:xfrm>
              <a:prstGeom prst="line">
                <a:avLst/>
              </a:prstGeom>
              <a:noFill/>
              <a:ln w="12">
                <a:solidFill>
                  <a:srgbClr val="FC0128"/>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34" name="Line 186"/>
              <p:cNvSpPr>
                <a:spLocks noChangeShapeType="1"/>
              </p:cNvSpPr>
              <p:nvPr/>
            </p:nvSpPr>
            <p:spPr bwMode="auto">
              <a:xfrm>
                <a:off x="5223" y="6285"/>
                <a:ext cx="312" cy="1"/>
              </a:xfrm>
              <a:prstGeom prst="line">
                <a:avLst/>
              </a:prstGeom>
              <a:noFill/>
              <a:ln w="12">
                <a:solidFill>
                  <a:srgbClr val="FC0128"/>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35" name="Line 187"/>
              <p:cNvSpPr>
                <a:spLocks noChangeShapeType="1"/>
              </p:cNvSpPr>
              <p:nvPr/>
            </p:nvSpPr>
            <p:spPr bwMode="auto">
              <a:xfrm>
                <a:off x="5123" y="6301"/>
                <a:ext cx="163" cy="1"/>
              </a:xfrm>
              <a:prstGeom prst="line">
                <a:avLst/>
              </a:prstGeom>
              <a:noFill/>
              <a:ln w="12">
                <a:solidFill>
                  <a:srgbClr val="FC0128"/>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36" name="Line 188"/>
              <p:cNvSpPr>
                <a:spLocks noChangeShapeType="1"/>
              </p:cNvSpPr>
              <p:nvPr/>
            </p:nvSpPr>
            <p:spPr bwMode="auto">
              <a:xfrm>
                <a:off x="5292" y="6301"/>
                <a:ext cx="247" cy="1"/>
              </a:xfrm>
              <a:prstGeom prst="line">
                <a:avLst/>
              </a:prstGeom>
              <a:noFill/>
              <a:ln w="12">
                <a:solidFill>
                  <a:srgbClr val="FC0128"/>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37" name="Line 189"/>
              <p:cNvSpPr>
                <a:spLocks noChangeShapeType="1"/>
              </p:cNvSpPr>
              <p:nvPr/>
            </p:nvSpPr>
            <p:spPr bwMode="auto">
              <a:xfrm>
                <a:off x="5123" y="6317"/>
                <a:ext cx="281" cy="1"/>
              </a:xfrm>
              <a:prstGeom prst="line">
                <a:avLst/>
              </a:prstGeom>
              <a:noFill/>
              <a:ln w="12">
                <a:solidFill>
                  <a:srgbClr val="FC0128"/>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38" name="Line 190"/>
              <p:cNvSpPr>
                <a:spLocks noChangeShapeType="1"/>
              </p:cNvSpPr>
              <p:nvPr/>
            </p:nvSpPr>
            <p:spPr bwMode="auto">
              <a:xfrm>
                <a:off x="5410" y="6317"/>
                <a:ext cx="134" cy="1"/>
              </a:xfrm>
              <a:prstGeom prst="line">
                <a:avLst/>
              </a:prstGeom>
              <a:noFill/>
              <a:ln w="12">
                <a:solidFill>
                  <a:srgbClr val="FC0128"/>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39" name="Line 191"/>
              <p:cNvSpPr>
                <a:spLocks noChangeShapeType="1"/>
              </p:cNvSpPr>
              <p:nvPr/>
            </p:nvSpPr>
            <p:spPr bwMode="auto">
              <a:xfrm>
                <a:off x="5123" y="6330"/>
                <a:ext cx="242" cy="1"/>
              </a:xfrm>
              <a:prstGeom prst="line">
                <a:avLst/>
              </a:prstGeom>
              <a:noFill/>
              <a:ln w="12">
                <a:solidFill>
                  <a:srgbClr val="FC0128"/>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40" name="Line 192"/>
              <p:cNvSpPr>
                <a:spLocks noChangeShapeType="1"/>
              </p:cNvSpPr>
              <p:nvPr/>
            </p:nvSpPr>
            <p:spPr bwMode="auto">
              <a:xfrm>
                <a:off x="5373" y="6330"/>
                <a:ext cx="171" cy="1"/>
              </a:xfrm>
              <a:prstGeom prst="line">
                <a:avLst/>
              </a:prstGeom>
              <a:noFill/>
              <a:ln w="12">
                <a:solidFill>
                  <a:srgbClr val="FC0128"/>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41" name="Line 193"/>
              <p:cNvSpPr>
                <a:spLocks noChangeShapeType="1"/>
              </p:cNvSpPr>
              <p:nvPr/>
            </p:nvSpPr>
            <p:spPr bwMode="auto">
              <a:xfrm>
                <a:off x="5126" y="6346"/>
                <a:ext cx="111" cy="1"/>
              </a:xfrm>
              <a:prstGeom prst="line">
                <a:avLst/>
              </a:prstGeom>
              <a:noFill/>
              <a:ln w="12">
                <a:solidFill>
                  <a:srgbClr val="FC0128"/>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42" name="Line 194"/>
              <p:cNvSpPr>
                <a:spLocks noChangeShapeType="1"/>
              </p:cNvSpPr>
              <p:nvPr/>
            </p:nvSpPr>
            <p:spPr bwMode="auto">
              <a:xfrm>
                <a:off x="5246" y="6346"/>
                <a:ext cx="298" cy="1"/>
              </a:xfrm>
              <a:prstGeom prst="line">
                <a:avLst/>
              </a:prstGeom>
              <a:noFill/>
              <a:ln w="12">
                <a:solidFill>
                  <a:srgbClr val="FC0128"/>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43" name="Line 195"/>
              <p:cNvSpPr>
                <a:spLocks noChangeShapeType="1"/>
              </p:cNvSpPr>
              <p:nvPr/>
            </p:nvSpPr>
            <p:spPr bwMode="auto">
              <a:xfrm>
                <a:off x="5134" y="6362"/>
                <a:ext cx="225" cy="1"/>
              </a:xfrm>
              <a:prstGeom prst="line">
                <a:avLst/>
              </a:prstGeom>
              <a:noFill/>
              <a:ln w="12">
                <a:solidFill>
                  <a:srgbClr val="FC0128"/>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44" name="Line 196"/>
              <p:cNvSpPr>
                <a:spLocks noChangeShapeType="1"/>
              </p:cNvSpPr>
              <p:nvPr/>
            </p:nvSpPr>
            <p:spPr bwMode="auto">
              <a:xfrm>
                <a:off x="5367" y="6362"/>
                <a:ext cx="169" cy="1"/>
              </a:xfrm>
              <a:prstGeom prst="line">
                <a:avLst/>
              </a:prstGeom>
              <a:noFill/>
              <a:ln w="12">
                <a:solidFill>
                  <a:srgbClr val="FC0128"/>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45" name="Line 197"/>
              <p:cNvSpPr>
                <a:spLocks noChangeShapeType="1"/>
              </p:cNvSpPr>
              <p:nvPr/>
            </p:nvSpPr>
            <p:spPr bwMode="auto">
              <a:xfrm>
                <a:off x="5150" y="6374"/>
                <a:ext cx="87" cy="1"/>
              </a:xfrm>
              <a:prstGeom prst="line">
                <a:avLst/>
              </a:prstGeom>
              <a:noFill/>
              <a:ln w="12">
                <a:solidFill>
                  <a:srgbClr val="FC0128"/>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46" name="Line 198"/>
              <p:cNvSpPr>
                <a:spLocks noChangeShapeType="1"/>
              </p:cNvSpPr>
              <p:nvPr/>
            </p:nvSpPr>
            <p:spPr bwMode="auto">
              <a:xfrm>
                <a:off x="5247" y="6374"/>
                <a:ext cx="271" cy="1"/>
              </a:xfrm>
              <a:prstGeom prst="line">
                <a:avLst/>
              </a:prstGeom>
              <a:noFill/>
              <a:ln w="12">
                <a:solidFill>
                  <a:srgbClr val="FC0128"/>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47" name="Rectangle 199"/>
              <p:cNvSpPr>
                <a:spLocks noChangeArrowheads="1"/>
              </p:cNvSpPr>
              <p:nvPr/>
            </p:nvSpPr>
            <p:spPr bwMode="auto">
              <a:xfrm>
                <a:off x="5619" y="6366"/>
                <a:ext cx="416" cy="1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8248" name="Rectangle 200"/>
              <p:cNvSpPr>
                <a:spLocks noChangeArrowheads="1"/>
              </p:cNvSpPr>
              <p:nvPr/>
            </p:nvSpPr>
            <p:spPr bwMode="auto">
              <a:xfrm>
                <a:off x="5619" y="6366"/>
                <a:ext cx="416" cy="11"/>
              </a:xfrm>
              <a:prstGeom prst="rect">
                <a:avLst/>
              </a:prstGeom>
              <a:noFill/>
              <a:ln w="12">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8249" name="Rectangle 201"/>
              <p:cNvSpPr>
                <a:spLocks noChangeArrowheads="1"/>
              </p:cNvSpPr>
              <p:nvPr/>
            </p:nvSpPr>
            <p:spPr bwMode="auto">
              <a:xfrm>
                <a:off x="5882" y="4839"/>
                <a:ext cx="19" cy="152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8250" name="Rectangle 202"/>
              <p:cNvSpPr>
                <a:spLocks noChangeArrowheads="1"/>
              </p:cNvSpPr>
              <p:nvPr/>
            </p:nvSpPr>
            <p:spPr bwMode="auto">
              <a:xfrm>
                <a:off x="5882" y="4839"/>
                <a:ext cx="19" cy="1527"/>
              </a:xfrm>
              <a:prstGeom prst="rect">
                <a:avLst/>
              </a:prstGeom>
              <a:noFill/>
              <a:ln w="12">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8251" name="Rectangle 203"/>
              <p:cNvSpPr>
                <a:spLocks noChangeArrowheads="1"/>
              </p:cNvSpPr>
              <p:nvPr/>
            </p:nvSpPr>
            <p:spPr bwMode="auto">
              <a:xfrm>
                <a:off x="5940" y="5712"/>
                <a:ext cx="374" cy="1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8252" name="Rectangle 204"/>
              <p:cNvSpPr>
                <a:spLocks noChangeArrowheads="1"/>
              </p:cNvSpPr>
              <p:nvPr/>
            </p:nvSpPr>
            <p:spPr bwMode="auto">
              <a:xfrm>
                <a:off x="5940" y="5712"/>
                <a:ext cx="374" cy="12"/>
              </a:xfrm>
              <a:prstGeom prst="rect">
                <a:avLst/>
              </a:prstGeom>
              <a:noFill/>
              <a:ln w="12">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58253" name="Rectangle 205"/>
            <p:cNvSpPr>
              <a:spLocks noChangeArrowheads="1"/>
            </p:cNvSpPr>
            <p:nvPr/>
          </p:nvSpPr>
          <p:spPr bwMode="auto">
            <a:xfrm>
              <a:off x="6126" y="5906"/>
              <a:ext cx="41" cy="359"/>
            </a:xfrm>
            <a:prstGeom prst="rect">
              <a:avLst/>
            </a:prstGeom>
            <a:solidFill>
              <a:srgbClr val="AD69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8254" name="Rectangle 206"/>
            <p:cNvSpPr>
              <a:spLocks noChangeArrowheads="1"/>
            </p:cNvSpPr>
            <p:nvPr/>
          </p:nvSpPr>
          <p:spPr bwMode="auto">
            <a:xfrm>
              <a:off x="6126" y="5906"/>
              <a:ext cx="41" cy="359"/>
            </a:xfrm>
            <a:prstGeom prst="rect">
              <a:avLst/>
            </a:prstGeom>
            <a:noFill/>
            <a:ln w="12">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8255" name="Freeform 207"/>
            <p:cNvSpPr>
              <a:spLocks/>
            </p:cNvSpPr>
            <p:nvPr/>
          </p:nvSpPr>
          <p:spPr bwMode="auto">
            <a:xfrm>
              <a:off x="6103" y="5783"/>
              <a:ext cx="85" cy="123"/>
            </a:xfrm>
            <a:custGeom>
              <a:avLst/>
              <a:gdLst/>
              <a:ahLst/>
              <a:cxnLst>
                <a:cxn ang="0">
                  <a:pos x="23" y="123"/>
                </a:cxn>
                <a:cxn ang="0">
                  <a:pos x="23" y="123"/>
                </a:cxn>
                <a:cxn ang="0">
                  <a:pos x="6" y="109"/>
                </a:cxn>
                <a:cxn ang="0">
                  <a:pos x="0" y="94"/>
                </a:cxn>
                <a:cxn ang="0">
                  <a:pos x="2" y="78"/>
                </a:cxn>
                <a:cxn ang="0">
                  <a:pos x="10" y="62"/>
                </a:cxn>
                <a:cxn ang="0">
                  <a:pos x="19" y="46"/>
                </a:cxn>
                <a:cxn ang="0">
                  <a:pos x="31" y="30"/>
                </a:cxn>
                <a:cxn ang="0">
                  <a:pos x="40" y="15"/>
                </a:cxn>
                <a:cxn ang="0">
                  <a:pos x="45" y="0"/>
                </a:cxn>
                <a:cxn ang="0">
                  <a:pos x="58" y="13"/>
                </a:cxn>
                <a:cxn ang="0">
                  <a:pos x="68" y="26"/>
                </a:cxn>
                <a:cxn ang="0">
                  <a:pos x="76" y="41"/>
                </a:cxn>
                <a:cxn ang="0">
                  <a:pos x="82" y="57"/>
                </a:cxn>
                <a:cxn ang="0">
                  <a:pos x="85" y="73"/>
                </a:cxn>
                <a:cxn ang="0">
                  <a:pos x="84" y="91"/>
                </a:cxn>
                <a:cxn ang="0">
                  <a:pos x="77" y="107"/>
                </a:cxn>
                <a:cxn ang="0">
                  <a:pos x="64" y="123"/>
                </a:cxn>
                <a:cxn ang="0">
                  <a:pos x="23" y="123"/>
                </a:cxn>
              </a:cxnLst>
              <a:rect l="0" t="0" r="r" b="b"/>
              <a:pathLst>
                <a:path w="85" h="123">
                  <a:moveTo>
                    <a:pt x="23" y="123"/>
                  </a:moveTo>
                  <a:lnTo>
                    <a:pt x="23" y="123"/>
                  </a:lnTo>
                  <a:lnTo>
                    <a:pt x="6" y="109"/>
                  </a:lnTo>
                  <a:lnTo>
                    <a:pt x="0" y="94"/>
                  </a:lnTo>
                  <a:lnTo>
                    <a:pt x="2" y="78"/>
                  </a:lnTo>
                  <a:lnTo>
                    <a:pt x="10" y="62"/>
                  </a:lnTo>
                  <a:lnTo>
                    <a:pt x="19" y="46"/>
                  </a:lnTo>
                  <a:lnTo>
                    <a:pt x="31" y="30"/>
                  </a:lnTo>
                  <a:lnTo>
                    <a:pt x="40" y="15"/>
                  </a:lnTo>
                  <a:lnTo>
                    <a:pt x="45" y="0"/>
                  </a:lnTo>
                  <a:lnTo>
                    <a:pt x="58" y="13"/>
                  </a:lnTo>
                  <a:lnTo>
                    <a:pt x="68" y="26"/>
                  </a:lnTo>
                  <a:lnTo>
                    <a:pt x="76" y="41"/>
                  </a:lnTo>
                  <a:lnTo>
                    <a:pt x="82" y="57"/>
                  </a:lnTo>
                  <a:lnTo>
                    <a:pt x="85" y="73"/>
                  </a:lnTo>
                  <a:lnTo>
                    <a:pt x="84" y="91"/>
                  </a:lnTo>
                  <a:lnTo>
                    <a:pt x="77" y="107"/>
                  </a:lnTo>
                  <a:lnTo>
                    <a:pt x="64" y="123"/>
                  </a:lnTo>
                  <a:lnTo>
                    <a:pt x="23" y="123"/>
                  </a:lnTo>
                  <a:close/>
                </a:path>
              </a:pathLst>
            </a:custGeom>
            <a:solidFill>
              <a:srgbClr val="FAFD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56" name="Freeform 208"/>
            <p:cNvSpPr>
              <a:spLocks/>
            </p:cNvSpPr>
            <p:nvPr/>
          </p:nvSpPr>
          <p:spPr bwMode="auto">
            <a:xfrm>
              <a:off x="6103" y="5783"/>
              <a:ext cx="85" cy="123"/>
            </a:xfrm>
            <a:custGeom>
              <a:avLst/>
              <a:gdLst/>
              <a:ahLst/>
              <a:cxnLst>
                <a:cxn ang="0">
                  <a:pos x="23" y="123"/>
                </a:cxn>
                <a:cxn ang="0">
                  <a:pos x="23" y="123"/>
                </a:cxn>
                <a:cxn ang="0">
                  <a:pos x="6" y="109"/>
                </a:cxn>
                <a:cxn ang="0">
                  <a:pos x="0" y="94"/>
                </a:cxn>
                <a:cxn ang="0">
                  <a:pos x="2" y="78"/>
                </a:cxn>
                <a:cxn ang="0">
                  <a:pos x="10" y="62"/>
                </a:cxn>
                <a:cxn ang="0">
                  <a:pos x="19" y="46"/>
                </a:cxn>
                <a:cxn ang="0">
                  <a:pos x="31" y="30"/>
                </a:cxn>
                <a:cxn ang="0">
                  <a:pos x="40" y="15"/>
                </a:cxn>
                <a:cxn ang="0">
                  <a:pos x="45" y="0"/>
                </a:cxn>
                <a:cxn ang="0">
                  <a:pos x="58" y="13"/>
                </a:cxn>
                <a:cxn ang="0">
                  <a:pos x="68" y="26"/>
                </a:cxn>
                <a:cxn ang="0">
                  <a:pos x="76" y="41"/>
                </a:cxn>
                <a:cxn ang="0">
                  <a:pos x="82" y="57"/>
                </a:cxn>
                <a:cxn ang="0">
                  <a:pos x="85" y="73"/>
                </a:cxn>
                <a:cxn ang="0">
                  <a:pos x="84" y="91"/>
                </a:cxn>
                <a:cxn ang="0">
                  <a:pos x="77" y="107"/>
                </a:cxn>
                <a:cxn ang="0">
                  <a:pos x="64" y="123"/>
                </a:cxn>
              </a:cxnLst>
              <a:rect l="0" t="0" r="r" b="b"/>
              <a:pathLst>
                <a:path w="85" h="123">
                  <a:moveTo>
                    <a:pt x="23" y="123"/>
                  </a:moveTo>
                  <a:lnTo>
                    <a:pt x="23" y="123"/>
                  </a:lnTo>
                  <a:lnTo>
                    <a:pt x="6" y="109"/>
                  </a:lnTo>
                  <a:lnTo>
                    <a:pt x="0" y="94"/>
                  </a:lnTo>
                  <a:lnTo>
                    <a:pt x="2" y="78"/>
                  </a:lnTo>
                  <a:lnTo>
                    <a:pt x="10" y="62"/>
                  </a:lnTo>
                  <a:lnTo>
                    <a:pt x="19" y="46"/>
                  </a:lnTo>
                  <a:lnTo>
                    <a:pt x="31" y="30"/>
                  </a:lnTo>
                  <a:lnTo>
                    <a:pt x="40" y="15"/>
                  </a:lnTo>
                  <a:lnTo>
                    <a:pt x="45" y="0"/>
                  </a:lnTo>
                  <a:lnTo>
                    <a:pt x="58" y="13"/>
                  </a:lnTo>
                  <a:lnTo>
                    <a:pt x="68" y="26"/>
                  </a:lnTo>
                  <a:lnTo>
                    <a:pt x="76" y="41"/>
                  </a:lnTo>
                  <a:lnTo>
                    <a:pt x="82" y="57"/>
                  </a:lnTo>
                  <a:lnTo>
                    <a:pt x="85" y="73"/>
                  </a:lnTo>
                  <a:lnTo>
                    <a:pt x="84" y="91"/>
                  </a:lnTo>
                  <a:lnTo>
                    <a:pt x="77" y="107"/>
                  </a:lnTo>
                  <a:lnTo>
                    <a:pt x="64" y="123"/>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57" name="Freeform 209"/>
            <p:cNvSpPr>
              <a:spLocks/>
            </p:cNvSpPr>
            <p:nvPr/>
          </p:nvSpPr>
          <p:spPr bwMode="auto">
            <a:xfrm>
              <a:off x="6127" y="5838"/>
              <a:ext cx="36" cy="68"/>
            </a:xfrm>
            <a:custGeom>
              <a:avLst/>
              <a:gdLst/>
              <a:ahLst/>
              <a:cxnLst>
                <a:cxn ang="0">
                  <a:pos x="8" y="68"/>
                </a:cxn>
                <a:cxn ang="0">
                  <a:pos x="8" y="68"/>
                </a:cxn>
                <a:cxn ang="0">
                  <a:pos x="2" y="62"/>
                </a:cxn>
                <a:cxn ang="0">
                  <a:pos x="0" y="54"/>
                </a:cxn>
                <a:cxn ang="0">
                  <a:pos x="2" y="44"/>
                </a:cxn>
                <a:cxn ang="0">
                  <a:pos x="7" y="34"/>
                </a:cxn>
                <a:cxn ang="0">
                  <a:pos x="13" y="25"/>
                </a:cxn>
                <a:cxn ang="0">
                  <a:pos x="18" y="15"/>
                </a:cxn>
                <a:cxn ang="0">
                  <a:pos x="23" y="7"/>
                </a:cxn>
                <a:cxn ang="0">
                  <a:pos x="26" y="0"/>
                </a:cxn>
                <a:cxn ang="0">
                  <a:pos x="32" y="15"/>
                </a:cxn>
                <a:cxn ang="0">
                  <a:pos x="36" y="33"/>
                </a:cxn>
                <a:cxn ang="0">
                  <a:pos x="34" y="52"/>
                </a:cxn>
                <a:cxn ang="0">
                  <a:pos x="24" y="68"/>
                </a:cxn>
              </a:cxnLst>
              <a:rect l="0" t="0" r="r" b="b"/>
              <a:pathLst>
                <a:path w="36" h="68">
                  <a:moveTo>
                    <a:pt x="8" y="68"/>
                  </a:moveTo>
                  <a:lnTo>
                    <a:pt x="8" y="68"/>
                  </a:lnTo>
                  <a:lnTo>
                    <a:pt x="2" y="62"/>
                  </a:lnTo>
                  <a:lnTo>
                    <a:pt x="0" y="54"/>
                  </a:lnTo>
                  <a:lnTo>
                    <a:pt x="2" y="44"/>
                  </a:lnTo>
                  <a:lnTo>
                    <a:pt x="7" y="34"/>
                  </a:lnTo>
                  <a:lnTo>
                    <a:pt x="13" y="25"/>
                  </a:lnTo>
                  <a:lnTo>
                    <a:pt x="18" y="15"/>
                  </a:lnTo>
                  <a:lnTo>
                    <a:pt x="23" y="7"/>
                  </a:lnTo>
                  <a:lnTo>
                    <a:pt x="26" y="0"/>
                  </a:lnTo>
                  <a:lnTo>
                    <a:pt x="32" y="15"/>
                  </a:lnTo>
                  <a:lnTo>
                    <a:pt x="36" y="33"/>
                  </a:lnTo>
                  <a:lnTo>
                    <a:pt x="34" y="52"/>
                  </a:lnTo>
                  <a:lnTo>
                    <a:pt x="24" y="68"/>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58" name="Rectangle 210"/>
            <p:cNvSpPr>
              <a:spLocks noChangeArrowheads="1"/>
            </p:cNvSpPr>
            <p:nvPr/>
          </p:nvSpPr>
          <p:spPr bwMode="auto">
            <a:xfrm>
              <a:off x="6111" y="6265"/>
              <a:ext cx="71" cy="4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8259" name="Rectangle 211"/>
            <p:cNvSpPr>
              <a:spLocks noChangeArrowheads="1"/>
            </p:cNvSpPr>
            <p:nvPr/>
          </p:nvSpPr>
          <p:spPr bwMode="auto">
            <a:xfrm>
              <a:off x="6111" y="6265"/>
              <a:ext cx="71" cy="42"/>
            </a:xfrm>
            <a:prstGeom prst="rect">
              <a:avLst/>
            </a:prstGeom>
            <a:noFill/>
            <a:ln w="12">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8260" name="Freeform 212"/>
            <p:cNvSpPr>
              <a:spLocks/>
            </p:cNvSpPr>
            <p:nvPr/>
          </p:nvSpPr>
          <p:spPr bwMode="auto">
            <a:xfrm>
              <a:off x="6035" y="6307"/>
              <a:ext cx="110" cy="70"/>
            </a:xfrm>
            <a:custGeom>
              <a:avLst/>
              <a:gdLst/>
              <a:ahLst/>
              <a:cxnLst>
                <a:cxn ang="0">
                  <a:pos x="76" y="0"/>
                </a:cxn>
                <a:cxn ang="0">
                  <a:pos x="76" y="0"/>
                </a:cxn>
                <a:cxn ang="0">
                  <a:pos x="66" y="4"/>
                </a:cxn>
                <a:cxn ang="0">
                  <a:pos x="53" y="9"/>
                </a:cxn>
                <a:cxn ang="0">
                  <a:pos x="40" y="15"/>
                </a:cxn>
                <a:cxn ang="0">
                  <a:pos x="28" y="21"/>
                </a:cxn>
                <a:cxn ang="0">
                  <a:pos x="16" y="31"/>
                </a:cxn>
                <a:cxn ang="0">
                  <a:pos x="7" y="43"/>
                </a:cxn>
                <a:cxn ang="0">
                  <a:pos x="2" y="55"/>
                </a:cxn>
                <a:cxn ang="0">
                  <a:pos x="0" y="70"/>
                </a:cxn>
                <a:cxn ang="0">
                  <a:pos x="110" y="70"/>
                </a:cxn>
                <a:cxn ang="0">
                  <a:pos x="76" y="0"/>
                </a:cxn>
              </a:cxnLst>
              <a:rect l="0" t="0" r="r" b="b"/>
              <a:pathLst>
                <a:path w="110" h="70">
                  <a:moveTo>
                    <a:pt x="76" y="0"/>
                  </a:moveTo>
                  <a:lnTo>
                    <a:pt x="76" y="0"/>
                  </a:lnTo>
                  <a:lnTo>
                    <a:pt x="66" y="4"/>
                  </a:lnTo>
                  <a:lnTo>
                    <a:pt x="53" y="9"/>
                  </a:lnTo>
                  <a:lnTo>
                    <a:pt x="40" y="15"/>
                  </a:lnTo>
                  <a:lnTo>
                    <a:pt x="28" y="21"/>
                  </a:lnTo>
                  <a:lnTo>
                    <a:pt x="16" y="31"/>
                  </a:lnTo>
                  <a:lnTo>
                    <a:pt x="7" y="43"/>
                  </a:lnTo>
                  <a:lnTo>
                    <a:pt x="2" y="55"/>
                  </a:lnTo>
                  <a:lnTo>
                    <a:pt x="0" y="70"/>
                  </a:lnTo>
                  <a:lnTo>
                    <a:pt x="110" y="70"/>
                  </a:lnTo>
                  <a:lnTo>
                    <a:pt x="76"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61" name="Freeform 213"/>
            <p:cNvSpPr>
              <a:spLocks/>
            </p:cNvSpPr>
            <p:nvPr/>
          </p:nvSpPr>
          <p:spPr bwMode="auto">
            <a:xfrm>
              <a:off x="6035" y="6307"/>
              <a:ext cx="110" cy="70"/>
            </a:xfrm>
            <a:custGeom>
              <a:avLst/>
              <a:gdLst/>
              <a:ahLst/>
              <a:cxnLst>
                <a:cxn ang="0">
                  <a:pos x="76" y="0"/>
                </a:cxn>
                <a:cxn ang="0">
                  <a:pos x="76" y="0"/>
                </a:cxn>
                <a:cxn ang="0">
                  <a:pos x="66" y="4"/>
                </a:cxn>
                <a:cxn ang="0">
                  <a:pos x="53" y="9"/>
                </a:cxn>
                <a:cxn ang="0">
                  <a:pos x="40" y="15"/>
                </a:cxn>
                <a:cxn ang="0">
                  <a:pos x="28" y="21"/>
                </a:cxn>
                <a:cxn ang="0">
                  <a:pos x="16" y="31"/>
                </a:cxn>
                <a:cxn ang="0">
                  <a:pos x="7" y="43"/>
                </a:cxn>
                <a:cxn ang="0">
                  <a:pos x="2" y="55"/>
                </a:cxn>
                <a:cxn ang="0">
                  <a:pos x="0" y="70"/>
                </a:cxn>
                <a:cxn ang="0">
                  <a:pos x="110" y="70"/>
                </a:cxn>
              </a:cxnLst>
              <a:rect l="0" t="0" r="r" b="b"/>
              <a:pathLst>
                <a:path w="110" h="70">
                  <a:moveTo>
                    <a:pt x="76" y="0"/>
                  </a:moveTo>
                  <a:lnTo>
                    <a:pt x="76" y="0"/>
                  </a:lnTo>
                  <a:lnTo>
                    <a:pt x="66" y="4"/>
                  </a:lnTo>
                  <a:lnTo>
                    <a:pt x="53" y="9"/>
                  </a:lnTo>
                  <a:lnTo>
                    <a:pt x="40" y="15"/>
                  </a:lnTo>
                  <a:lnTo>
                    <a:pt x="28" y="21"/>
                  </a:lnTo>
                  <a:lnTo>
                    <a:pt x="16" y="31"/>
                  </a:lnTo>
                  <a:lnTo>
                    <a:pt x="7" y="43"/>
                  </a:lnTo>
                  <a:lnTo>
                    <a:pt x="2" y="55"/>
                  </a:lnTo>
                  <a:lnTo>
                    <a:pt x="0" y="70"/>
                  </a:lnTo>
                  <a:lnTo>
                    <a:pt x="110" y="70"/>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62" name="Freeform 214"/>
            <p:cNvSpPr>
              <a:spLocks/>
            </p:cNvSpPr>
            <p:nvPr/>
          </p:nvSpPr>
          <p:spPr bwMode="auto">
            <a:xfrm>
              <a:off x="6145" y="6307"/>
              <a:ext cx="110" cy="70"/>
            </a:xfrm>
            <a:custGeom>
              <a:avLst/>
              <a:gdLst/>
              <a:ahLst/>
              <a:cxnLst>
                <a:cxn ang="0">
                  <a:pos x="34" y="0"/>
                </a:cxn>
                <a:cxn ang="0">
                  <a:pos x="34" y="0"/>
                </a:cxn>
                <a:cxn ang="0">
                  <a:pos x="43" y="4"/>
                </a:cxn>
                <a:cxn ang="0">
                  <a:pos x="56" y="9"/>
                </a:cxn>
                <a:cxn ang="0">
                  <a:pos x="69" y="15"/>
                </a:cxn>
                <a:cxn ang="0">
                  <a:pos x="82" y="21"/>
                </a:cxn>
                <a:cxn ang="0">
                  <a:pos x="94" y="31"/>
                </a:cxn>
                <a:cxn ang="0">
                  <a:pos x="103" y="43"/>
                </a:cxn>
                <a:cxn ang="0">
                  <a:pos x="108" y="55"/>
                </a:cxn>
                <a:cxn ang="0">
                  <a:pos x="110" y="70"/>
                </a:cxn>
                <a:cxn ang="0">
                  <a:pos x="0" y="70"/>
                </a:cxn>
                <a:cxn ang="0">
                  <a:pos x="34" y="0"/>
                </a:cxn>
              </a:cxnLst>
              <a:rect l="0" t="0" r="r" b="b"/>
              <a:pathLst>
                <a:path w="110" h="70">
                  <a:moveTo>
                    <a:pt x="34" y="0"/>
                  </a:moveTo>
                  <a:lnTo>
                    <a:pt x="34" y="0"/>
                  </a:lnTo>
                  <a:lnTo>
                    <a:pt x="43" y="4"/>
                  </a:lnTo>
                  <a:lnTo>
                    <a:pt x="56" y="9"/>
                  </a:lnTo>
                  <a:lnTo>
                    <a:pt x="69" y="15"/>
                  </a:lnTo>
                  <a:lnTo>
                    <a:pt x="82" y="21"/>
                  </a:lnTo>
                  <a:lnTo>
                    <a:pt x="94" y="31"/>
                  </a:lnTo>
                  <a:lnTo>
                    <a:pt x="103" y="43"/>
                  </a:lnTo>
                  <a:lnTo>
                    <a:pt x="108" y="55"/>
                  </a:lnTo>
                  <a:lnTo>
                    <a:pt x="110" y="70"/>
                  </a:lnTo>
                  <a:lnTo>
                    <a:pt x="0" y="70"/>
                  </a:lnTo>
                  <a:lnTo>
                    <a:pt x="34"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63" name="Freeform 215"/>
            <p:cNvSpPr>
              <a:spLocks/>
            </p:cNvSpPr>
            <p:nvPr/>
          </p:nvSpPr>
          <p:spPr bwMode="auto">
            <a:xfrm>
              <a:off x="6145" y="6307"/>
              <a:ext cx="110" cy="70"/>
            </a:xfrm>
            <a:custGeom>
              <a:avLst/>
              <a:gdLst/>
              <a:ahLst/>
              <a:cxnLst>
                <a:cxn ang="0">
                  <a:pos x="34" y="0"/>
                </a:cxn>
                <a:cxn ang="0">
                  <a:pos x="34" y="0"/>
                </a:cxn>
                <a:cxn ang="0">
                  <a:pos x="43" y="4"/>
                </a:cxn>
                <a:cxn ang="0">
                  <a:pos x="56" y="9"/>
                </a:cxn>
                <a:cxn ang="0">
                  <a:pos x="69" y="15"/>
                </a:cxn>
                <a:cxn ang="0">
                  <a:pos x="82" y="21"/>
                </a:cxn>
                <a:cxn ang="0">
                  <a:pos x="94" y="31"/>
                </a:cxn>
                <a:cxn ang="0">
                  <a:pos x="103" y="43"/>
                </a:cxn>
                <a:cxn ang="0">
                  <a:pos x="108" y="55"/>
                </a:cxn>
                <a:cxn ang="0">
                  <a:pos x="110" y="70"/>
                </a:cxn>
                <a:cxn ang="0">
                  <a:pos x="0" y="70"/>
                </a:cxn>
              </a:cxnLst>
              <a:rect l="0" t="0" r="r" b="b"/>
              <a:pathLst>
                <a:path w="110" h="70">
                  <a:moveTo>
                    <a:pt x="34" y="0"/>
                  </a:moveTo>
                  <a:lnTo>
                    <a:pt x="34" y="0"/>
                  </a:lnTo>
                  <a:lnTo>
                    <a:pt x="43" y="4"/>
                  </a:lnTo>
                  <a:lnTo>
                    <a:pt x="56" y="9"/>
                  </a:lnTo>
                  <a:lnTo>
                    <a:pt x="69" y="15"/>
                  </a:lnTo>
                  <a:lnTo>
                    <a:pt x="82" y="21"/>
                  </a:lnTo>
                  <a:lnTo>
                    <a:pt x="94" y="31"/>
                  </a:lnTo>
                  <a:lnTo>
                    <a:pt x="103" y="43"/>
                  </a:lnTo>
                  <a:lnTo>
                    <a:pt x="108" y="55"/>
                  </a:lnTo>
                  <a:lnTo>
                    <a:pt x="110" y="70"/>
                  </a:lnTo>
                  <a:lnTo>
                    <a:pt x="0" y="70"/>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64" name="Freeform 216"/>
            <p:cNvSpPr>
              <a:spLocks/>
            </p:cNvSpPr>
            <p:nvPr/>
          </p:nvSpPr>
          <p:spPr bwMode="auto">
            <a:xfrm>
              <a:off x="6242" y="6341"/>
              <a:ext cx="313" cy="51"/>
            </a:xfrm>
            <a:custGeom>
              <a:avLst/>
              <a:gdLst/>
              <a:ahLst/>
              <a:cxnLst>
                <a:cxn ang="0">
                  <a:pos x="0" y="4"/>
                </a:cxn>
                <a:cxn ang="0">
                  <a:pos x="0" y="4"/>
                </a:cxn>
                <a:cxn ang="0">
                  <a:pos x="18" y="0"/>
                </a:cxn>
                <a:cxn ang="0">
                  <a:pos x="37" y="0"/>
                </a:cxn>
                <a:cxn ang="0">
                  <a:pos x="58" y="0"/>
                </a:cxn>
                <a:cxn ang="0">
                  <a:pos x="79" y="2"/>
                </a:cxn>
                <a:cxn ang="0">
                  <a:pos x="100" y="5"/>
                </a:cxn>
                <a:cxn ang="0">
                  <a:pos x="122" y="7"/>
                </a:cxn>
                <a:cxn ang="0">
                  <a:pos x="145" y="10"/>
                </a:cxn>
                <a:cxn ang="0">
                  <a:pos x="166" y="15"/>
                </a:cxn>
                <a:cxn ang="0">
                  <a:pos x="189" y="18"/>
                </a:cxn>
                <a:cxn ang="0">
                  <a:pos x="210" y="21"/>
                </a:cxn>
                <a:cxn ang="0">
                  <a:pos x="229" y="25"/>
                </a:cxn>
                <a:cxn ang="0">
                  <a:pos x="248" y="28"/>
                </a:cxn>
                <a:cxn ang="0">
                  <a:pos x="266" y="30"/>
                </a:cxn>
                <a:cxn ang="0">
                  <a:pos x="284" y="30"/>
                </a:cxn>
                <a:cxn ang="0">
                  <a:pos x="300" y="30"/>
                </a:cxn>
                <a:cxn ang="0">
                  <a:pos x="313" y="26"/>
                </a:cxn>
                <a:cxn ang="0">
                  <a:pos x="313" y="49"/>
                </a:cxn>
                <a:cxn ang="0">
                  <a:pos x="294" y="51"/>
                </a:cxn>
                <a:cxn ang="0">
                  <a:pos x="274" y="49"/>
                </a:cxn>
                <a:cxn ang="0">
                  <a:pos x="253" y="47"/>
                </a:cxn>
                <a:cxn ang="0">
                  <a:pos x="231" y="44"/>
                </a:cxn>
                <a:cxn ang="0">
                  <a:pos x="208" y="41"/>
                </a:cxn>
                <a:cxn ang="0">
                  <a:pos x="185" y="38"/>
                </a:cxn>
                <a:cxn ang="0">
                  <a:pos x="163" y="33"/>
                </a:cxn>
                <a:cxn ang="0">
                  <a:pos x="142" y="30"/>
                </a:cxn>
                <a:cxn ang="0">
                  <a:pos x="119" y="26"/>
                </a:cxn>
                <a:cxn ang="0">
                  <a:pos x="98" y="21"/>
                </a:cxn>
                <a:cxn ang="0">
                  <a:pos x="80" y="20"/>
                </a:cxn>
                <a:cxn ang="0">
                  <a:pos x="63" y="18"/>
                </a:cxn>
                <a:cxn ang="0">
                  <a:pos x="47" y="18"/>
                </a:cxn>
                <a:cxn ang="0">
                  <a:pos x="32" y="18"/>
                </a:cxn>
                <a:cxn ang="0">
                  <a:pos x="19" y="21"/>
                </a:cxn>
                <a:cxn ang="0">
                  <a:pos x="11" y="26"/>
                </a:cxn>
              </a:cxnLst>
              <a:rect l="0" t="0" r="r" b="b"/>
              <a:pathLst>
                <a:path w="313" h="51">
                  <a:moveTo>
                    <a:pt x="0" y="4"/>
                  </a:moveTo>
                  <a:lnTo>
                    <a:pt x="0" y="4"/>
                  </a:lnTo>
                  <a:lnTo>
                    <a:pt x="18" y="0"/>
                  </a:lnTo>
                  <a:lnTo>
                    <a:pt x="37" y="0"/>
                  </a:lnTo>
                  <a:lnTo>
                    <a:pt x="58" y="0"/>
                  </a:lnTo>
                  <a:lnTo>
                    <a:pt x="79" y="2"/>
                  </a:lnTo>
                  <a:lnTo>
                    <a:pt x="100" y="5"/>
                  </a:lnTo>
                  <a:lnTo>
                    <a:pt x="122" y="7"/>
                  </a:lnTo>
                  <a:lnTo>
                    <a:pt x="145" y="10"/>
                  </a:lnTo>
                  <a:lnTo>
                    <a:pt x="166" y="15"/>
                  </a:lnTo>
                  <a:lnTo>
                    <a:pt x="189" y="18"/>
                  </a:lnTo>
                  <a:lnTo>
                    <a:pt x="210" y="21"/>
                  </a:lnTo>
                  <a:lnTo>
                    <a:pt x="229" y="25"/>
                  </a:lnTo>
                  <a:lnTo>
                    <a:pt x="248" y="28"/>
                  </a:lnTo>
                  <a:lnTo>
                    <a:pt x="266" y="30"/>
                  </a:lnTo>
                  <a:lnTo>
                    <a:pt x="284" y="30"/>
                  </a:lnTo>
                  <a:lnTo>
                    <a:pt x="300" y="30"/>
                  </a:lnTo>
                  <a:lnTo>
                    <a:pt x="313" y="26"/>
                  </a:lnTo>
                  <a:lnTo>
                    <a:pt x="313" y="49"/>
                  </a:lnTo>
                  <a:lnTo>
                    <a:pt x="294" y="51"/>
                  </a:lnTo>
                  <a:lnTo>
                    <a:pt x="274" y="49"/>
                  </a:lnTo>
                  <a:lnTo>
                    <a:pt x="253" y="47"/>
                  </a:lnTo>
                  <a:lnTo>
                    <a:pt x="231" y="44"/>
                  </a:lnTo>
                  <a:lnTo>
                    <a:pt x="208" y="41"/>
                  </a:lnTo>
                  <a:lnTo>
                    <a:pt x="185" y="38"/>
                  </a:lnTo>
                  <a:lnTo>
                    <a:pt x="163" y="33"/>
                  </a:lnTo>
                  <a:lnTo>
                    <a:pt x="142" y="30"/>
                  </a:lnTo>
                  <a:lnTo>
                    <a:pt x="119" y="26"/>
                  </a:lnTo>
                  <a:lnTo>
                    <a:pt x="98" y="21"/>
                  </a:lnTo>
                  <a:lnTo>
                    <a:pt x="80" y="20"/>
                  </a:lnTo>
                  <a:lnTo>
                    <a:pt x="63" y="18"/>
                  </a:lnTo>
                  <a:lnTo>
                    <a:pt x="47" y="18"/>
                  </a:lnTo>
                  <a:lnTo>
                    <a:pt x="32" y="18"/>
                  </a:lnTo>
                  <a:lnTo>
                    <a:pt x="19" y="21"/>
                  </a:lnTo>
                  <a:lnTo>
                    <a:pt x="11" y="26"/>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65" name="Freeform 217"/>
            <p:cNvSpPr>
              <a:spLocks/>
            </p:cNvSpPr>
            <p:nvPr/>
          </p:nvSpPr>
          <p:spPr bwMode="auto">
            <a:xfrm>
              <a:off x="5798" y="5099"/>
              <a:ext cx="560" cy="613"/>
            </a:xfrm>
            <a:custGeom>
              <a:avLst/>
              <a:gdLst/>
              <a:ahLst/>
              <a:cxnLst>
                <a:cxn ang="0">
                  <a:pos x="176" y="275"/>
                </a:cxn>
                <a:cxn ang="0">
                  <a:pos x="145" y="324"/>
                </a:cxn>
                <a:cxn ang="0">
                  <a:pos x="135" y="392"/>
                </a:cxn>
                <a:cxn ang="0">
                  <a:pos x="148" y="468"/>
                </a:cxn>
                <a:cxn ang="0">
                  <a:pos x="190" y="540"/>
                </a:cxn>
                <a:cxn ang="0">
                  <a:pos x="221" y="570"/>
                </a:cxn>
                <a:cxn ang="0">
                  <a:pos x="256" y="592"/>
                </a:cxn>
                <a:cxn ang="0">
                  <a:pos x="295" y="607"/>
                </a:cxn>
                <a:cxn ang="0">
                  <a:pos x="334" y="613"/>
                </a:cxn>
                <a:cxn ang="0">
                  <a:pos x="374" y="612"/>
                </a:cxn>
                <a:cxn ang="0">
                  <a:pos x="415" y="602"/>
                </a:cxn>
                <a:cxn ang="0">
                  <a:pos x="452" y="586"/>
                </a:cxn>
                <a:cxn ang="0">
                  <a:pos x="487" y="560"/>
                </a:cxn>
                <a:cxn ang="0">
                  <a:pos x="539" y="494"/>
                </a:cxn>
                <a:cxn ang="0">
                  <a:pos x="560" y="416"/>
                </a:cxn>
                <a:cxn ang="0">
                  <a:pos x="550" y="335"/>
                </a:cxn>
                <a:cxn ang="0">
                  <a:pos x="510" y="261"/>
                </a:cxn>
                <a:cxn ang="0">
                  <a:pos x="479" y="231"/>
                </a:cxn>
                <a:cxn ang="0">
                  <a:pos x="445" y="209"/>
                </a:cxn>
                <a:cxn ang="0">
                  <a:pos x="410" y="193"/>
                </a:cxn>
                <a:cxn ang="0">
                  <a:pos x="373" y="181"/>
                </a:cxn>
                <a:cxn ang="0">
                  <a:pos x="339" y="180"/>
                </a:cxn>
                <a:cxn ang="0">
                  <a:pos x="307" y="181"/>
                </a:cxn>
                <a:cxn ang="0">
                  <a:pos x="277" y="191"/>
                </a:cxn>
                <a:cxn ang="0">
                  <a:pos x="255" y="206"/>
                </a:cxn>
                <a:cxn ang="0">
                  <a:pos x="101" y="20"/>
                </a:cxn>
                <a:cxn ang="0">
                  <a:pos x="106" y="3"/>
                </a:cxn>
                <a:cxn ang="0">
                  <a:pos x="53" y="47"/>
                </a:cxn>
                <a:cxn ang="0">
                  <a:pos x="0" y="96"/>
                </a:cxn>
                <a:cxn ang="0">
                  <a:pos x="6" y="92"/>
                </a:cxn>
                <a:cxn ang="0">
                  <a:pos x="14" y="92"/>
                </a:cxn>
                <a:cxn ang="0">
                  <a:pos x="22" y="94"/>
                </a:cxn>
                <a:cxn ang="0">
                  <a:pos x="176" y="275"/>
                </a:cxn>
              </a:cxnLst>
              <a:rect l="0" t="0" r="r" b="b"/>
              <a:pathLst>
                <a:path w="560" h="613">
                  <a:moveTo>
                    <a:pt x="176" y="275"/>
                  </a:moveTo>
                  <a:lnTo>
                    <a:pt x="176" y="275"/>
                  </a:lnTo>
                  <a:lnTo>
                    <a:pt x="158" y="296"/>
                  </a:lnTo>
                  <a:lnTo>
                    <a:pt x="145" y="324"/>
                  </a:lnTo>
                  <a:lnTo>
                    <a:pt x="137" y="354"/>
                  </a:lnTo>
                  <a:lnTo>
                    <a:pt x="135" y="392"/>
                  </a:lnTo>
                  <a:lnTo>
                    <a:pt x="139" y="429"/>
                  </a:lnTo>
                  <a:lnTo>
                    <a:pt x="148" y="468"/>
                  </a:lnTo>
                  <a:lnTo>
                    <a:pt x="166" y="505"/>
                  </a:lnTo>
                  <a:lnTo>
                    <a:pt x="190" y="540"/>
                  </a:lnTo>
                  <a:lnTo>
                    <a:pt x="206" y="555"/>
                  </a:lnTo>
                  <a:lnTo>
                    <a:pt x="221" y="570"/>
                  </a:lnTo>
                  <a:lnTo>
                    <a:pt x="239" y="582"/>
                  </a:lnTo>
                  <a:lnTo>
                    <a:pt x="256" y="592"/>
                  </a:lnTo>
                  <a:lnTo>
                    <a:pt x="276" y="600"/>
                  </a:lnTo>
                  <a:lnTo>
                    <a:pt x="295" y="607"/>
                  </a:lnTo>
                  <a:lnTo>
                    <a:pt x="315" y="610"/>
                  </a:lnTo>
                  <a:lnTo>
                    <a:pt x="334" y="613"/>
                  </a:lnTo>
                  <a:lnTo>
                    <a:pt x="355" y="613"/>
                  </a:lnTo>
                  <a:lnTo>
                    <a:pt x="374" y="612"/>
                  </a:lnTo>
                  <a:lnTo>
                    <a:pt x="394" y="608"/>
                  </a:lnTo>
                  <a:lnTo>
                    <a:pt x="415" y="602"/>
                  </a:lnTo>
                  <a:lnTo>
                    <a:pt x="434" y="594"/>
                  </a:lnTo>
                  <a:lnTo>
                    <a:pt x="452" y="586"/>
                  </a:lnTo>
                  <a:lnTo>
                    <a:pt x="470" y="574"/>
                  </a:lnTo>
                  <a:lnTo>
                    <a:pt x="487" y="560"/>
                  </a:lnTo>
                  <a:lnTo>
                    <a:pt x="516" y="529"/>
                  </a:lnTo>
                  <a:lnTo>
                    <a:pt x="539" y="494"/>
                  </a:lnTo>
                  <a:lnTo>
                    <a:pt x="554" y="456"/>
                  </a:lnTo>
                  <a:lnTo>
                    <a:pt x="560" y="416"/>
                  </a:lnTo>
                  <a:lnTo>
                    <a:pt x="560" y="375"/>
                  </a:lnTo>
                  <a:lnTo>
                    <a:pt x="550" y="335"/>
                  </a:lnTo>
                  <a:lnTo>
                    <a:pt x="534" y="296"/>
                  </a:lnTo>
                  <a:lnTo>
                    <a:pt x="510" y="261"/>
                  </a:lnTo>
                  <a:lnTo>
                    <a:pt x="495" y="244"/>
                  </a:lnTo>
                  <a:lnTo>
                    <a:pt x="479" y="231"/>
                  </a:lnTo>
                  <a:lnTo>
                    <a:pt x="463" y="219"/>
                  </a:lnTo>
                  <a:lnTo>
                    <a:pt x="445" y="209"/>
                  </a:lnTo>
                  <a:lnTo>
                    <a:pt x="428" y="199"/>
                  </a:lnTo>
                  <a:lnTo>
                    <a:pt x="410" y="193"/>
                  </a:lnTo>
                  <a:lnTo>
                    <a:pt x="392" y="186"/>
                  </a:lnTo>
                  <a:lnTo>
                    <a:pt x="373" y="181"/>
                  </a:lnTo>
                  <a:lnTo>
                    <a:pt x="357" y="180"/>
                  </a:lnTo>
                  <a:lnTo>
                    <a:pt x="339" y="180"/>
                  </a:lnTo>
                  <a:lnTo>
                    <a:pt x="323" y="180"/>
                  </a:lnTo>
                  <a:lnTo>
                    <a:pt x="307" y="181"/>
                  </a:lnTo>
                  <a:lnTo>
                    <a:pt x="292" y="186"/>
                  </a:lnTo>
                  <a:lnTo>
                    <a:pt x="277" y="191"/>
                  </a:lnTo>
                  <a:lnTo>
                    <a:pt x="266" y="198"/>
                  </a:lnTo>
                  <a:lnTo>
                    <a:pt x="255" y="206"/>
                  </a:lnTo>
                  <a:lnTo>
                    <a:pt x="106" y="28"/>
                  </a:lnTo>
                  <a:lnTo>
                    <a:pt x="101" y="20"/>
                  </a:lnTo>
                  <a:lnTo>
                    <a:pt x="103" y="10"/>
                  </a:lnTo>
                  <a:lnTo>
                    <a:pt x="106" y="3"/>
                  </a:lnTo>
                  <a:lnTo>
                    <a:pt x="108" y="0"/>
                  </a:lnTo>
                  <a:lnTo>
                    <a:pt x="53" y="47"/>
                  </a:lnTo>
                  <a:lnTo>
                    <a:pt x="0" y="96"/>
                  </a:lnTo>
                  <a:lnTo>
                    <a:pt x="0" y="96"/>
                  </a:lnTo>
                  <a:lnTo>
                    <a:pt x="3" y="94"/>
                  </a:lnTo>
                  <a:lnTo>
                    <a:pt x="6" y="92"/>
                  </a:lnTo>
                  <a:lnTo>
                    <a:pt x="9" y="92"/>
                  </a:lnTo>
                  <a:lnTo>
                    <a:pt x="14" y="92"/>
                  </a:lnTo>
                  <a:lnTo>
                    <a:pt x="18" y="92"/>
                  </a:lnTo>
                  <a:lnTo>
                    <a:pt x="22" y="94"/>
                  </a:lnTo>
                  <a:lnTo>
                    <a:pt x="26" y="97"/>
                  </a:lnTo>
                  <a:lnTo>
                    <a:pt x="176" y="275"/>
                  </a:lnTo>
                  <a:close/>
                </a:path>
              </a:pathLst>
            </a:custGeom>
            <a:solidFill>
              <a:srgbClr val="FDA4B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66" name="Freeform 218"/>
            <p:cNvSpPr>
              <a:spLocks/>
            </p:cNvSpPr>
            <p:nvPr/>
          </p:nvSpPr>
          <p:spPr bwMode="auto">
            <a:xfrm>
              <a:off x="5798" y="5099"/>
              <a:ext cx="560" cy="613"/>
            </a:xfrm>
            <a:custGeom>
              <a:avLst/>
              <a:gdLst/>
              <a:ahLst/>
              <a:cxnLst>
                <a:cxn ang="0">
                  <a:pos x="176" y="275"/>
                </a:cxn>
                <a:cxn ang="0">
                  <a:pos x="145" y="324"/>
                </a:cxn>
                <a:cxn ang="0">
                  <a:pos x="135" y="392"/>
                </a:cxn>
                <a:cxn ang="0">
                  <a:pos x="148" y="468"/>
                </a:cxn>
                <a:cxn ang="0">
                  <a:pos x="190" y="540"/>
                </a:cxn>
                <a:cxn ang="0">
                  <a:pos x="221" y="570"/>
                </a:cxn>
                <a:cxn ang="0">
                  <a:pos x="256" y="592"/>
                </a:cxn>
                <a:cxn ang="0">
                  <a:pos x="295" y="607"/>
                </a:cxn>
                <a:cxn ang="0">
                  <a:pos x="334" y="613"/>
                </a:cxn>
                <a:cxn ang="0">
                  <a:pos x="374" y="612"/>
                </a:cxn>
                <a:cxn ang="0">
                  <a:pos x="415" y="602"/>
                </a:cxn>
                <a:cxn ang="0">
                  <a:pos x="452" y="586"/>
                </a:cxn>
                <a:cxn ang="0">
                  <a:pos x="487" y="560"/>
                </a:cxn>
                <a:cxn ang="0">
                  <a:pos x="539" y="494"/>
                </a:cxn>
                <a:cxn ang="0">
                  <a:pos x="560" y="416"/>
                </a:cxn>
                <a:cxn ang="0">
                  <a:pos x="550" y="335"/>
                </a:cxn>
                <a:cxn ang="0">
                  <a:pos x="510" y="261"/>
                </a:cxn>
                <a:cxn ang="0">
                  <a:pos x="479" y="231"/>
                </a:cxn>
                <a:cxn ang="0">
                  <a:pos x="445" y="209"/>
                </a:cxn>
                <a:cxn ang="0">
                  <a:pos x="410" y="193"/>
                </a:cxn>
                <a:cxn ang="0">
                  <a:pos x="373" y="181"/>
                </a:cxn>
                <a:cxn ang="0">
                  <a:pos x="339" y="180"/>
                </a:cxn>
                <a:cxn ang="0">
                  <a:pos x="307" y="181"/>
                </a:cxn>
                <a:cxn ang="0">
                  <a:pos x="277" y="191"/>
                </a:cxn>
                <a:cxn ang="0">
                  <a:pos x="255" y="206"/>
                </a:cxn>
                <a:cxn ang="0">
                  <a:pos x="101" y="20"/>
                </a:cxn>
                <a:cxn ang="0">
                  <a:pos x="106" y="3"/>
                </a:cxn>
                <a:cxn ang="0">
                  <a:pos x="53" y="47"/>
                </a:cxn>
                <a:cxn ang="0">
                  <a:pos x="0" y="96"/>
                </a:cxn>
                <a:cxn ang="0">
                  <a:pos x="6" y="92"/>
                </a:cxn>
                <a:cxn ang="0">
                  <a:pos x="14" y="92"/>
                </a:cxn>
                <a:cxn ang="0">
                  <a:pos x="22" y="94"/>
                </a:cxn>
                <a:cxn ang="0">
                  <a:pos x="176" y="275"/>
                </a:cxn>
              </a:cxnLst>
              <a:rect l="0" t="0" r="r" b="b"/>
              <a:pathLst>
                <a:path w="560" h="613">
                  <a:moveTo>
                    <a:pt x="176" y="275"/>
                  </a:moveTo>
                  <a:lnTo>
                    <a:pt x="176" y="275"/>
                  </a:lnTo>
                  <a:lnTo>
                    <a:pt x="158" y="296"/>
                  </a:lnTo>
                  <a:lnTo>
                    <a:pt x="145" y="324"/>
                  </a:lnTo>
                  <a:lnTo>
                    <a:pt x="137" y="354"/>
                  </a:lnTo>
                  <a:lnTo>
                    <a:pt x="135" y="392"/>
                  </a:lnTo>
                  <a:lnTo>
                    <a:pt x="139" y="429"/>
                  </a:lnTo>
                  <a:lnTo>
                    <a:pt x="148" y="468"/>
                  </a:lnTo>
                  <a:lnTo>
                    <a:pt x="166" y="505"/>
                  </a:lnTo>
                  <a:lnTo>
                    <a:pt x="190" y="540"/>
                  </a:lnTo>
                  <a:lnTo>
                    <a:pt x="206" y="555"/>
                  </a:lnTo>
                  <a:lnTo>
                    <a:pt x="221" y="570"/>
                  </a:lnTo>
                  <a:lnTo>
                    <a:pt x="239" y="582"/>
                  </a:lnTo>
                  <a:lnTo>
                    <a:pt x="256" y="592"/>
                  </a:lnTo>
                  <a:lnTo>
                    <a:pt x="276" y="600"/>
                  </a:lnTo>
                  <a:lnTo>
                    <a:pt x="295" y="607"/>
                  </a:lnTo>
                  <a:lnTo>
                    <a:pt x="315" y="610"/>
                  </a:lnTo>
                  <a:lnTo>
                    <a:pt x="334" y="613"/>
                  </a:lnTo>
                  <a:lnTo>
                    <a:pt x="355" y="613"/>
                  </a:lnTo>
                  <a:lnTo>
                    <a:pt x="374" y="612"/>
                  </a:lnTo>
                  <a:lnTo>
                    <a:pt x="394" y="608"/>
                  </a:lnTo>
                  <a:lnTo>
                    <a:pt x="415" y="602"/>
                  </a:lnTo>
                  <a:lnTo>
                    <a:pt x="434" y="594"/>
                  </a:lnTo>
                  <a:lnTo>
                    <a:pt x="452" y="586"/>
                  </a:lnTo>
                  <a:lnTo>
                    <a:pt x="470" y="574"/>
                  </a:lnTo>
                  <a:lnTo>
                    <a:pt x="487" y="560"/>
                  </a:lnTo>
                  <a:lnTo>
                    <a:pt x="516" y="529"/>
                  </a:lnTo>
                  <a:lnTo>
                    <a:pt x="539" y="494"/>
                  </a:lnTo>
                  <a:lnTo>
                    <a:pt x="554" y="456"/>
                  </a:lnTo>
                  <a:lnTo>
                    <a:pt x="560" y="416"/>
                  </a:lnTo>
                  <a:lnTo>
                    <a:pt x="560" y="375"/>
                  </a:lnTo>
                  <a:lnTo>
                    <a:pt x="550" y="335"/>
                  </a:lnTo>
                  <a:lnTo>
                    <a:pt x="534" y="296"/>
                  </a:lnTo>
                  <a:lnTo>
                    <a:pt x="510" y="261"/>
                  </a:lnTo>
                  <a:lnTo>
                    <a:pt x="495" y="244"/>
                  </a:lnTo>
                  <a:lnTo>
                    <a:pt x="479" y="231"/>
                  </a:lnTo>
                  <a:lnTo>
                    <a:pt x="463" y="219"/>
                  </a:lnTo>
                  <a:lnTo>
                    <a:pt x="445" y="209"/>
                  </a:lnTo>
                  <a:lnTo>
                    <a:pt x="428" y="199"/>
                  </a:lnTo>
                  <a:lnTo>
                    <a:pt x="410" y="193"/>
                  </a:lnTo>
                  <a:lnTo>
                    <a:pt x="392" y="186"/>
                  </a:lnTo>
                  <a:lnTo>
                    <a:pt x="373" y="181"/>
                  </a:lnTo>
                  <a:lnTo>
                    <a:pt x="357" y="180"/>
                  </a:lnTo>
                  <a:lnTo>
                    <a:pt x="339" y="180"/>
                  </a:lnTo>
                  <a:lnTo>
                    <a:pt x="323" y="180"/>
                  </a:lnTo>
                  <a:lnTo>
                    <a:pt x="307" y="181"/>
                  </a:lnTo>
                  <a:lnTo>
                    <a:pt x="292" y="186"/>
                  </a:lnTo>
                  <a:lnTo>
                    <a:pt x="277" y="191"/>
                  </a:lnTo>
                  <a:lnTo>
                    <a:pt x="266" y="198"/>
                  </a:lnTo>
                  <a:lnTo>
                    <a:pt x="255" y="206"/>
                  </a:lnTo>
                  <a:lnTo>
                    <a:pt x="106" y="28"/>
                  </a:lnTo>
                  <a:lnTo>
                    <a:pt x="101" y="20"/>
                  </a:lnTo>
                  <a:lnTo>
                    <a:pt x="103" y="10"/>
                  </a:lnTo>
                  <a:lnTo>
                    <a:pt x="106" y="3"/>
                  </a:lnTo>
                  <a:lnTo>
                    <a:pt x="108" y="0"/>
                  </a:lnTo>
                  <a:lnTo>
                    <a:pt x="53" y="47"/>
                  </a:lnTo>
                  <a:lnTo>
                    <a:pt x="0" y="96"/>
                  </a:lnTo>
                  <a:lnTo>
                    <a:pt x="0" y="96"/>
                  </a:lnTo>
                  <a:lnTo>
                    <a:pt x="3" y="94"/>
                  </a:lnTo>
                  <a:lnTo>
                    <a:pt x="6" y="92"/>
                  </a:lnTo>
                  <a:lnTo>
                    <a:pt x="9" y="92"/>
                  </a:lnTo>
                  <a:lnTo>
                    <a:pt x="14" y="92"/>
                  </a:lnTo>
                  <a:lnTo>
                    <a:pt x="18" y="92"/>
                  </a:lnTo>
                  <a:lnTo>
                    <a:pt x="22" y="94"/>
                  </a:lnTo>
                  <a:lnTo>
                    <a:pt x="26" y="97"/>
                  </a:lnTo>
                  <a:lnTo>
                    <a:pt x="176" y="275"/>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67" name="Freeform 219"/>
            <p:cNvSpPr>
              <a:spLocks/>
            </p:cNvSpPr>
            <p:nvPr/>
          </p:nvSpPr>
          <p:spPr bwMode="auto">
            <a:xfrm>
              <a:off x="5867" y="5183"/>
              <a:ext cx="158" cy="159"/>
            </a:xfrm>
            <a:custGeom>
              <a:avLst/>
              <a:gdLst/>
              <a:ahLst/>
              <a:cxnLst>
                <a:cxn ang="0">
                  <a:pos x="158" y="60"/>
                </a:cxn>
                <a:cxn ang="0">
                  <a:pos x="108" y="0"/>
                </a:cxn>
                <a:cxn ang="0">
                  <a:pos x="0" y="99"/>
                </a:cxn>
                <a:cxn ang="0">
                  <a:pos x="50" y="159"/>
                </a:cxn>
                <a:cxn ang="0">
                  <a:pos x="158" y="60"/>
                </a:cxn>
              </a:cxnLst>
              <a:rect l="0" t="0" r="r" b="b"/>
              <a:pathLst>
                <a:path w="158" h="159">
                  <a:moveTo>
                    <a:pt x="158" y="60"/>
                  </a:moveTo>
                  <a:lnTo>
                    <a:pt x="108" y="0"/>
                  </a:lnTo>
                  <a:lnTo>
                    <a:pt x="0" y="99"/>
                  </a:lnTo>
                  <a:lnTo>
                    <a:pt x="50" y="159"/>
                  </a:lnTo>
                  <a:lnTo>
                    <a:pt x="158" y="60"/>
                  </a:lnTo>
                  <a:close/>
                </a:path>
              </a:pathLst>
            </a:custGeom>
            <a:solidFill>
              <a:srgbClr val="AD69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68" name="Freeform 220"/>
            <p:cNvSpPr>
              <a:spLocks/>
            </p:cNvSpPr>
            <p:nvPr/>
          </p:nvSpPr>
          <p:spPr bwMode="auto">
            <a:xfrm>
              <a:off x="5867" y="5183"/>
              <a:ext cx="158" cy="159"/>
            </a:xfrm>
            <a:custGeom>
              <a:avLst/>
              <a:gdLst/>
              <a:ahLst/>
              <a:cxnLst>
                <a:cxn ang="0">
                  <a:pos x="158" y="60"/>
                </a:cxn>
                <a:cxn ang="0">
                  <a:pos x="108" y="0"/>
                </a:cxn>
                <a:cxn ang="0">
                  <a:pos x="0" y="99"/>
                </a:cxn>
                <a:cxn ang="0">
                  <a:pos x="50" y="159"/>
                </a:cxn>
                <a:cxn ang="0">
                  <a:pos x="158" y="60"/>
                </a:cxn>
              </a:cxnLst>
              <a:rect l="0" t="0" r="r" b="b"/>
              <a:pathLst>
                <a:path w="158" h="159">
                  <a:moveTo>
                    <a:pt x="158" y="60"/>
                  </a:moveTo>
                  <a:lnTo>
                    <a:pt x="108" y="0"/>
                  </a:lnTo>
                  <a:lnTo>
                    <a:pt x="0" y="99"/>
                  </a:lnTo>
                  <a:lnTo>
                    <a:pt x="50" y="159"/>
                  </a:lnTo>
                  <a:lnTo>
                    <a:pt x="158" y="60"/>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69" name="Freeform 221"/>
            <p:cNvSpPr>
              <a:spLocks/>
            </p:cNvSpPr>
            <p:nvPr/>
          </p:nvSpPr>
          <p:spPr bwMode="auto">
            <a:xfrm>
              <a:off x="5901" y="5216"/>
              <a:ext cx="36" cy="34"/>
            </a:xfrm>
            <a:custGeom>
              <a:avLst/>
              <a:gdLst/>
              <a:ahLst/>
              <a:cxnLst>
                <a:cxn ang="0">
                  <a:pos x="0" y="0"/>
                </a:cxn>
                <a:cxn ang="0">
                  <a:pos x="36" y="3"/>
                </a:cxn>
                <a:cxn ang="0">
                  <a:pos x="0" y="34"/>
                </a:cxn>
                <a:cxn ang="0">
                  <a:pos x="0" y="0"/>
                </a:cxn>
              </a:cxnLst>
              <a:rect l="0" t="0" r="r" b="b"/>
              <a:pathLst>
                <a:path w="36" h="34">
                  <a:moveTo>
                    <a:pt x="0" y="0"/>
                  </a:moveTo>
                  <a:lnTo>
                    <a:pt x="36" y="3"/>
                  </a:lnTo>
                  <a:lnTo>
                    <a:pt x="0" y="34"/>
                  </a:lnTo>
                  <a:lnTo>
                    <a:pt x="0" y="0"/>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70" name="Line 222"/>
            <p:cNvSpPr>
              <a:spLocks noChangeShapeType="1"/>
            </p:cNvSpPr>
            <p:nvPr/>
          </p:nvSpPr>
          <p:spPr bwMode="auto">
            <a:xfrm>
              <a:off x="5940" y="5483"/>
              <a:ext cx="429" cy="1"/>
            </a:xfrm>
            <a:prstGeom prst="line">
              <a:avLst/>
            </a:prstGeom>
            <a:noFill/>
            <a:ln w="12">
              <a:solidFill>
                <a:srgbClr val="00279F"/>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71" name="Freeform 223"/>
            <p:cNvSpPr>
              <a:spLocks/>
            </p:cNvSpPr>
            <p:nvPr/>
          </p:nvSpPr>
          <p:spPr bwMode="auto">
            <a:xfrm>
              <a:off x="6011" y="5353"/>
              <a:ext cx="16" cy="107"/>
            </a:xfrm>
            <a:custGeom>
              <a:avLst/>
              <a:gdLst/>
              <a:ahLst/>
              <a:cxnLst>
                <a:cxn ang="0">
                  <a:pos x="11" y="0"/>
                </a:cxn>
                <a:cxn ang="0">
                  <a:pos x="11" y="0"/>
                </a:cxn>
                <a:cxn ang="0">
                  <a:pos x="6" y="11"/>
                </a:cxn>
                <a:cxn ang="0">
                  <a:pos x="3" y="21"/>
                </a:cxn>
                <a:cxn ang="0">
                  <a:pos x="1" y="31"/>
                </a:cxn>
                <a:cxn ang="0">
                  <a:pos x="6" y="41"/>
                </a:cxn>
                <a:cxn ang="0">
                  <a:pos x="14" y="49"/>
                </a:cxn>
                <a:cxn ang="0">
                  <a:pos x="16" y="58"/>
                </a:cxn>
                <a:cxn ang="0">
                  <a:pos x="14" y="66"/>
                </a:cxn>
                <a:cxn ang="0">
                  <a:pos x="6" y="76"/>
                </a:cxn>
                <a:cxn ang="0">
                  <a:pos x="0" y="84"/>
                </a:cxn>
                <a:cxn ang="0">
                  <a:pos x="0" y="91"/>
                </a:cxn>
                <a:cxn ang="0">
                  <a:pos x="1" y="99"/>
                </a:cxn>
                <a:cxn ang="0">
                  <a:pos x="6" y="107"/>
                </a:cxn>
                <a:cxn ang="0">
                  <a:pos x="11" y="0"/>
                </a:cxn>
              </a:cxnLst>
              <a:rect l="0" t="0" r="r" b="b"/>
              <a:pathLst>
                <a:path w="16" h="107">
                  <a:moveTo>
                    <a:pt x="11" y="0"/>
                  </a:moveTo>
                  <a:lnTo>
                    <a:pt x="11" y="0"/>
                  </a:lnTo>
                  <a:lnTo>
                    <a:pt x="6" y="11"/>
                  </a:lnTo>
                  <a:lnTo>
                    <a:pt x="3" y="21"/>
                  </a:lnTo>
                  <a:lnTo>
                    <a:pt x="1" y="31"/>
                  </a:lnTo>
                  <a:lnTo>
                    <a:pt x="6" y="41"/>
                  </a:lnTo>
                  <a:lnTo>
                    <a:pt x="14" y="49"/>
                  </a:lnTo>
                  <a:lnTo>
                    <a:pt x="16" y="58"/>
                  </a:lnTo>
                  <a:lnTo>
                    <a:pt x="14" y="66"/>
                  </a:lnTo>
                  <a:lnTo>
                    <a:pt x="6" y="76"/>
                  </a:lnTo>
                  <a:lnTo>
                    <a:pt x="0" y="84"/>
                  </a:lnTo>
                  <a:lnTo>
                    <a:pt x="0" y="91"/>
                  </a:lnTo>
                  <a:lnTo>
                    <a:pt x="1" y="99"/>
                  </a:lnTo>
                  <a:lnTo>
                    <a:pt x="6" y="107"/>
                  </a:lnTo>
                  <a:lnTo>
                    <a:pt x="11" y="0"/>
                  </a:lnTo>
                  <a:close/>
                </a:path>
              </a:pathLst>
            </a:custGeom>
            <a:solidFill>
              <a:srgbClr val="7FFF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72" name="Freeform 224"/>
            <p:cNvSpPr>
              <a:spLocks/>
            </p:cNvSpPr>
            <p:nvPr/>
          </p:nvSpPr>
          <p:spPr bwMode="auto">
            <a:xfrm>
              <a:off x="6011" y="5353"/>
              <a:ext cx="16" cy="107"/>
            </a:xfrm>
            <a:custGeom>
              <a:avLst/>
              <a:gdLst/>
              <a:ahLst/>
              <a:cxnLst>
                <a:cxn ang="0">
                  <a:pos x="11" y="0"/>
                </a:cxn>
                <a:cxn ang="0">
                  <a:pos x="11" y="0"/>
                </a:cxn>
                <a:cxn ang="0">
                  <a:pos x="6" y="11"/>
                </a:cxn>
                <a:cxn ang="0">
                  <a:pos x="3" y="21"/>
                </a:cxn>
                <a:cxn ang="0">
                  <a:pos x="1" y="31"/>
                </a:cxn>
                <a:cxn ang="0">
                  <a:pos x="6" y="41"/>
                </a:cxn>
                <a:cxn ang="0">
                  <a:pos x="14" y="49"/>
                </a:cxn>
                <a:cxn ang="0">
                  <a:pos x="16" y="58"/>
                </a:cxn>
                <a:cxn ang="0">
                  <a:pos x="14" y="66"/>
                </a:cxn>
                <a:cxn ang="0">
                  <a:pos x="6" y="76"/>
                </a:cxn>
                <a:cxn ang="0">
                  <a:pos x="0" y="84"/>
                </a:cxn>
                <a:cxn ang="0">
                  <a:pos x="0" y="91"/>
                </a:cxn>
                <a:cxn ang="0">
                  <a:pos x="1" y="99"/>
                </a:cxn>
                <a:cxn ang="0">
                  <a:pos x="6" y="107"/>
                </a:cxn>
              </a:cxnLst>
              <a:rect l="0" t="0" r="r" b="b"/>
              <a:pathLst>
                <a:path w="16" h="107">
                  <a:moveTo>
                    <a:pt x="11" y="0"/>
                  </a:moveTo>
                  <a:lnTo>
                    <a:pt x="11" y="0"/>
                  </a:lnTo>
                  <a:lnTo>
                    <a:pt x="6" y="11"/>
                  </a:lnTo>
                  <a:lnTo>
                    <a:pt x="3" y="21"/>
                  </a:lnTo>
                  <a:lnTo>
                    <a:pt x="1" y="31"/>
                  </a:lnTo>
                  <a:lnTo>
                    <a:pt x="6" y="41"/>
                  </a:lnTo>
                  <a:lnTo>
                    <a:pt x="14" y="49"/>
                  </a:lnTo>
                  <a:lnTo>
                    <a:pt x="16" y="58"/>
                  </a:lnTo>
                  <a:lnTo>
                    <a:pt x="14" y="66"/>
                  </a:lnTo>
                  <a:lnTo>
                    <a:pt x="6" y="76"/>
                  </a:lnTo>
                  <a:lnTo>
                    <a:pt x="0" y="84"/>
                  </a:lnTo>
                  <a:lnTo>
                    <a:pt x="0" y="91"/>
                  </a:lnTo>
                  <a:lnTo>
                    <a:pt x="1" y="99"/>
                  </a:lnTo>
                  <a:lnTo>
                    <a:pt x="6" y="107"/>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73" name="Freeform 225"/>
            <p:cNvSpPr>
              <a:spLocks/>
            </p:cNvSpPr>
            <p:nvPr/>
          </p:nvSpPr>
          <p:spPr bwMode="auto">
            <a:xfrm>
              <a:off x="6079" y="5309"/>
              <a:ext cx="14" cy="106"/>
            </a:xfrm>
            <a:custGeom>
              <a:avLst/>
              <a:gdLst/>
              <a:ahLst/>
              <a:cxnLst>
                <a:cxn ang="0">
                  <a:pos x="9" y="0"/>
                </a:cxn>
                <a:cxn ang="0">
                  <a:pos x="9" y="0"/>
                </a:cxn>
                <a:cxn ang="0">
                  <a:pos x="6" y="12"/>
                </a:cxn>
                <a:cxn ang="0">
                  <a:pos x="3" y="21"/>
                </a:cxn>
                <a:cxn ang="0">
                  <a:pos x="1" y="31"/>
                </a:cxn>
                <a:cxn ang="0">
                  <a:pos x="6" y="39"/>
                </a:cxn>
                <a:cxn ang="0">
                  <a:pos x="13" y="47"/>
                </a:cxn>
                <a:cxn ang="0">
                  <a:pos x="14" y="57"/>
                </a:cxn>
                <a:cxn ang="0">
                  <a:pos x="13" y="65"/>
                </a:cxn>
                <a:cxn ang="0">
                  <a:pos x="6" y="75"/>
                </a:cxn>
                <a:cxn ang="0">
                  <a:pos x="1" y="83"/>
                </a:cxn>
                <a:cxn ang="0">
                  <a:pos x="0" y="89"/>
                </a:cxn>
                <a:cxn ang="0">
                  <a:pos x="1" y="98"/>
                </a:cxn>
                <a:cxn ang="0">
                  <a:pos x="6" y="106"/>
                </a:cxn>
                <a:cxn ang="0">
                  <a:pos x="9" y="0"/>
                </a:cxn>
              </a:cxnLst>
              <a:rect l="0" t="0" r="r" b="b"/>
              <a:pathLst>
                <a:path w="14" h="106">
                  <a:moveTo>
                    <a:pt x="9" y="0"/>
                  </a:moveTo>
                  <a:lnTo>
                    <a:pt x="9" y="0"/>
                  </a:lnTo>
                  <a:lnTo>
                    <a:pt x="6" y="12"/>
                  </a:lnTo>
                  <a:lnTo>
                    <a:pt x="3" y="21"/>
                  </a:lnTo>
                  <a:lnTo>
                    <a:pt x="1" y="31"/>
                  </a:lnTo>
                  <a:lnTo>
                    <a:pt x="6" y="39"/>
                  </a:lnTo>
                  <a:lnTo>
                    <a:pt x="13" y="47"/>
                  </a:lnTo>
                  <a:lnTo>
                    <a:pt x="14" y="57"/>
                  </a:lnTo>
                  <a:lnTo>
                    <a:pt x="13" y="65"/>
                  </a:lnTo>
                  <a:lnTo>
                    <a:pt x="6" y="75"/>
                  </a:lnTo>
                  <a:lnTo>
                    <a:pt x="1" y="83"/>
                  </a:lnTo>
                  <a:lnTo>
                    <a:pt x="0" y="89"/>
                  </a:lnTo>
                  <a:lnTo>
                    <a:pt x="1" y="98"/>
                  </a:lnTo>
                  <a:lnTo>
                    <a:pt x="6" y="106"/>
                  </a:lnTo>
                  <a:lnTo>
                    <a:pt x="9" y="0"/>
                  </a:lnTo>
                  <a:close/>
                </a:path>
              </a:pathLst>
            </a:custGeom>
            <a:solidFill>
              <a:srgbClr val="7FFF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74" name="Freeform 226"/>
            <p:cNvSpPr>
              <a:spLocks/>
            </p:cNvSpPr>
            <p:nvPr/>
          </p:nvSpPr>
          <p:spPr bwMode="auto">
            <a:xfrm>
              <a:off x="6079" y="5309"/>
              <a:ext cx="14" cy="106"/>
            </a:xfrm>
            <a:custGeom>
              <a:avLst/>
              <a:gdLst/>
              <a:ahLst/>
              <a:cxnLst>
                <a:cxn ang="0">
                  <a:pos x="9" y="0"/>
                </a:cxn>
                <a:cxn ang="0">
                  <a:pos x="9" y="0"/>
                </a:cxn>
                <a:cxn ang="0">
                  <a:pos x="6" y="12"/>
                </a:cxn>
                <a:cxn ang="0">
                  <a:pos x="3" y="21"/>
                </a:cxn>
                <a:cxn ang="0">
                  <a:pos x="1" y="31"/>
                </a:cxn>
                <a:cxn ang="0">
                  <a:pos x="6" y="39"/>
                </a:cxn>
                <a:cxn ang="0">
                  <a:pos x="13" y="47"/>
                </a:cxn>
                <a:cxn ang="0">
                  <a:pos x="14" y="57"/>
                </a:cxn>
                <a:cxn ang="0">
                  <a:pos x="13" y="65"/>
                </a:cxn>
                <a:cxn ang="0">
                  <a:pos x="6" y="75"/>
                </a:cxn>
                <a:cxn ang="0">
                  <a:pos x="1" y="83"/>
                </a:cxn>
                <a:cxn ang="0">
                  <a:pos x="0" y="89"/>
                </a:cxn>
                <a:cxn ang="0">
                  <a:pos x="1" y="98"/>
                </a:cxn>
                <a:cxn ang="0">
                  <a:pos x="6" y="106"/>
                </a:cxn>
              </a:cxnLst>
              <a:rect l="0" t="0" r="r" b="b"/>
              <a:pathLst>
                <a:path w="14" h="106">
                  <a:moveTo>
                    <a:pt x="9" y="0"/>
                  </a:moveTo>
                  <a:lnTo>
                    <a:pt x="9" y="0"/>
                  </a:lnTo>
                  <a:lnTo>
                    <a:pt x="6" y="12"/>
                  </a:lnTo>
                  <a:lnTo>
                    <a:pt x="3" y="21"/>
                  </a:lnTo>
                  <a:lnTo>
                    <a:pt x="1" y="31"/>
                  </a:lnTo>
                  <a:lnTo>
                    <a:pt x="6" y="39"/>
                  </a:lnTo>
                  <a:lnTo>
                    <a:pt x="13" y="47"/>
                  </a:lnTo>
                  <a:lnTo>
                    <a:pt x="14" y="57"/>
                  </a:lnTo>
                  <a:lnTo>
                    <a:pt x="13" y="65"/>
                  </a:lnTo>
                  <a:lnTo>
                    <a:pt x="6" y="75"/>
                  </a:lnTo>
                  <a:lnTo>
                    <a:pt x="1" y="83"/>
                  </a:lnTo>
                  <a:lnTo>
                    <a:pt x="0" y="89"/>
                  </a:lnTo>
                  <a:lnTo>
                    <a:pt x="1" y="98"/>
                  </a:lnTo>
                  <a:lnTo>
                    <a:pt x="6" y="106"/>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75" name="Freeform 227"/>
            <p:cNvSpPr>
              <a:spLocks/>
            </p:cNvSpPr>
            <p:nvPr/>
          </p:nvSpPr>
          <p:spPr bwMode="auto">
            <a:xfrm>
              <a:off x="6153" y="5335"/>
              <a:ext cx="18" cy="104"/>
            </a:xfrm>
            <a:custGeom>
              <a:avLst/>
              <a:gdLst/>
              <a:ahLst/>
              <a:cxnLst>
                <a:cxn ang="0">
                  <a:pos x="13" y="0"/>
                </a:cxn>
                <a:cxn ang="0">
                  <a:pos x="13" y="0"/>
                </a:cxn>
                <a:cxn ang="0">
                  <a:pos x="8" y="10"/>
                </a:cxn>
                <a:cxn ang="0">
                  <a:pos x="3" y="20"/>
                </a:cxn>
                <a:cxn ang="0">
                  <a:pos x="2" y="29"/>
                </a:cxn>
                <a:cxn ang="0">
                  <a:pos x="8" y="38"/>
                </a:cxn>
                <a:cxn ang="0">
                  <a:pos x="16" y="47"/>
                </a:cxn>
                <a:cxn ang="0">
                  <a:pos x="18" y="55"/>
                </a:cxn>
                <a:cxn ang="0">
                  <a:pos x="16" y="65"/>
                </a:cxn>
                <a:cxn ang="0">
                  <a:pos x="8" y="73"/>
                </a:cxn>
                <a:cxn ang="0">
                  <a:pos x="0" y="81"/>
                </a:cxn>
                <a:cxn ang="0">
                  <a:pos x="0" y="88"/>
                </a:cxn>
                <a:cxn ang="0">
                  <a:pos x="2" y="96"/>
                </a:cxn>
                <a:cxn ang="0">
                  <a:pos x="8" y="104"/>
                </a:cxn>
                <a:cxn ang="0">
                  <a:pos x="13" y="0"/>
                </a:cxn>
              </a:cxnLst>
              <a:rect l="0" t="0" r="r" b="b"/>
              <a:pathLst>
                <a:path w="18" h="104">
                  <a:moveTo>
                    <a:pt x="13" y="0"/>
                  </a:moveTo>
                  <a:lnTo>
                    <a:pt x="13" y="0"/>
                  </a:lnTo>
                  <a:lnTo>
                    <a:pt x="8" y="10"/>
                  </a:lnTo>
                  <a:lnTo>
                    <a:pt x="3" y="20"/>
                  </a:lnTo>
                  <a:lnTo>
                    <a:pt x="2" y="29"/>
                  </a:lnTo>
                  <a:lnTo>
                    <a:pt x="8" y="38"/>
                  </a:lnTo>
                  <a:lnTo>
                    <a:pt x="16" y="47"/>
                  </a:lnTo>
                  <a:lnTo>
                    <a:pt x="18" y="55"/>
                  </a:lnTo>
                  <a:lnTo>
                    <a:pt x="16" y="65"/>
                  </a:lnTo>
                  <a:lnTo>
                    <a:pt x="8" y="73"/>
                  </a:lnTo>
                  <a:lnTo>
                    <a:pt x="0" y="81"/>
                  </a:lnTo>
                  <a:lnTo>
                    <a:pt x="0" y="88"/>
                  </a:lnTo>
                  <a:lnTo>
                    <a:pt x="2" y="96"/>
                  </a:lnTo>
                  <a:lnTo>
                    <a:pt x="8" y="104"/>
                  </a:lnTo>
                  <a:lnTo>
                    <a:pt x="13" y="0"/>
                  </a:lnTo>
                  <a:close/>
                </a:path>
              </a:pathLst>
            </a:custGeom>
            <a:solidFill>
              <a:srgbClr val="7FFF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76" name="Freeform 228"/>
            <p:cNvSpPr>
              <a:spLocks/>
            </p:cNvSpPr>
            <p:nvPr/>
          </p:nvSpPr>
          <p:spPr bwMode="auto">
            <a:xfrm>
              <a:off x="6153" y="5335"/>
              <a:ext cx="18" cy="104"/>
            </a:xfrm>
            <a:custGeom>
              <a:avLst/>
              <a:gdLst/>
              <a:ahLst/>
              <a:cxnLst>
                <a:cxn ang="0">
                  <a:pos x="13" y="0"/>
                </a:cxn>
                <a:cxn ang="0">
                  <a:pos x="13" y="0"/>
                </a:cxn>
                <a:cxn ang="0">
                  <a:pos x="8" y="10"/>
                </a:cxn>
                <a:cxn ang="0">
                  <a:pos x="3" y="20"/>
                </a:cxn>
                <a:cxn ang="0">
                  <a:pos x="2" y="29"/>
                </a:cxn>
                <a:cxn ang="0">
                  <a:pos x="8" y="38"/>
                </a:cxn>
                <a:cxn ang="0">
                  <a:pos x="16" y="47"/>
                </a:cxn>
                <a:cxn ang="0">
                  <a:pos x="18" y="55"/>
                </a:cxn>
                <a:cxn ang="0">
                  <a:pos x="16" y="65"/>
                </a:cxn>
                <a:cxn ang="0">
                  <a:pos x="8" y="73"/>
                </a:cxn>
                <a:cxn ang="0">
                  <a:pos x="0" y="81"/>
                </a:cxn>
                <a:cxn ang="0">
                  <a:pos x="0" y="88"/>
                </a:cxn>
                <a:cxn ang="0">
                  <a:pos x="2" y="96"/>
                </a:cxn>
                <a:cxn ang="0">
                  <a:pos x="8" y="104"/>
                </a:cxn>
              </a:cxnLst>
              <a:rect l="0" t="0" r="r" b="b"/>
              <a:pathLst>
                <a:path w="18" h="104">
                  <a:moveTo>
                    <a:pt x="13" y="0"/>
                  </a:moveTo>
                  <a:lnTo>
                    <a:pt x="13" y="0"/>
                  </a:lnTo>
                  <a:lnTo>
                    <a:pt x="8" y="10"/>
                  </a:lnTo>
                  <a:lnTo>
                    <a:pt x="3" y="20"/>
                  </a:lnTo>
                  <a:lnTo>
                    <a:pt x="2" y="29"/>
                  </a:lnTo>
                  <a:lnTo>
                    <a:pt x="8" y="38"/>
                  </a:lnTo>
                  <a:lnTo>
                    <a:pt x="16" y="47"/>
                  </a:lnTo>
                  <a:lnTo>
                    <a:pt x="18" y="55"/>
                  </a:lnTo>
                  <a:lnTo>
                    <a:pt x="16" y="65"/>
                  </a:lnTo>
                  <a:lnTo>
                    <a:pt x="8" y="73"/>
                  </a:lnTo>
                  <a:lnTo>
                    <a:pt x="0" y="81"/>
                  </a:lnTo>
                  <a:lnTo>
                    <a:pt x="0" y="88"/>
                  </a:lnTo>
                  <a:lnTo>
                    <a:pt x="2" y="96"/>
                  </a:lnTo>
                  <a:lnTo>
                    <a:pt x="8" y="104"/>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77" name="Freeform 229"/>
            <p:cNvSpPr>
              <a:spLocks/>
            </p:cNvSpPr>
            <p:nvPr/>
          </p:nvSpPr>
          <p:spPr bwMode="auto">
            <a:xfrm>
              <a:off x="6243" y="5343"/>
              <a:ext cx="17" cy="107"/>
            </a:xfrm>
            <a:custGeom>
              <a:avLst/>
              <a:gdLst/>
              <a:ahLst/>
              <a:cxnLst>
                <a:cxn ang="0">
                  <a:pos x="12" y="0"/>
                </a:cxn>
                <a:cxn ang="0">
                  <a:pos x="12" y="0"/>
                </a:cxn>
                <a:cxn ang="0">
                  <a:pos x="7" y="12"/>
                </a:cxn>
                <a:cxn ang="0">
                  <a:pos x="4" y="21"/>
                </a:cxn>
                <a:cxn ang="0">
                  <a:pos x="2" y="31"/>
                </a:cxn>
                <a:cxn ang="0">
                  <a:pos x="7" y="41"/>
                </a:cxn>
                <a:cxn ang="0">
                  <a:pos x="15" y="49"/>
                </a:cxn>
                <a:cxn ang="0">
                  <a:pos x="17" y="59"/>
                </a:cxn>
                <a:cxn ang="0">
                  <a:pos x="15" y="67"/>
                </a:cxn>
                <a:cxn ang="0">
                  <a:pos x="7" y="76"/>
                </a:cxn>
                <a:cxn ang="0">
                  <a:pos x="2" y="85"/>
                </a:cxn>
                <a:cxn ang="0">
                  <a:pos x="0" y="91"/>
                </a:cxn>
                <a:cxn ang="0">
                  <a:pos x="2" y="99"/>
                </a:cxn>
                <a:cxn ang="0">
                  <a:pos x="7" y="107"/>
                </a:cxn>
                <a:cxn ang="0">
                  <a:pos x="12" y="0"/>
                </a:cxn>
              </a:cxnLst>
              <a:rect l="0" t="0" r="r" b="b"/>
              <a:pathLst>
                <a:path w="17" h="107">
                  <a:moveTo>
                    <a:pt x="12" y="0"/>
                  </a:moveTo>
                  <a:lnTo>
                    <a:pt x="12" y="0"/>
                  </a:lnTo>
                  <a:lnTo>
                    <a:pt x="7" y="12"/>
                  </a:lnTo>
                  <a:lnTo>
                    <a:pt x="4" y="21"/>
                  </a:lnTo>
                  <a:lnTo>
                    <a:pt x="2" y="31"/>
                  </a:lnTo>
                  <a:lnTo>
                    <a:pt x="7" y="41"/>
                  </a:lnTo>
                  <a:lnTo>
                    <a:pt x="15" y="49"/>
                  </a:lnTo>
                  <a:lnTo>
                    <a:pt x="17" y="59"/>
                  </a:lnTo>
                  <a:lnTo>
                    <a:pt x="15" y="67"/>
                  </a:lnTo>
                  <a:lnTo>
                    <a:pt x="7" y="76"/>
                  </a:lnTo>
                  <a:lnTo>
                    <a:pt x="2" y="85"/>
                  </a:lnTo>
                  <a:lnTo>
                    <a:pt x="0" y="91"/>
                  </a:lnTo>
                  <a:lnTo>
                    <a:pt x="2" y="99"/>
                  </a:lnTo>
                  <a:lnTo>
                    <a:pt x="7" y="107"/>
                  </a:lnTo>
                  <a:lnTo>
                    <a:pt x="12" y="0"/>
                  </a:lnTo>
                  <a:close/>
                </a:path>
              </a:pathLst>
            </a:custGeom>
            <a:solidFill>
              <a:srgbClr val="7FFF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78" name="Freeform 230"/>
            <p:cNvSpPr>
              <a:spLocks/>
            </p:cNvSpPr>
            <p:nvPr/>
          </p:nvSpPr>
          <p:spPr bwMode="auto">
            <a:xfrm>
              <a:off x="6243" y="5343"/>
              <a:ext cx="17" cy="107"/>
            </a:xfrm>
            <a:custGeom>
              <a:avLst/>
              <a:gdLst/>
              <a:ahLst/>
              <a:cxnLst>
                <a:cxn ang="0">
                  <a:pos x="12" y="0"/>
                </a:cxn>
                <a:cxn ang="0">
                  <a:pos x="12" y="0"/>
                </a:cxn>
                <a:cxn ang="0">
                  <a:pos x="7" y="12"/>
                </a:cxn>
                <a:cxn ang="0">
                  <a:pos x="4" y="21"/>
                </a:cxn>
                <a:cxn ang="0">
                  <a:pos x="2" y="31"/>
                </a:cxn>
                <a:cxn ang="0">
                  <a:pos x="7" y="41"/>
                </a:cxn>
                <a:cxn ang="0">
                  <a:pos x="15" y="49"/>
                </a:cxn>
                <a:cxn ang="0">
                  <a:pos x="17" y="59"/>
                </a:cxn>
                <a:cxn ang="0">
                  <a:pos x="15" y="67"/>
                </a:cxn>
                <a:cxn ang="0">
                  <a:pos x="7" y="76"/>
                </a:cxn>
                <a:cxn ang="0">
                  <a:pos x="2" y="85"/>
                </a:cxn>
                <a:cxn ang="0">
                  <a:pos x="0" y="91"/>
                </a:cxn>
                <a:cxn ang="0">
                  <a:pos x="2" y="99"/>
                </a:cxn>
                <a:cxn ang="0">
                  <a:pos x="7" y="107"/>
                </a:cxn>
              </a:cxnLst>
              <a:rect l="0" t="0" r="r" b="b"/>
              <a:pathLst>
                <a:path w="17" h="107">
                  <a:moveTo>
                    <a:pt x="12" y="0"/>
                  </a:moveTo>
                  <a:lnTo>
                    <a:pt x="12" y="0"/>
                  </a:lnTo>
                  <a:lnTo>
                    <a:pt x="7" y="12"/>
                  </a:lnTo>
                  <a:lnTo>
                    <a:pt x="4" y="21"/>
                  </a:lnTo>
                  <a:lnTo>
                    <a:pt x="2" y="31"/>
                  </a:lnTo>
                  <a:lnTo>
                    <a:pt x="7" y="41"/>
                  </a:lnTo>
                  <a:lnTo>
                    <a:pt x="15" y="49"/>
                  </a:lnTo>
                  <a:lnTo>
                    <a:pt x="17" y="59"/>
                  </a:lnTo>
                  <a:lnTo>
                    <a:pt x="15" y="67"/>
                  </a:lnTo>
                  <a:lnTo>
                    <a:pt x="7" y="76"/>
                  </a:lnTo>
                  <a:lnTo>
                    <a:pt x="2" y="85"/>
                  </a:lnTo>
                  <a:lnTo>
                    <a:pt x="0" y="91"/>
                  </a:lnTo>
                  <a:lnTo>
                    <a:pt x="2" y="99"/>
                  </a:lnTo>
                  <a:lnTo>
                    <a:pt x="7" y="107"/>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79" name="Freeform 231"/>
            <p:cNvSpPr>
              <a:spLocks/>
            </p:cNvSpPr>
            <p:nvPr/>
          </p:nvSpPr>
          <p:spPr bwMode="auto">
            <a:xfrm>
              <a:off x="6045" y="5436"/>
              <a:ext cx="9" cy="8"/>
            </a:xfrm>
            <a:custGeom>
              <a:avLst/>
              <a:gdLst/>
              <a:ahLst/>
              <a:cxnLst>
                <a:cxn ang="0">
                  <a:pos x="5" y="8"/>
                </a:cxn>
                <a:cxn ang="0">
                  <a:pos x="5" y="8"/>
                </a:cxn>
                <a:cxn ang="0">
                  <a:pos x="6" y="8"/>
                </a:cxn>
                <a:cxn ang="0">
                  <a:pos x="8" y="6"/>
                </a:cxn>
                <a:cxn ang="0">
                  <a:pos x="9" y="6"/>
                </a:cxn>
                <a:cxn ang="0">
                  <a:pos x="9" y="4"/>
                </a:cxn>
                <a:cxn ang="0">
                  <a:pos x="9" y="3"/>
                </a:cxn>
                <a:cxn ang="0">
                  <a:pos x="8" y="1"/>
                </a:cxn>
                <a:cxn ang="0">
                  <a:pos x="6" y="0"/>
                </a:cxn>
                <a:cxn ang="0">
                  <a:pos x="5" y="0"/>
                </a:cxn>
                <a:cxn ang="0">
                  <a:pos x="3" y="0"/>
                </a:cxn>
                <a:cxn ang="0">
                  <a:pos x="1" y="1"/>
                </a:cxn>
                <a:cxn ang="0">
                  <a:pos x="0" y="3"/>
                </a:cxn>
                <a:cxn ang="0">
                  <a:pos x="0" y="4"/>
                </a:cxn>
                <a:cxn ang="0">
                  <a:pos x="0" y="6"/>
                </a:cxn>
                <a:cxn ang="0">
                  <a:pos x="1" y="6"/>
                </a:cxn>
                <a:cxn ang="0">
                  <a:pos x="3" y="8"/>
                </a:cxn>
                <a:cxn ang="0">
                  <a:pos x="5" y="8"/>
                </a:cxn>
              </a:cxnLst>
              <a:rect l="0" t="0" r="r" b="b"/>
              <a:pathLst>
                <a:path w="9" h="8">
                  <a:moveTo>
                    <a:pt x="5" y="8"/>
                  </a:moveTo>
                  <a:lnTo>
                    <a:pt x="5" y="8"/>
                  </a:lnTo>
                  <a:lnTo>
                    <a:pt x="6" y="8"/>
                  </a:lnTo>
                  <a:lnTo>
                    <a:pt x="8" y="6"/>
                  </a:lnTo>
                  <a:lnTo>
                    <a:pt x="9" y="6"/>
                  </a:lnTo>
                  <a:lnTo>
                    <a:pt x="9" y="4"/>
                  </a:lnTo>
                  <a:lnTo>
                    <a:pt x="9" y="3"/>
                  </a:lnTo>
                  <a:lnTo>
                    <a:pt x="8" y="1"/>
                  </a:lnTo>
                  <a:lnTo>
                    <a:pt x="6" y="0"/>
                  </a:lnTo>
                  <a:lnTo>
                    <a:pt x="5" y="0"/>
                  </a:lnTo>
                  <a:lnTo>
                    <a:pt x="3" y="0"/>
                  </a:lnTo>
                  <a:lnTo>
                    <a:pt x="1" y="1"/>
                  </a:lnTo>
                  <a:lnTo>
                    <a:pt x="0" y="3"/>
                  </a:lnTo>
                  <a:lnTo>
                    <a:pt x="0" y="4"/>
                  </a:lnTo>
                  <a:lnTo>
                    <a:pt x="0" y="6"/>
                  </a:lnTo>
                  <a:lnTo>
                    <a:pt x="1" y="6"/>
                  </a:lnTo>
                  <a:lnTo>
                    <a:pt x="3" y="8"/>
                  </a:lnTo>
                  <a:lnTo>
                    <a:pt x="5" y="8"/>
                  </a:lnTo>
                  <a:close/>
                </a:path>
              </a:pathLst>
            </a:custGeom>
            <a:solidFill>
              <a:srgbClr val="7FFF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80" name="Freeform 232"/>
            <p:cNvSpPr>
              <a:spLocks/>
            </p:cNvSpPr>
            <p:nvPr/>
          </p:nvSpPr>
          <p:spPr bwMode="auto">
            <a:xfrm>
              <a:off x="6045" y="5436"/>
              <a:ext cx="9" cy="8"/>
            </a:xfrm>
            <a:custGeom>
              <a:avLst/>
              <a:gdLst/>
              <a:ahLst/>
              <a:cxnLst>
                <a:cxn ang="0">
                  <a:pos x="5" y="8"/>
                </a:cxn>
                <a:cxn ang="0">
                  <a:pos x="5" y="8"/>
                </a:cxn>
                <a:cxn ang="0">
                  <a:pos x="6" y="8"/>
                </a:cxn>
                <a:cxn ang="0">
                  <a:pos x="8" y="6"/>
                </a:cxn>
                <a:cxn ang="0">
                  <a:pos x="9" y="6"/>
                </a:cxn>
                <a:cxn ang="0">
                  <a:pos x="9" y="4"/>
                </a:cxn>
                <a:cxn ang="0">
                  <a:pos x="9" y="3"/>
                </a:cxn>
                <a:cxn ang="0">
                  <a:pos x="8" y="1"/>
                </a:cxn>
                <a:cxn ang="0">
                  <a:pos x="6" y="0"/>
                </a:cxn>
                <a:cxn ang="0">
                  <a:pos x="5" y="0"/>
                </a:cxn>
                <a:cxn ang="0">
                  <a:pos x="3" y="0"/>
                </a:cxn>
                <a:cxn ang="0">
                  <a:pos x="1" y="1"/>
                </a:cxn>
                <a:cxn ang="0">
                  <a:pos x="0" y="3"/>
                </a:cxn>
                <a:cxn ang="0">
                  <a:pos x="0" y="4"/>
                </a:cxn>
                <a:cxn ang="0">
                  <a:pos x="0" y="6"/>
                </a:cxn>
                <a:cxn ang="0">
                  <a:pos x="1" y="6"/>
                </a:cxn>
                <a:cxn ang="0">
                  <a:pos x="3" y="8"/>
                </a:cxn>
                <a:cxn ang="0">
                  <a:pos x="5" y="8"/>
                </a:cxn>
              </a:cxnLst>
              <a:rect l="0" t="0" r="r" b="b"/>
              <a:pathLst>
                <a:path w="9" h="8">
                  <a:moveTo>
                    <a:pt x="5" y="8"/>
                  </a:moveTo>
                  <a:lnTo>
                    <a:pt x="5" y="8"/>
                  </a:lnTo>
                  <a:lnTo>
                    <a:pt x="6" y="8"/>
                  </a:lnTo>
                  <a:lnTo>
                    <a:pt x="8" y="6"/>
                  </a:lnTo>
                  <a:lnTo>
                    <a:pt x="9" y="6"/>
                  </a:lnTo>
                  <a:lnTo>
                    <a:pt x="9" y="4"/>
                  </a:lnTo>
                  <a:lnTo>
                    <a:pt x="9" y="3"/>
                  </a:lnTo>
                  <a:lnTo>
                    <a:pt x="8" y="1"/>
                  </a:lnTo>
                  <a:lnTo>
                    <a:pt x="6" y="0"/>
                  </a:lnTo>
                  <a:lnTo>
                    <a:pt x="5" y="0"/>
                  </a:lnTo>
                  <a:lnTo>
                    <a:pt x="3" y="0"/>
                  </a:lnTo>
                  <a:lnTo>
                    <a:pt x="1" y="1"/>
                  </a:lnTo>
                  <a:lnTo>
                    <a:pt x="0" y="3"/>
                  </a:lnTo>
                  <a:lnTo>
                    <a:pt x="0" y="4"/>
                  </a:lnTo>
                  <a:lnTo>
                    <a:pt x="0" y="6"/>
                  </a:lnTo>
                  <a:lnTo>
                    <a:pt x="1" y="6"/>
                  </a:lnTo>
                  <a:lnTo>
                    <a:pt x="3" y="8"/>
                  </a:lnTo>
                  <a:lnTo>
                    <a:pt x="5" y="8"/>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81" name="Freeform 233"/>
            <p:cNvSpPr>
              <a:spLocks/>
            </p:cNvSpPr>
            <p:nvPr/>
          </p:nvSpPr>
          <p:spPr bwMode="auto">
            <a:xfrm>
              <a:off x="6121" y="5381"/>
              <a:ext cx="9" cy="9"/>
            </a:xfrm>
            <a:custGeom>
              <a:avLst/>
              <a:gdLst/>
              <a:ahLst/>
              <a:cxnLst>
                <a:cxn ang="0">
                  <a:pos x="5" y="9"/>
                </a:cxn>
                <a:cxn ang="0">
                  <a:pos x="5" y="9"/>
                </a:cxn>
                <a:cxn ang="0">
                  <a:pos x="6" y="8"/>
                </a:cxn>
                <a:cxn ang="0">
                  <a:pos x="8" y="8"/>
                </a:cxn>
                <a:cxn ang="0">
                  <a:pos x="9" y="6"/>
                </a:cxn>
                <a:cxn ang="0">
                  <a:pos x="9" y="4"/>
                </a:cxn>
                <a:cxn ang="0">
                  <a:pos x="9" y="3"/>
                </a:cxn>
                <a:cxn ang="0">
                  <a:pos x="8" y="1"/>
                </a:cxn>
                <a:cxn ang="0">
                  <a:pos x="6" y="1"/>
                </a:cxn>
                <a:cxn ang="0">
                  <a:pos x="5" y="0"/>
                </a:cxn>
                <a:cxn ang="0">
                  <a:pos x="3" y="1"/>
                </a:cxn>
                <a:cxn ang="0">
                  <a:pos x="1" y="1"/>
                </a:cxn>
                <a:cxn ang="0">
                  <a:pos x="0" y="3"/>
                </a:cxn>
                <a:cxn ang="0">
                  <a:pos x="0" y="4"/>
                </a:cxn>
                <a:cxn ang="0">
                  <a:pos x="0" y="6"/>
                </a:cxn>
                <a:cxn ang="0">
                  <a:pos x="1" y="8"/>
                </a:cxn>
                <a:cxn ang="0">
                  <a:pos x="3" y="8"/>
                </a:cxn>
                <a:cxn ang="0">
                  <a:pos x="5" y="9"/>
                </a:cxn>
              </a:cxnLst>
              <a:rect l="0" t="0" r="r" b="b"/>
              <a:pathLst>
                <a:path w="9" h="9">
                  <a:moveTo>
                    <a:pt x="5" y="9"/>
                  </a:moveTo>
                  <a:lnTo>
                    <a:pt x="5" y="9"/>
                  </a:lnTo>
                  <a:lnTo>
                    <a:pt x="6" y="8"/>
                  </a:lnTo>
                  <a:lnTo>
                    <a:pt x="8" y="8"/>
                  </a:lnTo>
                  <a:lnTo>
                    <a:pt x="9" y="6"/>
                  </a:lnTo>
                  <a:lnTo>
                    <a:pt x="9" y="4"/>
                  </a:lnTo>
                  <a:lnTo>
                    <a:pt x="9" y="3"/>
                  </a:lnTo>
                  <a:lnTo>
                    <a:pt x="8" y="1"/>
                  </a:lnTo>
                  <a:lnTo>
                    <a:pt x="6" y="1"/>
                  </a:lnTo>
                  <a:lnTo>
                    <a:pt x="5" y="0"/>
                  </a:lnTo>
                  <a:lnTo>
                    <a:pt x="3" y="1"/>
                  </a:lnTo>
                  <a:lnTo>
                    <a:pt x="1" y="1"/>
                  </a:lnTo>
                  <a:lnTo>
                    <a:pt x="0" y="3"/>
                  </a:lnTo>
                  <a:lnTo>
                    <a:pt x="0" y="4"/>
                  </a:lnTo>
                  <a:lnTo>
                    <a:pt x="0" y="6"/>
                  </a:lnTo>
                  <a:lnTo>
                    <a:pt x="1" y="8"/>
                  </a:lnTo>
                  <a:lnTo>
                    <a:pt x="3" y="8"/>
                  </a:lnTo>
                  <a:lnTo>
                    <a:pt x="5" y="9"/>
                  </a:lnTo>
                  <a:close/>
                </a:path>
              </a:pathLst>
            </a:custGeom>
            <a:solidFill>
              <a:srgbClr val="7FFF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82" name="Freeform 234"/>
            <p:cNvSpPr>
              <a:spLocks/>
            </p:cNvSpPr>
            <p:nvPr/>
          </p:nvSpPr>
          <p:spPr bwMode="auto">
            <a:xfrm>
              <a:off x="6121" y="5381"/>
              <a:ext cx="9" cy="9"/>
            </a:xfrm>
            <a:custGeom>
              <a:avLst/>
              <a:gdLst/>
              <a:ahLst/>
              <a:cxnLst>
                <a:cxn ang="0">
                  <a:pos x="5" y="9"/>
                </a:cxn>
                <a:cxn ang="0">
                  <a:pos x="5" y="9"/>
                </a:cxn>
                <a:cxn ang="0">
                  <a:pos x="6" y="8"/>
                </a:cxn>
                <a:cxn ang="0">
                  <a:pos x="8" y="8"/>
                </a:cxn>
                <a:cxn ang="0">
                  <a:pos x="9" y="6"/>
                </a:cxn>
                <a:cxn ang="0">
                  <a:pos x="9" y="4"/>
                </a:cxn>
                <a:cxn ang="0">
                  <a:pos x="9" y="3"/>
                </a:cxn>
                <a:cxn ang="0">
                  <a:pos x="8" y="1"/>
                </a:cxn>
                <a:cxn ang="0">
                  <a:pos x="6" y="1"/>
                </a:cxn>
                <a:cxn ang="0">
                  <a:pos x="5" y="0"/>
                </a:cxn>
                <a:cxn ang="0">
                  <a:pos x="3" y="1"/>
                </a:cxn>
                <a:cxn ang="0">
                  <a:pos x="1" y="1"/>
                </a:cxn>
                <a:cxn ang="0">
                  <a:pos x="0" y="3"/>
                </a:cxn>
                <a:cxn ang="0">
                  <a:pos x="0" y="4"/>
                </a:cxn>
                <a:cxn ang="0">
                  <a:pos x="0" y="6"/>
                </a:cxn>
                <a:cxn ang="0">
                  <a:pos x="1" y="8"/>
                </a:cxn>
                <a:cxn ang="0">
                  <a:pos x="3" y="8"/>
                </a:cxn>
                <a:cxn ang="0">
                  <a:pos x="5" y="9"/>
                </a:cxn>
              </a:cxnLst>
              <a:rect l="0" t="0" r="r" b="b"/>
              <a:pathLst>
                <a:path w="9" h="9">
                  <a:moveTo>
                    <a:pt x="5" y="9"/>
                  </a:moveTo>
                  <a:lnTo>
                    <a:pt x="5" y="9"/>
                  </a:lnTo>
                  <a:lnTo>
                    <a:pt x="6" y="8"/>
                  </a:lnTo>
                  <a:lnTo>
                    <a:pt x="8" y="8"/>
                  </a:lnTo>
                  <a:lnTo>
                    <a:pt x="9" y="6"/>
                  </a:lnTo>
                  <a:lnTo>
                    <a:pt x="9" y="4"/>
                  </a:lnTo>
                  <a:lnTo>
                    <a:pt x="9" y="3"/>
                  </a:lnTo>
                  <a:lnTo>
                    <a:pt x="8" y="1"/>
                  </a:lnTo>
                  <a:lnTo>
                    <a:pt x="6" y="1"/>
                  </a:lnTo>
                  <a:lnTo>
                    <a:pt x="5" y="0"/>
                  </a:lnTo>
                  <a:lnTo>
                    <a:pt x="3" y="1"/>
                  </a:lnTo>
                  <a:lnTo>
                    <a:pt x="1" y="1"/>
                  </a:lnTo>
                  <a:lnTo>
                    <a:pt x="0" y="3"/>
                  </a:lnTo>
                  <a:lnTo>
                    <a:pt x="0" y="4"/>
                  </a:lnTo>
                  <a:lnTo>
                    <a:pt x="0" y="6"/>
                  </a:lnTo>
                  <a:lnTo>
                    <a:pt x="1" y="8"/>
                  </a:lnTo>
                  <a:lnTo>
                    <a:pt x="3" y="8"/>
                  </a:lnTo>
                  <a:lnTo>
                    <a:pt x="5" y="9"/>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83" name="Freeform 235"/>
            <p:cNvSpPr>
              <a:spLocks/>
            </p:cNvSpPr>
            <p:nvPr/>
          </p:nvSpPr>
          <p:spPr bwMode="auto">
            <a:xfrm>
              <a:off x="6051" y="5369"/>
              <a:ext cx="10" cy="7"/>
            </a:xfrm>
            <a:custGeom>
              <a:avLst/>
              <a:gdLst/>
              <a:ahLst/>
              <a:cxnLst>
                <a:cxn ang="0">
                  <a:pos x="5" y="7"/>
                </a:cxn>
                <a:cxn ang="0">
                  <a:pos x="5" y="7"/>
                </a:cxn>
                <a:cxn ang="0">
                  <a:pos x="7" y="7"/>
                </a:cxn>
                <a:cxn ang="0">
                  <a:pos x="8" y="5"/>
                </a:cxn>
                <a:cxn ang="0">
                  <a:pos x="10" y="5"/>
                </a:cxn>
                <a:cxn ang="0">
                  <a:pos x="10" y="4"/>
                </a:cxn>
                <a:cxn ang="0">
                  <a:pos x="10" y="2"/>
                </a:cxn>
                <a:cxn ang="0">
                  <a:pos x="8" y="2"/>
                </a:cxn>
                <a:cxn ang="0">
                  <a:pos x="7" y="0"/>
                </a:cxn>
                <a:cxn ang="0">
                  <a:pos x="5" y="0"/>
                </a:cxn>
                <a:cxn ang="0">
                  <a:pos x="3" y="0"/>
                </a:cxn>
                <a:cxn ang="0">
                  <a:pos x="2" y="2"/>
                </a:cxn>
                <a:cxn ang="0">
                  <a:pos x="2" y="2"/>
                </a:cxn>
                <a:cxn ang="0">
                  <a:pos x="0" y="4"/>
                </a:cxn>
                <a:cxn ang="0">
                  <a:pos x="2" y="5"/>
                </a:cxn>
                <a:cxn ang="0">
                  <a:pos x="2" y="5"/>
                </a:cxn>
                <a:cxn ang="0">
                  <a:pos x="3" y="7"/>
                </a:cxn>
                <a:cxn ang="0">
                  <a:pos x="5" y="7"/>
                </a:cxn>
              </a:cxnLst>
              <a:rect l="0" t="0" r="r" b="b"/>
              <a:pathLst>
                <a:path w="10" h="7">
                  <a:moveTo>
                    <a:pt x="5" y="7"/>
                  </a:moveTo>
                  <a:lnTo>
                    <a:pt x="5" y="7"/>
                  </a:lnTo>
                  <a:lnTo>
                    <a:pt x="7" y="7"/>
                  </a:lnTo>
                  <a:lnTo>
                    <a:pt x="8" y="5"/>
                  </a:lnTo>
                  <a:lnTo>
                    <a:pt x="10" y="5"/>
                  </a:lnTo>
                  <a:lnTo>
                    <a:pt x="10" y="4"/>
                  </a:lnTo>
                  <a:lnTo>
                    <a:pt x="10" y="2"/>
                  </a:lnTo>
                  <a:lnTo>
                    <a:pt x="8" y="2"/>
                  </a:lnTo>
                  <a:lnTo>
                    <a:pt x="7" y="0"/>
                  </a:lnTo>
                  <a:lnTo>
                    <a:pt x="5" y="0"/>
                  </a:lnTo>
                  <a:lnTo>
                    <a:pt x="3" y="0"/>
                  </a:lnTo>
                  <a:lnTo>
                    <a:pt x="2" y="2"/>
                  </a:lnTo>
                  <a:lnTo>
                    <a:pt x="2" y="2"/>
                  </a:lnTo>
                  <a:lnTo>
                    <a:pt x="0" y="4"/>
                  </a:lnTo>
                  <a:lnTo>
                    <a:pt x="2" y="5"/>
                  </a:lnTo>
                  <a:lnTo>
                    <a:pt x="2" y="5"/>
                  </a:lnTo>
                  <a:lnTo>
                    <a:pt x="3" y="7"/>
                  </a:lnTo>
                  <a:lnTo>
                    <a:pt x="5" y="7"/>
                  </a:lnTo>
                  <a:close/>
                </a:path>
              </a:pathLst>
            </a:custGeom>
            <a:solidFill>
              <a:srgbClr val="7FFF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84" name="Freeform 236"/>
            <p:cNvSpPr>
              <a:spLocks/>
            </p:cNvSpPr>
            <p:nvPr/>
          </p:nvSpPr>
          <p:spPr bwMode="auto">
            <a:xfrm>
              <a:off x="6051" y="5369"/>
              <a:ext cx="10" cy="7"/>
            </a:xfrm>
            <a:custGeom>
              <a:avLst/>
              <a:gdLst/>
              <a:ahLst/>
              <a:cxnLst>
                <a:cxn ang="0">
                  <a:pos x="5" y="7"/>
                </a:cxn>
                <a:cxn ang="0">
                  <a:pos x="5" y="7"/>
                </a:cxn>
                <a:cxn ang="0">
                  <a:pos x="7" y="7"/>
                </a:cxn>
                <a:cxn ang="0">
                  <a:pos x="8" y="5"/>
                </a:cxn>
                <a:cxn ang="0">
                  <a:pos x="10" y="5"/>
                </a:cxn>
                <a:cxn ang="0">
                  <a:pos x="10" y="4"/>
                </a:cxn>
                <a:cxn ang="0">
                  <a:pos x="10" y="2"/>
                </a:cxn>
                <a:cxn ang="0">
                  <a:pos x="8" y="2"/>
                </a:cxn>
                <a:cxn ang="0">
                  <a:pos x="7" y="0"/>
                </a:cxn>
                <a:cxn ang="0">
                  <a:pos x="5" y="0"/>
                </a:cxn>
                <a:cxn ang="0">
                  <a:pos x="3" y="0"/>
                </a:cxn>
                <a:cxn ang="0">
                  <a:pos x="2" y="2"/>
                </a:cxn>
                <a:cxn ang="0">
                  <a:pos x="2" y="2"/>
                </a:cxn>
                <a:cxn ang="0">
                  <a:pos x="0" y="4"/>
                </a:cxn>
                <a:cxn ang="0">
                  <a:pos x="2" y="5"/>
                </a:cxn>
                <a:cxn ang="0">
                  <a:pos x="2" y="5"/>
                </a:cxn>
                <a:cxn ang="0">
                  <a:pos x="3" y="7"/>
                </a:cxn>
                <a:cxn ang="0">
                  <a:pos x="5" y="7"/>
                </a:cxn>
              </a:cxnLst>
              <a:rect l="0" t="0" r="r" b="b"/>
              <a:pathLst>
                <a:path w="10" h="7">
                  <a:moveTo>
                    <a:pt x="5" y="7"/>
                  </a:moveTo>
                  <a:lnTo>
                    <a:pt x="5" y="7"/>
                  </a:lnTo>
                  <a:lnTo>
                    <a:pt x="7" y="7"/>
                  </a:lnTo>
                  <a:lnTo>
                    <a:pt x="8" y="5"/>
                  </a:lnTo>
                  <a:lnTo>
                    <a:pt x="10" y="5"/>
                  </a:lnTo>
                  <a:lnTo>
                    <a:pt x="10" y="4"/>
                  </a:lnTo>
                  <a:lnTo>
                    <a:pt x="10" y="2"/>
                  </a:lnTo>
                  <a:lnTo>
                    <a:pt x="8" y="2"/>
                  </a:lnTo>
                  <a:lnTo>
                    <a:pt x="7" y="0"/>
                  </a:lnTo>
                  <a:lnTo>
                    <a:pt x="5" y="0"/>
                  </a:lnTo>
                  <a:lnTo>
                    <a:pt x="3" y="0"/>
                  </a:lnTo>
                  <a:lnTo>
                    <a:pt x="2" y="2"/>
                  </a:lnTo>
                  <a:lnTo>
                    <a:pt x="2" y="2"/>
                  </a:lnTo>
                  <a:lnTo>
                    <a:pt x="0" y="4"/>
                  </a:lnTo>
                  <a:lnTo>
                    <a:pt x="2" y="5"/>
                  </a:lnTo>
                  <a:lnTo>
                    <a:pt x="2" y="5"/>
                  </a:lnTo>
                  <a:lnTo>
                    <a:pt x="3" y="7"/>
                  </a:lnTo>
                  <a:lnTo>
                    <a:pt x="5" y="7"/>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85" name="Freeform 237"/>
            <p:cNvSpPr>
              <a:spLocks/>
            </p:cNvSpPr>
            <p:nvPr/>
          </p:nvSpPr>
          <p:spPr bwMode="auto">
            <a:xfrm>
              <a:off x="6109" y="5439"/>
              <a:ext cx="12" cy="8"/>
            </a:xfrm>
            <a:custGeom>
              <a:avLst/>
              <a:gdLst/>
              <a:ahLst/>
              <a:cxnLst>
                <a:cxn ang="0">
                  <a:pos x="7" y="8"/>
                </a:cxn>
                <a:cxn ang="0">
                  <a:pos x="7" y="8"/>
                </a:cxn>
                <a:cxn ang="0">
                  <a:pos x="8" y="8"/>
                </a:cxn>
                <a:cxn ang="0">
                  <a:pos x="10" y="6"/>
                </a:cxn>
                <a:cxn ang="0">
                  <a:pos x="12" y="5"/>
                </a:cxn>
                <a:cxn ang="0">
                  <a:pos x="12" y="3"/>
                </a:cxn>
                <a:cxn ang="0">
                  <a:pos x="12" y="1"/>
                </a:cxn>
                <a:cxn ang="0">
                  <a:pos x="10" y="1"/>
                </a:cxn>
                <a:cxn ang="0">
                  <a:pos x="8" y="0"/>
                </a:cxn>
                <a:cxn ang="0">
                  <a:pos x="7" y="0"/>
                </a:cxn>
                <a:cxn ang="0">
                  <a:pos x="4" y="0"/>
                </a:cxn>
                <a:cxn ang="0">
                  <a:pos x="2" y="1"/>
                </a:cxn>
                <a:cxn ang="0">
                  <a:pos x="0" y="1"/>
                </a:cxn>
                <a:cxn ang="0">
                  <a:pos x="0" y="3"/>
                </a:cxn>
                <a:cxn ang="0">
                  <a:pos x="0" y="5"/>
                </a:cxn>
                <a:cxn ang="0">
                  <a:pos x="2" y="6"/>
                </a:cxn>
                <a:cxn ang="0">
                  <a:pos x="4" y="8"/>
                </a:cxn>
                <a:cxn ang="0">
                  <a:pos x="7" y="8"/>
                </a:cxn>
              </a:cxnLst>
              <a:rect l="0" t="0" r="r" b="b"/>
              <a:pathLst>
                <a:path w="12" h="8">
                  <a:moveTo>
                    <a:pt x="7" y="8"/>
                  </a:moveTo>
                  <a:lnTo>
                    <a:pt x="7" y="8"/>
                  </a:lnTo>
                  <a:lnTo>
                    <a:pt x="8" y="8"/>
                  </a:lnTo>
                  <a:lnTo>
                    <a:pt x="10" y="6"/>
                  </a:lnTo>
                  <a:lnTo>
                    <a:pt x="12" y="5"/>
                  </a:lnTo>
                  <a:lnTo>
                    <a:pt x="12" y="3"/>
                  </a:lnTo>
                  <a:lnTo>
                    <a:pt x="12" y="1"/>
                  </a:lnTo>
                  <a:lnTo>
                    <a:pt x="10" y="1"/>
                  </a:lnTo>
                  <a:lnTo>
                    <a:pt x="8" y="0"/>
                  </a:lnTo>
                  <a:lnTo>
                    <a:pt x="7" y="0"/>
                  </a:lnTo>
                  <a:lnTo>
                    <a:pt x="4" y="0"/>
                  </a:lnTo>
                  <a:lnTo>
                    <a:pt x="2" y="1"/>
                  </a:lnTo>
                  <a:lnTo>
                    <a:pt x="0" y="1"/>
                  </a:lnTo>
                  <a:lnTo>
                    <a:pt x="0" y="3"/>
                  </a:lnTo>
                  <a:lnTo>
                    <a:pt x="0" y="5"/>
                  </a:lnTo>
                  <a:lnTo>
                    <a:pt x="2" y="6"/>
                  </a:lnTo>
                  <a:lnTo>
                    <a:pt x="4" y="8"/>
                  </a:lnTo>
                  <a:lnTo>
                    <a:pt x="7" y="8"/>
                  </a:lnTo>
                  <a:close/>
                </a:path>
              </a:pathLst>
            </a:custGeom>
            <a:solidFill>
              <a:srgbClr val="7FFF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86" name="Freeform 238"/>
            <p:cNvSpPr>
              <a:spLocks/>
            </p:cNvSpPr>
            <p:nvPr/>
          </p:nvSpPr>
          <p:spPr bwMode="auto">
            <a:xfrm>
              <a:off x="6109" y="5439"/>
              <a:ext cx="12" cy="8"/>
            </a:xfrm>
            <a:custGeom>
              <a:avLst/>
              <a:gdLst/>
              <a:ahLst/>
              <a:cxnLst>
                <a:cxn ang="0">
                  <a:pos x="7" y="8"/>
                </a:cxn>
                <a:cxn ang="0">
                  <a:pos x="7" y="8"/>
                </a:cxn>
                <a:cxn ang="0">
                  <a:pos x="8" y="8"/>
                </a:cxn>
                <a:cxn ang="0">
                  <a:pos x="10" y="6"/>
                </a:cxn>
                <a:cxn ang="0">
                  <a:pos x="12" y="5"/>
                </a:cxn>
                <a:cxn ang="0">
                  <a:pos x="12" y="3"/>
                </a:cxn>
                <a:cxn ang="0">
                  <a:pos x="12" y="1"/>
                </a:cxn>
                <a:cxn ang="0">
                  <a:pos x="10" y="1"/>
                </a:cxn>
                <a:cxn ang="0">
                  <a:pos x="8" y="0"/>
                </a:cxn>
                <a:cxn ang="0">
                  <a:pos x="7" y="0"/>
                </a:cxn>
                <a:cxn ang="0">
                  <a:pos x="4" y="0"/>
                </a:cxn>
                <a:cxn ang="0">
                  <a:pos x="2" y="1"/>
                </a:cxn>
                <a:cxn ang="0">
                  <a:pos x="0" y="1"/>
                </a:cxn>
                <a:cxn ang="0">
                  <a:pos x="0" y="3"/>
                </a:cxn>
                <a:cxn ang="0">
                  <a:pos x="0" y="5"/>
                </a:cxn>
                <a:cxn ang="0">
                  <a:pos x="2" y="6"/>
                </a:cxn>
                <a:cxn ang="0">
                  <a:pos x="4" y="8"/>
                </a:cxn>
                <a:cxn ang="0">
                  <a:pos x="7" y="8"/>
                </a:cxn>
              </a:cxnLst>
              <a:rect l="0" t="0" r="r" b="b"/>
              <a:pathLst>
                <a:path w="12" h="8">
                  <a:moveTo>
                    <a:pt x="7" y="8"/>
                  </a:moveTo>
                  <a:lnTo>
                    <a:pt x="7" y="8"/>
                  </a:lnTo>
                  <a:lnTo>
                    <a:pt x="8" y="8"/>
                  </a:lnTo>
                  <a:lnTo>
                    <a:pt x="10" y="6"/>
                  </a:lnTo>
                  <a:lnTo>
                    <a:pt x="12" y="5"/>
                  </a:lnTo>
                  <a:lnTo>
                    <a:pt x="12" y="3"/>
                  </a:lnTo>
                  <a:lnTo>
                    <a:pt x="12" y="1"/>
                  </a:lnTo>
                  <a:lnTo>
                    <a:pt x="10" y="1"/>
                  </a:lnTo>
                  <a:lnTo>
                    <a:pt x="8" y="0"/>
                  </a:lnTo>
                  <a:lnTo>
                    <a:pt x="7" y="0"/>
                  </a:lnTo>
                  <a:lnTo>
                    <a:pt x="4" y="0"/>
                  </a:lnTo>
                  <a:lnTo>
                    <a:pt x="2" y="1"/>
                  </a:lnTo>
                  <a:lnTo>
                    <a:pt x="0" y="1"/>
                  </a:lnTo>
                  <a:lnTo>
                    <a:pt x="0" y="3"/>
                  </a:lnTo>
                  <a:lnTo>
                    <a:pt x="0" y="5"/>
                  </a:lnTo>
                  <a:lnTo>
                    <a:pt x="2" y="6"/>
                  </a:lnTo>
                  <a:lnTo>
                    <a:pt x="4" y="8"/>
                  </a:lnTo>
                  <a:lnTo>
                    <a:pt x="7" y="8"/>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87" name="Freeform 239"/>
            <p:cNvSpPr>
              <a:spLocks/>
            </p:cNvSpPr>
            <p:nvPr/>
          </p:nvSpPr>
          <p:spPr bwMode="auto">
            <a:xfrm>
              <a:off x="6211" y="5419"/>
              <a:ext cx="10" cy="12"/>
            </a:xfrm>
            <a:custGeom>
              <a:avLst/>
              <a:gdLst/>
              <a:ahLst/>
              <a:cxnLst>
                <a:cxn ang="0">
                  <a:pos x="5" y="12"/>
                </a:cxn>
                <a:cxn ang="0">
                  <a:pos x="5" y="12"/>
                </a:cxn>
                <a:cxn ang="0">
                  <a:pos x="7" y="10"/>
                </a:cxn>
                <a:cxn ang="0">
                  <a:pos x="8" y="10"/>
                </a:cxn>
                <a:cxn ang="0">
                  <a:pos x="8" y="9"/>
                </a:cxn>
                <a:cxn ang="0">
                  <a:pos x="10" y="5"/>
                </a:cxn>
                <a:cxn ang="0">
                  <a:pos x="8" y="4"/>
                </a:cxn>
                <a:cxn ang="0">
                  <a:pos x="8" y="2"/>
                </a:cxn>
                <a:cxn ang="0">
                  <a:pos x="7" y="2"/>
                </a:cxn>
                <a:cxn ang="0">
                  <a:pos x="5" y="0"/>
                </a:cxn>
                <a:cxn ang="0">
                  <a:pos x="3" y="2"/>
                </a:cxn>
                <a:cxn ang="0">
                  <a:pos x="2" y="2"/>
                </a:cxn>
                <a:cxn ang="0">
                  <a:pos x="2" y="4"/>
                </a:cxn>
                <a:cxn ang="0">
                  <a:pos x="0" y="5"/>
                </a:cxn>
                <a:cxn ang="0">
                  <a:pos x="2" y="9"/>
                </a:cxn>
                <a:cxn ang="0">
                  <a:pos x="2" y="10"/>
                </a:cxn>
                <a:cxn ang="0">
                  <a:pos x="3" y="10"/>
                </a:cxn>
                <a:cxn ang="0">
                  <a:pos x="5" y="12"/>
                </a:cxn>
              </a:cxnLst>
              <a:rect l="0" t="0" r="r" b="b"/>
              <a:pathLst>
                <a:path w="10" h="12">
                  <a:moveTo>
                    <a:pt x="5" y="12"/>
                  </a:moveTo>
                  <a:lnTo>
                    <a:pt x="5" y="12"/>
                  </a:lnTo>
                  <a:lnTo>
                    <a:pt x="7" y="10"/>
                  </a:lnTo>
                  <a:lnTo>
                    <a:pt x="8" y="10"/>
                  </a:lnTo>
                  <a:lnTo>
                    <a:pt x="8" y="9"/>
                  </a:lnTo>
                  <a:lnTo>
                    <a:pt x="10" y="5"/>
                  </a:lnTo>
                  <a:lnTo>
                    <a:pt x="8" y="4"/>
                  </a:lnTo>
                  <a:lnTo>
                    <a:pt x="8" y="2"/>
                  </a:lnTo>
                  <a:lnTo>
                    <a:pt x="7" y="2"/>
                  </a:lnTo>
                  <a:lnTo>
                    <a:pt x="5" y="0"/>
                  </a:lnTo>
                  <a:lnTo>
                    <a:pt x="3" y="2"/>
                  </a:lnTo>
                  <a:lnTo>
                    <a:pt x="2" y="2"/>
                  </a:lnTo>
                  <a:lnTo>
                    <a:pt x="2" y="4"/>
                  </a:lnTo>
                  <a:lnTo>
                    <a:pt x="0" y="5"/>
                  </a:lnTo>
                  <a:lnTo>
                    <a:pt x="2" y="9"/>
                  </a:lnTo>
                  <a:lnTo>
                    <a:pt x="2" y="10"/>
                  </a:lnTo>
                  <a:lnTo>
                    <a:pt x="3" y="10"/>
                  </a:lnTo>
                  <a:lnTo>
                    <a:pt x="5" y="12"/>
                  </a:lnTo>
                  <a:close/>
                </a:path>
              </a:pathLst>
            </a:custGeom>
            <a:solidFill>
              <a:srgbClr val="7FFF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88" name="Freeform 240"/>
            <p:cNvSpPr>
              <a:spLocks/>
            </p:cNvSpPr>
            <p:nvPr/>
          </p:nvSpPr>
          <p:spPr bwMode="auto">
            <a:xfrm>
              <a:off x="6211" y="5419"/>
              <a:ext cx="10" cy="12"/>
            </a:xfrm>
            <a:custGeom>
              <a:avLst/>
              <a:gdLst/>
              <a:ahLst/>
              <a:cxnLst>
                <a:cxn ang="0">
                  <a:pos x="5" y="12"/>
                </a:cxn>
                <a:cxn ang="0">
                  <a:pos x="5" y="12"/>
                </a:cxn>
                <a:cxn ang="0">
                  <a:pos x="7" y="10"/>
                </a:cxn>
                <a:cxn ang="0">
                  <a:pos x="8" y="10"/>
                </a:cxn>
                <a:cxn ang="0">
                  <a:pos x="8" y="9"/>
                </a:cxn>
                <a:cxn ang="0">
                  <a:pos x="10" y="5"/>
                </a:cxn>
                <a:cxn ang="0">
                  <a:pos x="8" y="4"/>
                </a:cxn>
                <a:cxn ang="0">
                  <a:pos x="8" y="2"/>
                </a:cxn>
                <a:cxn ang="0">
                  <a:pos x="7" y="2"/>
                </a:cxn>
                <a:cxn ang="0">
                  <a:pos x="5" y="0"/>
                </a:cxn>
                <a:cxn ang="0">
                  <a:pos x="3" y="2"/>
                </a:cxn>
                <a:cxn ang="0">
                  <a:pos x="2" y="2"/>
                </a:cxn>
                <a:cxn ang="0">
                  <a:pos x="2" y="4"/>
                </a:cxn>
                <a:cxn ang="0">
                  <a:pos x="0" y="5"/>
                </a:cxn>
                <a:cxn ang="0">
                  <a:pos x="2" y="9"/>
                </a:cxn>
                <a:cxn ang="0">
                  <a:pos x="2" y="10"/>
                </a:cxn>
                <a:cxn ang="0">
                  <a:pos x="3" y="10"/>
                </a:cxn>
                <a:cxn ang="0">
                  <a:pos x="5" y="12"/>
                </a:cxn>
              </a:cxnLst>
              <a:rect l="0" t="0" r="r" b="b"/>
              <a:pathLst>
                <a:path w="10" h="12">
                  <a:moveTo>
                    <a:pt x="5" y="12"/>
                  </a:moveTo>
                  <a:lnTo>
                    <a:pt x="5" y="12"/>
                  </a:lnTo>
                  <a:lnTo>
                    <a:pt x="7" y="10"/>
                  </a:lnTo>
                  <a:lnTo>
                    <a:pt x="8" y="10"/>
                  </a:lnTo>
                  <a:lnTo>
                    <a:pt x="8" y="9"/>
                  </a:lnTo>
                  <a:lnTo>
                    <a:pt x="10" y="5"/>
                  </a:lnTo>
                  <a:lnTo>
                    <a:pt x="8" y="4"/>
                  </a:lnTo>
                  <a:lnTo>
                    <a:pt x="8" y="2"/>
                  </a:lnTo>
                  <a:lnTo>
                    <a:pt x="7" y="2"/>
                  </a:lnTo>
                  <a:lnTo>
                    <a:pt x="5" y="0"/>
                  </a:lnTo>
                  <a:lnTo>
                    <a:pt x="3" y="2"/>
                  </a:lnTo>
                  <a:lnTo>
                    <a:pt x="2" y="2"/>
                  </a:lnTo>
                  <a:lnTo>
                    <a:pt x="2" y="4"/>
                  </a:lnTo>
                  <a:lnTo>
                    <a:pt x="0" y="5"/>
                  </a:lnTo>
                  <a:lnTo>
                    <a:pt x="2" y="9"/>
                  </a:lnTo>
                  <a:lnTo>
                    <a:pt x="2" y="10"/>
                  </a:lnTo>
                  <a:lnTo>
                    <a:pt x="3" y="10"/>
                  </a:lnTo>
                  <a:lnTo>
                    <a:pt x="5" y="12"/>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89" name="Freeform 241"/>
            <p:cNvSpPr>
              <a:spLocks/>
            </p:cNvSpPr>
            <p:nvPr/>
          </p:nvSpPr>
          <p:spPr bwMode="auto">
            <a:xfrm>
              <a:off x="6188" y="5368"/>
              <a:ext cx="10" cy="8"/>
            </a:xfrm>
            <a:custGeom>
              <a:avLst/>
              <a:gdLst/>
              <a:ahLst/>
              <a:cxnLst>
                <a:cxn ang="0">
                  <a:pos x="5" y="8"/>
                </a:cxn>
                <a:cxn ang="0">
                  <a:pos x="5" y="8"/>
                </a:cxn>
                <a:cxn ang="0">
                  <a:pos x="7" y="8"/>
                </a:cxn>
                <a:cxn ang="0">
                  <a:pos x="9" y="6"/>
                </a:cxn>
                <a:cxn ang="0">
                  <a:pos x="10" y="6"/>
                </a:cxn>
                <a:cxn ang="0">
                  <a:pos x="10" y="5"/>
                </a:cxn>
                <a:cxn ang="0">
                  <a:pos x="10" y="3"/>
                </a:cxn>
                <a:cxn ang="0">
                  <a:pos x="9" y="1"/>
                </a:cxn>
                <a:cxn ang="0">
                  <a:pos x="7" y="0"/>
                </a:cxn>
                <a:cxn ang="0">
                  <a:pos x="5" y="0"/>
                </a:cxn>
                <a:cxn ang="0">
                  <a:pos x="4" y="0"/>
                </a:cxn>
                <a:cxn ang="0">
                  <a:pos x="2" y="1"/>
                </a:cxn>
                <a:cxn ang="0">
                  <a:pos x="2" y="3"/>
                </a:cxn>
                <a:cxn ang="0">
                  <a:pos x="0" y="5"/>
                </a:cxn>
                <a:cxn ang="0">
                  <a:pos x="2" y="6"/>
                </a:cxn>
                <a:cxn ang="0">
                  <a:pos x="2" y="6"/>
                </a:cxn>
                <a:cxn ang="0">
                  <a:pos x="4" y="8"/>
                </a:cxn>
                <a:cxn ang="0">
                  <a:pos x="5" y="8"/>
                </a:cxn>
              </a:cxnLst>
              <a:rect l="0" t="0" r="r" b="b"/>
              <a:pathLst>
                <a:path w="10" h="8">
                  <a:moveTo>
                    <a:pt x="5" y="8"/>
                  </a:moveTo>
                  <a:lnTo>
                    <a:pt x="5" y="8"/>
                  </a:lnTo>
                  <a:lnTo>
                    <a:pt x="7" y="8"/>
                  </a:lnTo>
                  <a:lnTo>
                    <a:pt x="9" y="6"/>
                  </a:lnTo>
                  <a:lnTo>
                    <a:pt x="10" y="6"/>
                  </a:lnTo>
                  <a:lnTo>
                    <a:pt x="10" y="5"/>
                  </a:lnTo>
                  <a:lnTo>
                    <a:pt x="10" y="3"/>
                  </a:lnTo>
                  <a:lnTo>
                    <a:pt x="9" y="1"/>
                  </a:lnTo>
                  <a:lnTo>
                    <a:pt x="7" y="0"/>
                  </a:lnTo>
                  <a:lnTo>
                    <a:pt x="5" y="0"/>
                  </a:lnTo>
                  <a:lnTo>
                    <a:pt x="4" y="0"/>
                  </a:lnTo>
                  <a:lnTo>
                    <a:pt x="2" y="1"/>
                  </a:lnTo>
                  <a:lnTo>
                    <a:pt x="2" y="3"/>
                  </a:lnTo>
                  <a:lnTo>
                    <a:pt x="0" y="5"/>
                  </a:lnTo>
                  <a:lnTo>
                    <a:pt x="2" y="6"/>
                  </a:lnTo>
                  <a:lnTo>
                    <a:pt x="2" y="6"/>
                  </a:lnTo>
                  <a:lnTo>
                    <a:pt x="4" y="8"/>
                  </a:lnTo>
                  <a:lnTo>
                    <a:pt x="5" y="8"/>
                  </a:lnTo>
                  <a:close/>
                </a:path>
              </a:pathLst>
            </a:custGeom>
            <a:solidFill>
              <a:srgbClr val="7FFF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90" name="Freeform 242"/>
            <p:cNvSpPr>
              <a:spLocks/>
            </p:cNvSpPr>
            <p:nvPr/>
          </p:nvSpPr>
          <p:spPr bwMode="auto">
            <a:xfrm>
              <a:off x="6188" y="5368"/>
              <a:ext cx="10" cy="8"/>
            </a:xfrm>
            <a:custGeom>
              <a:avLst/>
              <a:gdLst/>
              <a:ahLst/>
              <a:cxnLst>
                <a:cxn ang="0">
                  <a:pos x="5" y="8"/>
                </a:cxn>
                <a:cxn ang="0">
                  <a:pos x="5" y="8"/>
                </a:cxn>
                <a:cxn ang="0">
                  <a:pos x="7" y="8"/>
                </a:cxn>
                <a:cxn ang="0">
                  <a:pos x="9" y="6"/>
                </a:cxn>
                <a:cxn ang="0">
                  <a:pos x="10" y="6"/>
                </a:cxn>
                <a:cxn ang="0">
                  <a:pos x="10" y="5"/>
                </a:cxn>
                <a:cxn ang="0">
                  <a:pos x="10" y="3"/>
                </a:cxn>
                <a:cxn ang="0">
                  <a:pos x="9" y="1"/>
                </a:cxn>
                <a:cxn ang="0">
                  <a:pos x="7" y="0"/>
                </a:cxn>
                <a:cxn ang="0">
                  <a:pos x="5" y="0"/>
                </a:cxn>
                <a:cxn ang="0">
                  <a:pos x="4" y="0"/>
                </a:cxn>
                <a:cxn ang="0">
                  <a:pos x="2" y="1"/>
                </a:cxn>
                <a:cxn ang="0">
                  <a:pos x="2" y="3"/>
                </a:cxn>
                <a:cxn ang="0">
                  <a:pos x="0" y="5"/>
                </a:cxn>
                <a:cxn ang="0">
                  <a:pos x="2" y="6"/>
                </a:cxn>
                <a:cxn ang="0">
                  <a:pos x="2" y="6"/>
                </a:cxn>
                <a:cxn ang="0">
                  <a:pos x="4" y="8"/>
                </a:cxn>
                <a:cxn ang="0">
                  <a:pos x="5" y="8"/>
                </a:cxn>
              </a:cxnLst>
              <a:rect l="0" t="0" r="r" b="b"/>
              <a:pathLst>
                <a:path w="10" h="8">
                  <a:moveTo>
                    <a:pt x="5" y="8"/>
                  </a:moveTo>
                  <a:lnTo>
                    <a:pt x="5" y="8"/>
                  </a:lnTo>
                  <a:lnTo>
                    <a:pt x="7" y="8"/>
                  </a:lnTo>
                  <a:lnTo>
                    <a:pt x="9" y="6"/>
                  </a:lnTo>
                  <a:lnTo>
                    <a:pt x="10" y="6"/>
                  </a:lnTo>
                  <a:lnTo>
                    <a:pt x="10" y="5"/>
                  </a:lnTo>
                  <a:lnTo>
                    <a:pt x="10" y="3"/>
                  </a:lnTo>
                  <a:lnTo>
                    <a:pt x="9" y="1"/>
                  </a:lnTo>
                  <a:lnTo>
                    <a:pt x="7" y="0"/>
                  </a:lnTo>
                  <a:lnTo>
                    <a:pt x="5" y="0"/>
                  </a:lnTo>
                  <a:lnTo>
                    <a:pt x="4" y="0"/>
                  </a:lnTo>
                  <a:lnTo>
                    <a:pt x="2" y="1"/>
                  </a:lnTo>
                  <a:lnTo>
                    <a:pt x="2" y="3"/>
                  </a:lnTo>
                  <a:lnTo>
                    <a:pt x="0" y="5"/>
                  </a:lnTo>
                  <a:lnTo>
                    <a:pt x="2" y="6"/>
                  </a:lnTo>
                  <a:lnTo>
                    <a:pt x="2" y="6"/>
                  </a:lnTo>
                  <a:lnTo>
                    <a:pt x="4" y="8"/>
                  </a:lnTo>
                  <a:lnTo>
                    <a:pt x="5" y="8"/>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91" name="Freeform 243"/>
            <p:cNvSpPr>
              <a:spLocks/>
            </p:cNvSpPr>
            <p:nvPr/>
          </p:nvSpPr>
          <p:spPr bwMode="auto">
            <a:xfrm>
              <a:off x="6126" y="5303"/>
              <a:ext cx="9" cy="6"/>
            </a:xfrm>
            <a:custGeom>
              <a:avLst/>
              <a:gdLst/>
              <a:ahLst/>
              <a:cxnLst>
                <a:cxn ang="0">
                  <a:pos x="4" y="6"/>
                </a:cxn>
                <a:cxn ang="0">
                  <a:pos x="4" y="6"/>
                </a:cxn>
                <a:cxn ang="0">
                  <a:pos x="6" y="6"/>
                </a:cxn>
                <a:cxn ang="0">
                  <a:pos x="8" y="5"/>
                </a:cxn>
                <a:cxn ang="0">
                  <a:pos x="9" y="5"/>
                </a:cxn>
                <a:cxn ang="0">
                  <a:pos x="9" y="3"/>
                </a:cxn>
                <a:cxn ang="0">
                  <a:pos x="9" y="2"/>
                </a:cxn>
                <a:cxn ang="0">
                  <a:pos x="8" y="2"/>
                </a:cxn>
                <a:cxn ang="0">
                  <a:pos x="6" y="0"/>
                </a:cxn>
                <a:cxn ang="0">
                  <a:pos x="4" y="0"/>
                </a:cxn>
                <a:cxn ang="0">
                  <a:pos x="3" y="0"/>
                </a:cxn>
                <a:cxn ang="0">
                  <a:pos x="1" y="2"/>
                </a:cxn>
                <a:cxn ang="0">
                  <a:pos x="0" y="2"/>
                </a:cxn>
                <a:cxn ang="0">
                  <a:pos x="0" y="3"/>
                </a:cxn>
                <a:cxn ang="0">
                  <a:pos x="0" y="5"/>
                </a:cxn>
                <a:cxn ang="0">
                  <a:pos x="1" y="5"/>
                </a:cxn>
                <a:cxn ang="0">
                  <a:pos x="3" y="6"/>
                </a:cxn>
                <a:cxn ang="0">
                  <a:pos x="4" y="6"/>
                </a:cxn>
              </a:cxnLst>
              <a:rect l="0" t="0" r="r" b="b"/>
              <a:pathLst>
                <a:path w="9" h="6">
                  <a:moveTo>
                    <a:pt x="4" y="6"/>
                  </a:moveTo>
                  <a:lnTo>
                    <a:pt x="4" y="6"/>
                  </a:lnTo>
                  <a:lnTo>
                    <a:pt x="6" y="6"/>
                  </a:lnTo>
                  <a:lnTo>
                    <a:pt x="8" y="5"/>
                  </a:lnTo>
                  <a:lnTo>
                    <a:pt x="9" y="5"/>
                  </a:lnTo>
                  <a:lnTo>
                    <a:pt x="9" y="3"/>
                  </a:lnTo>
                  <a:lnTo>
                    <a:pt x="9" y="2"/>
                  </a:lnTo>
                  <a:lnTo>
                    <a:pt x="8" y="2"/>
                  </a:lnTo>
                  <a:lnTo>
                    <a:pt x="6" y="0"/>
                  </a:lnTo>
                  <a:lnTo>
                    <a:pt x="4" y="0"/>
                  </a:lnTo>
                  <a:lnTo>
                    <a:pt x="3" y="0"/>
                  </a:lnTo>
                  <a:lnTo>
                    <a:pt x="1" y="2"/>
                  </a:lnTo>
                  <a:lnTo>
                    <a:pt x="0" y="2"/>
                  </a:lnTo>
                  <a:lnTo>
                    <a:pt x="0" y="3"/>
                  </a:lnTo>
                  <a:lnTo>
                    <a:pt x="0" y="5"/>
                  </a:lnTo>
                  <a:lnTo>
                    <a:pt x="1" y="5"/>
                  </a:lnTo>
                  <a:lnTo>
                    <a:pt x="3" y="6"/>
                  </a:lnTo>
                  <a:lnTo>
                    <a:pt x="4" y="6"/>
                  </a:lnTo>
                  <a:close/>
                </a:path>
              </a:pathLst>
            </a:custGeom>
            <a:solidFill>
              <a:srgbClr val="7FFF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92" name="Freeform 244"/>
            <p:cNvSpPr>
              <a:spLocks/>
            </p:cNvSpPr>
            <p:nvPr/>
          </p:nvSpPr>
          <p:spPr bwMode="auto">
            <a:xfrm>
              <a:off x="6126" y="5303"/>
              <a:ext cx="9" cy="6"/>
            </a:xfrm>
            <a:custGeom>
              <a:avLst/>
              <a:gdLst/>
              <a:ahLst/>
              <a:cxnLst>
                <a:cxn ang="0">
                  <a:pos x="4" y="6"/>
                </a:cxn>
                <a:cxn ang="0">
                  <a:pos x="4" y="6"/>
                </a:cxn>
                <a:cxn ang="0">
                  <a:pos x="6" y="6"/>
                </a:cxn>
                <a:cxn ang="0">
                  <a:pos x="8" y="5"/>
                </a:cxn>
                <a:cxn ang="0">
                  <a:pos x="9" y="5"/>
                </a:cxn>
                <a:cxn ang="0">
                  <a:pos x="9" y="3"/>
                </a:cxn>
                <a:cxn ang="0">
                  <a:pos x="9" y="2"/>
                </a:cxn>
                <a:cxn ang="0">
                  <a:pos x="8" y="2"/>
                </a:cxn>
                <a:cxn ang="0">
                  <a:pos x="6" y="0"/>
                </a:cxn>
                <a:cxn ang="0">
                  <a:pos x="4" y="0"/>
                </a:cxn>
                <a:cxn ang="0">
                  <a:pos x="3" y="0"/>
                </a:cxn>
                <a:cxn ang="0">
                  <a:pos x="1" y="2"/>
                </a:cxn>
                <a:cxn ang="0">
                  <a:pos x="0" y="2"/>
                </a:cxn>
                <a:cxn ang="0">
                  <a:pos x="0" y="3"/>
                </a:cxn>
                <a:cxn ang="0">
                  <a:pos x="0" y="5"/>
                </a:cxn>
                <a:cxn ang="0">
                  <a:pos x="1" y="5"/>
                </a:cxn>
                <a:cxn ang="0">
                  <a:pos x="3" y="6"/>
                </a:cxn>
                <a:cxn ang="0">
                  <a:pos x="4" y="6"/>
                </a:cxn>
              </a:cxnLst>
              <a:rect l="0" t="0" r="r" b="b"/>
              <a:pathLst>
                <a:path w="9" h="6">
                  <a:moveTo>
                    <a:pt x="4" y="6"/>
                  </a:moveTo>
                  <a:lnTo>
                    <a:pt x="4" y="6"/>
                  </a:lnTo>
                  <a:lnTo>
                    <a:pt x="6" y="6"/>
                  </a:lnTo>
                  <a:lnTo>
                    <a:pt x="8" y="5"/>
                  </a:lnTo>
                  <a:lnTo>
                    <a:pt x="9" y="5"/>
                  </a:lnTo>
                  <a:lnTo>
                    <a:pt x="9" y="3"/>
                  </a:lnTo>
                  <a:lnTo>
                    <a:pt x="9" y="2"/>
                  </a:lnTo>
                  <a:lnTo>
                    <a:pt x="8" y="2"/>
                  </a:lnTo>
                  <a:lnTo>
                    <a:pt x="6" y="0"/>
                  </a:lnTo>
                  <a:lnTo>
                    <a:pt x="4" y="0"/>
                  </a:lnTo>
                  <a:lnTo>
                    <a:pt x="3" y="0"/>
                  </a:lnTo>
                  <a:lnTo>
                    <a:pt x="1" y="2"/>
                  </a:lnTo>
                  <a:lnTo>
                    <a:pt x="0" y="2"/>
                  </a:lnTo>
                  <a:lnTo>
                    <a:pt x="0" y="3"/>
                  </a:lnTo>
                  <a:lnTo>
                    <a:pt x="0" y="5"/>
                  </a:lnTo>
                  <a:lnTo>
                    <a:pt x="1" y="5"/>
                  </a:lnTo>
                  <a:lnTo>
                    <a:pt x="3" y="6"/>
                  </a:lnTo>
                  <a:lnTo>
                    <a:pt x="4" y="6"/>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93" name="Freeform 245"/>
            <p:cNvSpPr>
              <a:spLocks/>
            </p:cNvSpPr>
            <p:nvPr/>
          </p:nvSpPr>
          <p:spPr bwMode="auto">
            <a:xfrm>
              <a:off x="5990" y="5324"/>
              <a:ext cx="10" cy="8"/>
            </a:xfrm>
            <a:custGeom>
              <a:avLst/>
              <a:gdLst/>
              <a:ahLst/>
              <a:cxnLst>
                <a:cxn ang="0">
                  <a:pos x="5" y="8"/>
                </a:cxn>
                <a:cxn ang="0">
                  <a:pos x="5" y="8"/>
                </a:cxn>
                <a:cxn ang="0">
                  <a:pos x="6" y="8"/>
                </a:cxn>
                <a:cxn ang="0">
                  <a:pos x="8" y="6"/>
                </a:cxn>
                <a:cxn ang="0">
                  <a:pos x="10" y="6"/>
                </a:cxn>
                <a:cxn ang="0">
                  <a:pos x="10" y="5"/>
                </a:cxn>
                <a:cxn ang="0">
                  <a:pos x="10" y="2"/>
                </a:cxn>
                <a:cxn ang="0">
                  <a:pos x="8" y="2"/>
                </a:cxn>
                <a:cxn ang="0">
                  <a:pos x="6" y="0"/>
                </a:cxn>
                <a:cxn ang="0">
                  <a:pos x="5" y="0"/>
                </a:cxn>
                <a:cxn ang="0">
                  <a:pos x="3" y="0"/>
                </a:cxn>
                <a:cxn ang="0">
                  <a:pos x="2" y="2"/>
                </a:cxn>
                <a:cxn ang="0">
                  <a:pos x="0" y="2"/>
                </a:cxn>
                <a:cxn ang="0">
                  <a:pos x="0" y="5"/>
                </a:cxn>
                <a:cxn ang="0">
                  <a:pos x="0" y="6"/>
                </a:cxn>
                <a:cxn ang="0">
                  <a:pos x="2" y="6"/>
                </a:cxn>
                <a:cxn ang="0">
                  <a:pos x="3" y="8"/>
                </a:cxn>
                <a:cxn ang="0">
                  <a:pos x="5" y="8"/>
                </a:cxn>
              </a:cxnLst>
              <a:rect l="0" t="0" r="r" b="b"/>
              <a:pathLst>
                <a:path w="10" h="8">
                  <a:moveTo>
                    <a:pt x="5" y="8"/>
                  </a:moveTo>
                  <a:lnTo>
                    <a:pt x="5" y="8"/>
                  </a:lnTo>
                  <a:lnTo>
                    <a:pt x="6" y="8"/>
                  </a:lnTo>
                  <a:lnTo>
                    <a:pt x="8" y="6"/>
                  </a:lnTo>
                  <a:lnTo>
                    <a:pt x="10" y="6"/>
                  </a:lnTo>
                  <a:lnTo>
                    <a:pt x="10" y="5"/>
                  </a:lnTo>
                  <a:lnTo>
                    <a:pt x="10" y="2"/>
                  </a:lnTo>
                  <a:lnTo>
                    <a:pt x="8" y="2"/>
                  </a:lnTo>
                  <a:lnTo>
                    <a:pt x="6" y="0"/>
                  </a:lnTo>
                  <a:lnTo>
                    <a:pt x="5" y="0"/>
                  </a:lnTo>
                  <a:lnTo>
                    <a:pt x="3" y="0"/>
                  </a:lnTo>
                  <a:lnTo>
                    <a:pt x="2" y="2"/>
                  </a:lnTo>
                  <a:lnTo>
                    <a:pt x="0" y="2"/>
                  </a:lnTo>
                  <a:lnTo>
                    <a:pt x="0" y="5"/>
                  </a:lnTo>
                  <a:lnTo>
                    <a:pt x="0" y="6"/>
                  </a:lnTo>
                  <a:lnTo>
                    <a:pt x="2" y="6"/>
                  </a:lnTo>
                  <a:lnTo>
                    <a:pt x="3" y="8"/>
                  </a:lnTo>
                  <a:lnTo>
                    <a:pt x="5" y="8"/>
                  </a:lnTo>
                  <a:close/>
                </a:path>
              </a:pathLst>
            </a:custGeom>
            <a:solidFill>
              <a:srgbClr val="7FFF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94" name="Freeform 246"/>
            <p:cNvSpPr>
              <a:spLocks/>
            </p:cNvSpPr>
            <p:nvPr/>
          </p:nvSpPr>
          <p:spPr bwMode="auto">
            <a:xfrm>
              <a:off x="5990" y="5324"/>
              <a:ext cx="10" cy="8"/>
            </a:xfrm>
            <a:custGeom>
              <a:avLst/>
              <a:gdLst/>
              <a:ahLst/>
              <a:cxnLst>
                <a:cxn ang="0">
                  <a:pos x="5" y="8"/>
                </a:cxn>
                <a:cxn ang="0">
                  <a:pos x="5" y="8"/>
                </a:cxn>
                <a:cxn ang="0">
                  <a:pos x="6" y="8"/>
                </a:cxn>
                <a:cxn ang="0">
                  <a:pos x="8" y="6"/>
                </a:cxn>
                <a:cxn ang="0">
                  <a:pos x="10" y="6"/>
                </a:cxn>
                <a:cxn ang="0">
                  <a:pos x="10" y="5"/>
                </a:cxn>
                <a:cxn ang="0">
                  <a:pos x="10" y="2"/>
                </a:cxn>
                <a:cxn ang="0">
                  <a:pos x="8" y="2"/>
                </a:cxn>
                <a:cxn ang="0">
                  <a:pos x="6" y="0"/>
                </a:cxn>
                <a:cxn ang="0">
                  <a:pos x="5" y="0"/>
                </a:cxn>
                <a:cxn ang="0">
                  <a:pos x="3" y="0"/>
                </a:cxn>
                <a:cxn ang="0">
                  <a:pos x="2" y="2"/>
                </a:cxn>
                <a:cxn ang="0">
                  <a:pos x="0" y="2"/>
                </a:cxn>
                <a:cxn ang="0">
                  <a:pos x="0" y="5"/>
                </a:cxn>
                <a:cxn ang="0">
                  <a:pos x="0" y="6"/>
                </a:cxn>
                <a:cxn ang="0">
                  <a:pos x="2" y="6"/>
                </a:cxn>
                <a:cxn ang="0">
                  <a:pos x="3" y="8"/>
                </a:cxn>
                <a:cxn ang="0">
                  <a:pos x="5" y="8"/>
                </a:cxn>
              </a:cxnLst>
              <a:rect l="0" t="0" r="r" b="b"/>
              <a:pathLst>
                <a:path w="10" h="8">
                  <a:moveTo>
                    <a:pt x="5" y="8"/>
                  </a:moveTo>
                  <a:lnTo>
                    <a:pt x="5" y="8"/>
                  </a:lnTo>
                  <a:lnTo>
                    <a:pt x="6" y="8"/>
                  </a:lnTo>
                  <a:lnTo>
                    <a:pt x="8" y="6"/>
                  </a:lnTo>
                  <a:lnTo>
                    <a:pt x="10" y="6"/>
                  </a:lnTo>
                  <a:lnTo>
                    <a:pt x="10" y="5"/>
                  </a:lnTo>
                  <a:lnTo>
                    <a:pt x="10" y="2"/>
                  </a:lnTo>
                  <a:lnTo>
                    <a:pt x="8" y="2"/>
                  </a:lnTo>
                  <a:lnTo>
                    <a:pt x="6" y="0"/>
                  </a:lnTo>
                  <a:lnTo>
                    <a:pt x="5" y="0"/>
                  </a:lnTo>
                  <a:lnTo>
                    <a:pt x="3" y="0"/>
                  </a:lnTo>
                  <a:lnTo>
                    <a:pt x="2" y="2"/>
                  </a:lnTo>
                  <a:lnTo>
                    <a:pt x="0" y="2"/>
                  </a:lnTo>
                  <a:lnTo>
                    <a:pt x="0" y="5"/>
                  </a:lnTo>
                  <a:lnTo>
                    <a:pt x="0" y="6"/>
                  </a:lnTo>
                  <a:lnTo>
                    <a:pt x="2" y="6"/>
                  </a:lnTo>
                  <a:lnTo>
                    <a:pt x="3" y="8"/>
                  </a:lnTo>
                  <a:lnTo>
                    <a:pt x="5" y="8"/>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95" name="Freeform 247"/>
            <p:cNvSpPr>
              <a:spLocks/>
            </p:cNvSpPr>
            <p:nvPr/>
          </p:nvSpPr>
          <p:spPr bwMode="auto">
            <a:xfrm>
              <a:off x="5995" y="5274"/>
              <a:ext cx="9" cy="11"/>
            </a:xfrm>
            <a:custGeom>
              <a:avLst/>
              <a:gdLst/>
              <a:ahLst/>
              <a:cxnLst>
                <a:cxn ang="0">
                  <a:pos x="5" y="11"/>
                </a:cxn>
                <a:cxn ang="0">
                  <a:pos x="5" y="11"/>
                </a:cxn>
                <a:cxn ang="0">
                  <a:pos x="6" y="10"/>
                </a:cxn>
                <a:cxn ang="0">
                  <a:pos x="8" y="10"/>
                </a:cxn>
                <a:cxn ang="0">
                  <a:pos x="9" y="8"/>
                </a:cxn>
                <a:cxn ang="0">
                  <a:pos x="9" y="5"/>
                </a:cxn>
                <a:cxn ang="0">
                  <a:pos x="9" y="3"/>
                </a:cxn>
                <a:cxn ang="0">
                  <a:pos x="8" y="1"/>
                </a:cxn>
                <a:cxn ang="0">
                  <a:pos x="6" y="1"/>
                </a:cxn>
                <a:cxn ang="0">
                  <a:pos x="5" y="0"/>
                </a:cxn>
                <a:cxn ang="0">
                  <a:pos x="3" y="1"/>
                </a:cxn>
                <a:cxn ang="0">
                  <a:pos x="1" y="1"/>
                </a:cxn>
                <a:cxn ang="0">
                  <a:pos x="1" y="3"/>
                </a:cxn>
                <a:cxn ang="0">
                  <a:pos x="0" y="5"/>
                </a:cxn>
                <a:cxn ang="0">
                  <a:pos x="1" y="8"/>
                </a:cxn>
                <a:cxn ang="0">
                  <a:pos x="1" y="10"/>
                </a:cxn>
                <a:cxn ang="0">
                  <a:pos x="3" y="10"/>
                </a:cxn>
                <a:cxn ang="0">
                  <a:pos x="5" y="11"/>
                </a:cxn>
              </a:cxnLst>
              <a:rect l="0" t="0" r="r" b="b"/>
              <a:pathLst>
                <a:path w="9" h="11">
                  <a:moveTo>
                    <a:pt x="5" y="11"/>
                  </a:moveTo>
                  <a:lnTo>
                    <a:pt x="5" y="11"/>
                  </a:lnTo>
                  <a:lnTo>
                    <a:pt x="6" y="10"/>
                  </a:lnTo>
                  <a:lnTo>
                    <a:pt x="8" y="10"/>
                  </a:lnTo>
                  <a:lnTo>
                    <a:pt x="9" y="8"/>
                  </a:lnTo>
                  <a:lnTo>
                    <a:pt x="9" y="5"/>
                  </a:lnTo>
                  <a:lnTo>
                    <a:pt x="9" y="3"/>
                  </a:lnTo>
                  <a:lnTo>
                    <a:pt x="8" y="1"/>
                  </a:lnTo>
                  <a:lnTo>
                    <a:pt x="6" y="1"/>
                  </a:lnTo>
                  <a:lnTo>
                    <a:pt x="5" y="0"/>
                  </a:lnTo>
                  <a:lnTo>
                    <a:pt x="3" y="1"/>
                  </a:lnTo>
                  <a:lnTo>
                    <a:pt x="1" y="1"/>
                  </a:lnTo>
                  <a:lnTo>
                    <a:pt x="1" y="3"/>
                  </a:lnTo>
                  <a:lnTo>
                    <a:pt x="0" y="5"/>
                  </a:lnTo>
                  <a:lnTo>
                    <a:pt x="1" y="8"/>
                  </a:lnTo>
                  <a:lnTo>
                    <a:pt x="1" y="10"/>
                  </a:lnTo>
                  <a:lnTo>
                    <a:pt x="3" y="10"/>
                  </a:lnTo>
                  <a:lnTo>
                    <a:pt x="5" y="11"/>
                  </a:lnTo>
                  <a:close/>
                </a:path>
              </a:pathLst>
            </a:custGeom>
            <a:solidFill>
              <a:srgbClr val="7FFF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96" name="Freeform 248"/>
            <p:cNvSpPr>
              <a:spLocks/>
            </p:cNvSpPr>
            <p:nvPr/>
          </p:nvSpPr>
          <p:spPr bwMode="auto">
            <a:xfrm>
              <a:off x="5995" y="5274"/>
              <a:ext cx="9" cy="11"/>
            </a:xfrm>
            <a:custGeom>
              <a:avLst/>
              <a:gdLst/>
              <a:ahLst/>
              <a:cxnLst>
                <a:cxn ang="0">
                  <a:pos x="5" y="11"/>
                </a:cxn>
                <a:cxn ang="0">
                  <a:pos x="5" y="11"/>
                </a:cxn>
                <a:cxn ang="0">
                  <a:pos x="6" y="10"/>
                </a:cxn>
                <a:cxn ang="0">
                  <a:pos x="8" y="10"/>
                </a:cxn>
                <a:cxn ang="0">
                  <a:pos x="9" y="8"/>
                </a:cxn>
                <a:cxn ang="0">
                  <a:pos x="9" y="5"/>
                </a:cxn>
                <a:cxn ang="0">
                  <a:pos x="9" y="3"/>
                </a:cxn>
                <a:cxn ang="0">
                  <a:pos x="8" y="1"/>
                </a:cxn>
                <a:cxn ang="0">
                  <a:pos x="6" y="1"/>
                </a:cxn>
                <a:cxn ang="0">
                  <a:pos x="5" y="0"/>
                </a:cxn>
                <a:cxn ang="0">
                  <a:pos x="3" y="1"/>
                </a:cxn>
                <a:cxn ang="0">
                  <a:pos x="1" y="1"/>
                </a:cxn>
                <a:cxn ang="0">
                  <a:pos x="1" y="3"/>
                </a:cxn>
                <a:cxn ang="0">
                  <a:pos x="0" y="5"/>
                </a:cxn>
                <a:cxn ang="0">
                  <a:pos x="1" y="8"/>
                </a:cxn>
                <a:cxn ang="0">
                  <a:pos x="1" y="10"/>
                </a:cxn>
                <a:cxn ang="0">
                  <a:pos x="3" y="10"/>
                </a:cxn>
                <a:cxn ang="0">
                  <a:pos x="5" y="11"/>
                </a:cxn>
              </a:cxnLst>
              <a:rect l="0" t="0" r="r" b="b"/>
              <a:pathLst>
                <a:path w="9" h="11">
                  <a:moveTo>
                    <a:pt x="5" y="11"/>
                  </a:moveTo>
                  <a:lnTo>
                    <a:pt x="5" y="11"/>
                  </a:lnTo>
                  <a:lnTo>
                    <a:pt x="6" y="10"/>
                  </a:lnTo>
                  <a:lnTo>
                    <a:pt x="8" y="10"/>
                  </a:lnTo>
                  <a:lnTo>
                    <a:pt x="9" y="8"/>
                  </a:lnTo>
                  <a:lnTo>
                    <a:pt x="9" y="5"/>
                  </a:lnTo>
                  <a:lnTo>
                    <a:pt x="9" y="3"/>
                  </a:lnTo>
                  <a:lnTo>
                    <a:pt x="8" y="1"/>
                  </a:lnTo>
                  <a:lnTo>
                    <a:pt x="6" y="1"/>
                  </a:lnTo>
                  <a:lnTo>
                    <a:pt x="5" y="0"/>
                  </a:lnTo>
                  <a:lnTo>
                    <a:pt x="3" y="1"/>
                  </a:lnTo>
                  <a:lnTo>
                    <a:pt x="1" y="1"/>
                  </a:lnTo>
                  <a:lnTo>
                    <a:pt x="1" y="3"/>
                  </a:lnTo>
                  <a:lnTo>
                    <a:pt x="0" y="5"/>
                  </a:lnTo>
                  <a:lnTo>
                    <a:pt x="1" y="8"/>
                  </a:lnTo>
                  <a:lnTo>
                    <a:pt x="1" y="10"/>
                  </a:lnTo>
                  <a:lnTo>
                    <a:pt x="3" y="10"/>
                  </a:lnTo>
                  <a:lnTo>
                    <a:pt x="5" y="11"/>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97" name="Freeform 249"/>
            <p:cNvSpPr>
              <a:spLocks/>
            </p:cNvSpPr>
            <p:nvPr/>
          </p:nvSpPr>
          <p:spPr bwMode="auto">
            <a:xfrm>
              <a:off x="5909" y="5177"/>
              <a:ext cx="8" cy="11"/>
            </a:xfrm>
            <a:custGeom>
              <a:avLst/>
              <a:gdLst/>
              <a:ahLst/>
              <a:cxnLst>
                <a:cxn ang="0">
                  <a:pos x="5" y="11"/>
                </a:cxn>
                <a:cxn ang="0">
                  <a:pos x="5" y="11"/>
                </a:cxn>
                <a:cxn ang="0">
                  <a:pos x="7" y="10"/>
                </a:cxn>
                <a:cxn ang="0">
                  <a:pos x="7" y="10"/>
                </a:cxn>
                <a:cxn ang="0">
                  <a:pos x="8" y="8"/>
                </a:cxn>
                <a:cxn ang="0">
                  <a:pos x="8" y="5"/>
                </a:cxn>
                <a:cxn ang="0">
                  <a:pos x="8" y="3"/>
                </a:cxn>
                <a:cxn ang="0">
                  <a:pos x="7" y="1"/>
                </a:cxn>
                <a:cxn ang="0">
                  <a:pos x="7" y="1"/>
                </a:cxn>
                <a:cxn ang="0">
                  <a:pos x="5" y="0"/>
                </a:cxn>
                <a:cxn ang="0">
                  <a:pos x="2" y="1"/>
                </a:cxn>
                <a:cxn ang="0">
                  <a:pos x="2" y="1"/>
                </a:cxn>
                <a:cxn ang="0">
                  <a:pos x="0" y="3"/>
                </a:cxn>
                <a:cxn ang="0">
                  <a:pos x="0" y="5"/>
                </a:cxn>
                <a:cxn ang="0">
                  <a:pos x="0" y="8"/>
                </a:cxn>
                <a:cxn ang="0">
                  <a:pos x="2" y="10"/>
                </a:cxn>
                <a:cxn ang="0">
                  <a:pos x="2" y="10"/>
                </a:cxn>
                <a:cxn ang="0">
                  <a:pos x="5" y="11"/>
                </a:cxn>
              </a:cxnLst>
              <a:rect l="0" t="0" r="r" b="b"/>
              <a:pathLst>
                <a:path w="8" h="11">
                  <a:moveTo>
                    <a:pt x="5" y="11"/>
                  </a:moveTo>
                  <a:lnTo>
                    <a:pt x="5" y="11"/>
                  </a:lnTo>
                  <a:lnTo>
                    <a:pt x="7" y="10"/>
                  </a:lnTo>
                  <a:lnTo>
                    <a:pt x="7" y="10"/>
                  </a:lnTo>
                  <a:lnTo>
                    <a:pt x="8" y="8"/>
                  </a:lnTo>
                  <a:lnTo>
                    <a:pt x="8" y="5"/>
                  </a:lnTo>
                  <a:lnTo>
                    <a:pt x="8" y="3"/>
                  </a:lnTo>
                  <a:lnTo>
                    <a:pt x="7" y="1"/>
                  </a:lnTo>
                  <a:lnTo>
                    <a:pt x="7" y="1"/>
                  </a:lnTo>
                  <a:lnTo>
                    <a:pt x="5" y="0"/>
                  </a:lnTo>
                  <a:lnTo>
                    <a:pt x="2" y="1"/>
                  </a:lnTo>
                  <a:lnTo>
                    <a:pt x="2" y="1"/>
                  </a:lnTo>
                  <a:lnTo>
                    <a:pt x="0" y="3"/>
                  </a:lnTo>
                  <a:lnTo>
                    <a:pt x="0" y="5"/>
                  </a:lnTo>
                  <a:lnTo>
                    <a:pt x="0" y="8"/>
                  </a:lnTo>
                  <a:lnTo>
                    <a:pt x="2" y="10"/>
                  </a:lnTo>
                  <a:lnTo>
                    <a:pt x="2" y="10"/>
                  </a:lnTo>
                  <a:lnTo>
                    <a:pt x="5" y="11"/>
                  </a:lnTo>
                  <a:close/>
                </a:path>
              </a:pathLst>
            </a:custGeom>
            <a:solidFill>
              <a:srgbClr val="7FFF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98" name="Freeform 250"/>
            <p:cNvSpPr>
              <a:spLocks/>
            </p:cNvSpPr>
            <p:nvPr/>
          </p:nvSpPr>
          <p:spPr bwMode="auto">
            <a:xfrm>
              <a:off x="5909" y="5177"/>
              <a:ext cx="8" cy="11"/>
            </a:xfrm>
            <a:custGeom>
              <a:avLst/>
              <a:gdLst/>
              <a:ahLst/>
              <a:cxnLst>
                <a:cxn ang="0">
                  <a:pos x="5" y="11"/>
                </a:cxn>
                <a:cxn ang="0">
                  <a:pos x="5" y="11"/>
                </a:cxn>
                <a:cxn ang="0">
                  <a:pos x="7" y="10"/>
                </a:cxn>
                <a:cxn ang="0">
                  <a:pos x="7" y="10"/>
                </a:cxn>
                <a:cxn ang="0">
                  <a:pos x="8" y="8"/>
                </a:cxn>
                <a:cxn ang="0">
                  <a:pos x="8" y="5"/>
                </a:cxn>
                <a:cxn ang="0">
                  <a:pos x="8" y="3"/>
                </a:cxn>
                <a:cxn ang="0">
                  <a:pos x="7" y="1"/>
                </a:cxn>
                <a:cxn ang="0">
                  <a:pos x="7" y="1"/>
                </a:cxn>
                <a:cxn ang="0">
                  <a:pos x="5" y="0"/>
                </a:cxn>
                <a:cxn ang="0">
                  <a:pos x="2" y="1"/>
                </a:cxn>
                <a:cxn ang="0">
                  <a:pos x="2" y="1"/>
                </a:cxn>
                <a:cxn ang="0">
                  <a:pos x="0" y="3"/>
                </a:cxn>
                <a:cxn ang="0">
                  <a:pos x="0" y="5"/>
                </a:cxn>
                <a:cxn ang="0">
                  <a:pos x="0" y="8"/>
                </a:cxn>
                <a:cxn ang="0">
                  <a:pos x="2" y="10"/>
                </a:cxn>
                <a:cxn ang="0">
                  <a:pos x="2" y="10"/>
                </a:cxn>
                <a:cxn ang="0">
                  <a:pos x="5" y="11"/>
                </a:cxn>
              </a:cxnLst>
              <a:rect l="0" t="0" r="r" b="b"/>
              <a:pathLst>
                <a:path w="8" h="11">
                  <a:moveTo>
                    <a:pt x="5" y="11"/>
                  </a:moveTo>
                  <a:lnTo>
                    <a:pt x="5" y="11"/>
                  </a:lnTo>
                  <a:lnTo>
                    <a:pt x="7" y="10"/>
                  </a:lnTo>
                  <a:lnTo>
                    <a:pt x="7" y="10"/>
                  </a:lnTo>
                  <a:lnTo>
                    <a:pt x="8" y="8"/>
                  </a:lnTo>
                  <a:lnTo>
                    <a:pt x="8" y="5"/>
                  </a:lnTo>
                  <a:lnTo>
                    <a:pt x="8" y="3"/>
                  </a:lnTo>
                  <a:lnTo>
                    <a:pt x="7" y="1"/>
                  </a:lnTo>
                  <a:lnTo>
                    <a:pt x="7" y="1"/>
                  </a:lnTo>
                  <a:lnTo>
                    <a:pt x="5" y="0"/>
                  </a:lnTo>
                  <a:lnTo>
                    <a:pt x="2" y="1"/>
                  </a:lnTo>
                  <a:lnTo>
                    <a:pt x="2" y="1"/>
                  </a:lnTo>
                  <a:lnTo>
                    <a:pt x="0" y="3"/>
                  </a:lnTo>
                  <a:lnTo>
                    <a:pt x="0" y="5"/>
                  </a:lnTo>
                  <a:lnTo>
                    <a:pt x="0" y="8"/>
                  </a:lnTo>
                  <a:lnTo>
                    <a:pt x="2" y="10"/>
                  </a:lnTo>
                  <a:lnTo>
                    <a:pt x="2" y="10"/>
                  </a:lnTo>
                  <a:lnTo>
                    <a:pt x="5" y="11"/>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99" name="Freeform 251"/>
            <p:cNvSpPr>
              <a:spLocks/>
            </p:cNvSpPr>
            <p:nvPr/>
          </p:nvSpPr>
          <p:spPr bwMode="auto">
            <a:xfrm>
              <a:off x="5857" y="5198"/>
              <a:ext cx="12" cy="11"/>
            </a:xfrm>
            <a:custGeom>
              <a:avLst/>
              <a:gdLst/>
              <a:ahLst/>
              <a:cxnLst>
                <a:cxn ang="0">
                  <a:pos x="7" y="11"/>
                </a:cxn>
                <a:cxn ang="0">
                  <a:pos x="7" y="11"/>
                </a:cxn>
                <a:cxn ang="0">
                  <a:pos x="9" y="10"/>
                </a:cxn>
                <a:cxn ang="0">
                  <a:pos x="10" y="10"/>
                </a:cxn>
                <a:cxn ang="0">
                  <a:pos x="12" y="8"/>
                </a:cxn>
                <a:cxn ang="0">
                  <a:pos x="12" y="6"/>
                </a:cxn>
                <a:cxn ang="0">
                  <a:pos x="12" y="3"/>
                </a:cxn>
                <a:cxn ang="0">
                  <a:pos x="10" y="1"/>
                </a:cxn>
                <a:cxn ang="0">
                  <a:pos x="9" y="1"/>
                </a:cxn>
                <a:cxn ang="0">
                  <a:pos x="7" y="0"/>
                </a:cxn>
                <a:cxn ang="0">
                  <a:pos x="4" y="1"/>
                </a:cxn>
                <a:cxn ang="0">
                  <a:pos x="2" y="1"/>
                </a:cxn>
                <a:cxn ang="0">
                  <a:pos x="0" y="3"/>
                </a:cxn>
                <a:cxn ang="0">
                  <a:pos x="0" y="6"/>
                </a:cxn>
                <a:cxn ang="0">
                  <a:pos x="0" y="8"/>
                </a:cxn>
                <a:cxn ang="0">
                  <a:pos x="2" y="10"/>
                </a:cxn>
                <a:cxn ang="0">
                  <a:pos x="4" y="10"/>
                </a:cxn>
                <a:cxn ang="0">
                  <a:pos x="7" y="11"/>
                </a:cxn>
              </a:cxnLst>
              <a:rect l="0" t="0" r="r" b="b"/>
              <a:pathLst>
                <a:path w="12" h="11">
                  <a:moveTo>
                    <a:pt x="7" y="11"/>
                  </a:moveTo>
                  <a:lnTo>
                    <a:pt x="7" y="11"/>
                  </a:lnTo>
                  <a:lnTo>
                    <a:pt x="9" y="10"/>
                  </a:lnTo>
                  <a:lnTo>
                    <a:pt x="10" y="10"/>
                  </a:lnTo>
                  <a:lnTo>
                    <a:pt x="12" y="8"/>
                  </a:lnTo>
                  <a:lnTo>
                    <a:pt x="12" y="6"/>
                  </a:lnTo>
                  <a:lnTo>
                    <a:pt x="12" y="3"/>
                  </a:lnTo>
                  <a:lnTo>
                    <a:pt x="10" y="1"/>
                  </a:lnTo>
                  <a:lnTo>
                    <a:pt x="9" y="1"/>
                  </a:lnTo>
                  <a:lnTo>
                    <a:pt x="7" y="0"/>
                  </a:lnTo>
                  <a:lnTo>
                    <a:pt x="4" y="1"/>
                  </a:lnTo>
                  <a:lnTo>
                    <a:pt x="2" y="1"/>
                  </a:lnTo>
                  <a:lnTo>
                    <a:pt x="0" y="3"/>
                  </a:lnTo>
                  <a:lnTo>
                    <a:pt x="0" y="6"/>
                  </a:lnTo>
                  <a:lnTo>
                    <a:pt x="0" y="8"/>
                  </a:lnTo>
                  <a:lnTo>
                    <a:pt x="2" y="10"/>
                  </a:lnTo>
                  <a:lnTo>
                    <a:pt x="4" y="10"/>
                  </a:lnTo>
                  <a:lnTo>
                    <a:pt x="7" y="11"/>
                  </a:lnTo>
                  <a:close/>
                </a:path>
              </a:pathLst>
            </a:custGeom>
            <a:solidFill>
              <a:srgbClr val="7FFF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00" name="Freeform 252"/>
            <p:cNvSpPr>
              <a:spLocks/>
            </p:cNvSpPr>
            <p:nvPr/>
          </p:nvSpPr>
          <p:spPr bwMode="auto">
            <a:xfrm>
              <a:off x="5857" y="5198"/>
              <a:ext cx="12" cy="11"/>
            </a:xfrm>
            <a:custGeom>
              <a:avLst/>
              <a:gdLst/>
              <a:ahLst/>
              <a:cxnLst>
                <a:cxn ang="0">
                  <a:pos x="7" y="11"/>
                </a:cxn>
                <a:cxn ang="0">
                  <a:pos x="7" y="11"/>
                </a:cxn>
                <a:cxn ang="0">
                  <a:pos x="9" y="10"/>
                </a:cxn>
                <a:cxn ang="0">
                  <a:pos x="10" y="10"/>
                </a:cxn>
                <a:cxn ang="0">
                  <a:pos x="12" y="8"/>
                </a:cxn>
                <a:cxn ang="0">
                  <a:pos x="12" y="6"/>
                </a:cxn>
                <a:cxn ang="0">
                  <a:pos x="12" y="3"/>
                </a:cxn>
                <a:cxn ang="0">
                  <a:pos x="10" y="1"/>
                </a:cxn>
                <a:cxn ang="0">
                  <a:pos x="9" y="1"/>
                </a:cxn>
                <a:cxn ang="0">
                  <a:pos x="7" y="0"/>
                </a:cxn>
                <a:cxn ang="0">
                  <a:pos x="4" y="1"/>
                </a:cxn>
                <a:cxn ang="0">
                  <a:pos x="2" y="1"/>
                </a:cxn>
                <a:cxn ang="0">
                  <a:pos x="0" y="3"/>
                </a:cxn>
                <a:cxn ang="0">
                  <a:pos x="0" y="6"/>
                </a:cxn>
                <a:cxn ang="0">
                  <a:pos x="0" y="8"/>
                </a:cxn>
                <a:cxn ang="0">
                  <a:pos x="2" y="10"/>
                </a:cxn>
                <a:cxn ang="0">
                  <a:pos x="4" y="10"/>
                </a:cxn>
                <a:cxn ang="0">
                  <a:pos x="7" y="11"/>
                </a:cxn>
              </a:cxnLst>
              <a:rect l="0" t="0" r="r" b="b"/>
              <a:pathLst>
                <a:path w="12" h="11">
                  <a:moveTo>
                    <a:pt x="7" y="11"/>
                  </a:moveTo>
                  <a:lnTo>
                    <a:pt x="7" y="11"/>
                  </a:lnTo>
                  <a:lnTo>
                    <a:pt x="9" y="10"/>
                  </a:lnTo>
                  <a:lnTo>
                    <a:pt x="10" y="10"/>
                  </a:lnTo>
                  <a:lnTo>
                    <a:pt x="12" y="8"/>
                  </a:lnTo>
                  <a:lnTo>
                    <a:pt x="12" y="6"/>
                  </a:lnTo>
                  <a:lnTo>
                    <a:pt x="12" y="3"/>
                  </a:lnTo>
                  <a:lnTo>
                    <a:pt x="10" y="1"/>
                  </a:lnTo>
                  <a:lnTo>
                    <a:pt x="9" y="1"/>
                  </a:lnTo>
                  <a:lnTo>
                    <a:pt x="7" y="0"/>
                  </a:lnTo>
                  <a:lnTo>
                    <a:pt x="4" y="1"/>
                  </a:lnTo>
                  <a:lnTo>
                    <a:pt x="2" y="1"/>
                  </a:lnTo>
                  <a:lnTo>
                    <a:pt x="0" y="3"/>
                  </a:lnTo>
                  <a:lnTo>
                    <a:pt x="0" y="6"/>
                  </a:lnTo>
                  <a:lnTo>
                    <a:pt x="0" y="8"/>
                  </a:lnTo>
                  <a:lnTo>
                    <a:pt x="2" y="10"/>
                  </a:lnTo>
                  <a:lnTo>
                    <a:pt x="4" y="10"/>
                  </a:lnTo>
                  <a:lnTo>
                    <a:pt x="7" y="11"/>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01" name="Freeform 253"/>
            <p:cNvSpPr>
              <a:spLocks/>
            </p:cNvSpPr>
            <p:nvPr/>
          </p:nvSpPr>
          <p:spPr bwMode="auto">
            <a:xfrm>
              <a:off x="5793" y="5091"/>
              <a:ext cx="127" cy="123"/>
            </a:xfrm>
            <a:custGeom>
              <a:avLst/>
              <a:gdLst/>
              <a:ahLst/>
              <a:cxnLst>
                <a:cxn ang="0">
                  <a:pos x="45" y="42"/>
                </a:cxn>
                <a:cxn ang="0">
                  <a:pos x="92" y="0"/>
                </a:cxn>
                <a:cxn ang="0">
                  <a:pos x="127" y="52"/>
                </a:cxn>
                <a:cxn ang="0">
                  <a:pos x="92" y="86"/>
                </a:cxn>
                <a:cxn ang="0">
                  <a:pos x="85" y="92"/>
                </a:cxn>
                <a:cxn ang="0">
                  <a:pos x="48" y="123"/>
                </a:cxn>
                <a:cxn ang="0">
                  <a:pos x="0" y="83"/>
                </a:cxn>
                <a:cxn ang="0">
                  <a:pos x="45" y="42"/>
                </a:cxn>
              </a:cxnLst>
              <a:rect l="0" t="0" r="r" b="b"/>
              <a:pathLst>
                <a:path w="127" h="123">
                  <a:moveTo>
                    <a:pt x="45" y="42"/>
                  </a:moveTo>
                  <a:lnTo>
                    <a:pt x="92" y="0"/>
                  </a:lnTo>
                  <a:lnTo>
                    <a:pt x="127" y="52"/>
                  </a:lnTo>
                  <a:lnTo>
                    <a:pt x="92" y="86"/>
                  </a:lnTo>
                  <a:lnTo>
                    <a:pt x="85" y="92"/>
                  </a:lnTo>
                  <a:lnTo>
                    <a:pt x="48" y="123"/>
                  </a:lnTo>
                  <a:lnTo>
                    <a:pt x="0" y="83"/>
                  </a:lnTo>
                  <a:lnTo>
                    <a:pt x="45" y="4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02" name="Freeform 254"/>
            <p:cNvSpPr>
              <a:spLocks/>
            </p:cNvSpPr>
            <p:nvPr/>
          </p:nvSpPr>
          <p:spPr bwMode="auto">
            <a:xfrm>
              <a:off x="5793" y="5091"/>
              <a:ext cx="116" cy="115"/>
            </a:xfrm>
            <a:custGeom>
              <a:avLst/>
              <a:gdLst/>
              <a:ahLst/>
              <a:cxnLst>
                <a:cxn ang="0">
                  <a:pos x="42" y="39"/>
                </a:cxn>
                <a:cxn ang="0">
                  <a:pos x="84" y="0"/>
                </a:cxn>
                <a:cxn ang="0">
                  <a:pos x="116" y="49"/>
                </a:cxn>
                <a:cxn ang="0">
                  <a:pos x="84" y="81"/>
                </a:cxn>
                <a:cxn ang="0">
                  <a:pos x="79" y="86"/>
                </a:cxn>
                <a:cxn ang="0">
                  <a:pos x="44" y="115"/>
                </a:cxn>
                <a:cxn ang="0">
                  <a:pos x="0" y="78"/>
                </a:cxn>
                <a:cxn ang="0">
                  <a:pos x="42" y="39"/>
                </a:cxn>
              </a:cxnLst>
              <a:rect l="0" t="0" r="r" b="b"/>
              <a:pathLst>
                <a:path w="116" h="115">
                  <a:moveTo>
                    <a:pt x="42" y="39"/>
                  </a:moveTo>
                  <a:lnTo>
                    <a:pt x="84" y="0"/>
                  </a:lnTo>
                  <a:lnTo>
                    <a:pt x="116" y="49"/>
                  </a:lnTo>
                  <a:lnTo>
                    <a:pt x="84" y="81"/>
                  </a:lnTo>
                  <a:lnTo>
                    <a:pt x="79" y="86"/>
                  </a:lnTo>
                  <a:lnTo>
                    <a:pt x="44" y="115"/>
                  </a:lnTo>
                  <a:lnTo>
                    <a:pt x="0" y="78"/>
                  </a:lnTo>
                  <a:lnTo>
                    <a:pt x="42" y="39"/>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03" name="Freeform 255"/>
            <p:cNvSpPr>
              <a:spLocks/>
            </p:cNvSpPr>
            <p:nvPr/>
          </p:nvSpPr>
          <p:spPr bwMode="auto">
            <a:xfrm>
              <a:off x="5867" y="5156"/>
              <a:ext cx="44" cy="37"/>
            </a:xfrm>
            <a:custGeom>
              <a:avLst/>
              <a:gdLst/>
              <a:ahLst/>
              <a:cxnLst>
                <a:cxn ang="0">
                  <a:pos x="0" y="22"/>
                </a:cxn>
                <a:cxn ang="0">
                  <a:pos x="11" y="37"/>
                </a:cxn>
                <a:cxn ang="0">
                  <a:pos x="44" y="35"/>
                </a:cxn>
                <a:cxn ang="0">
                  <a:pos x="20" y="0"/>
                </a:cxn>
              </a:cxnLst>
              <a:rect l="0" t="0" r="r" b="b"/>
              <a:pathLst>
                <a:path w="44" h="37">
                  <a:moveTo>
                    <a:pt x="0" y="22"/>
                  </a:moveTo>
                  <a:lnTo>
                    <a:pt x="11" y="37"/>
                  </a:lnTo>
                  <a:lnTo>
                    <a:pt x="44" y="35"/>
                  </a:lnTo>
                  <a:lnTo>
                    <a:pt x="20" y="0"/>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04" name="Freeform 256"/>
            <p:cNvSpPr>
              <a:spLocks/>
            </p:cNvSpPr>
            <p:nvPr/>
          </p:nvSpPr>
          <p:spPr bwMode="auto">
            <a:xfrm>
              <a:off x="5712" y="5068"/>
              <a:ext cx="137" cy="76"/>
            </a:xfrm>
            <a:custGeom>
              <a:avLst/>
              <a:gdLst/>
              <a:ahLst/>
              <a:cxnLst>
                <a:cxn ang="0">
                  <a:pos x="137" y="47"/>
                </a:cxn>
                <a:cxn ang="0">
                  <a:pos x="120" y="25"/>
                </a:cxn>
                <a:cxn ang="0">
                  <a:pos x="108" y="15"/>
                </a:cxn>
                <a:cxn ang="0">
                  <a:pos x="99" y="7"/>
                </a:cxn>
                <a:cxn ang="0">
                  <a:pos x="87" y="2"/>
                </a:cxn>
                <a:cxn ang="0">
                  <a:pos x="78" y="0"/>
                </a:cxn>
                <a:cxn ang="0">
                  <a:pos x="66" y="0"/>
                </a:cxn>
                <a:cxn ang="0">
                  <a:pos x="57" y="4"/>
                </a:cxn>
                <a:cxn ang="0">
                  <a:pos x="49" y="9"/>
                </a:cxn>
                <a:cxn ang="0">
                  <a:pos x="39" y="17"/>
                </a:cxn>
                <a:cxn ang="0">
                  <a:pos x="0" y="55"/>
                </a:cxn>
                <a:cxn ang="0">
                  <a:pos x="18" y="76"/>
                </a:cxn>
                <a:cxn ang="0">
                  <a:pos x="60" y="34"/>
                </a:cxn>
                <a:cxn ang="0">
                  <a:pos x="66" y="31"/>
                </a:cxn>
                <a:cxn ang="0">
                  <a:pos x="71" y="30"/>
                </a:cxn>
                <a:cxn ang="0">
                  <a:pos x="76" y="28"/>
                </a:cxn>
                <a:cxn ang="0">
                  <a:pos x="79" y="30"/>
                </a:cxn>
                <a:cxn ang="0">
                  <a:pos x="83" y="33"/>
                </a:cxn>
                <a:cxn ang="0">
                  <a:pos x="87" y="34"/>
                </a:cxn>
                <a:cxn ang="0">
                  <a:pos x="91" y="38"/>
                </a:cxn>
                <a:cxn ang="0">
                  <a:pos x="95" y="43"/>
                </a:cxn>
                <a:cxn ang="0">
                  <a:pos x="116" y="67"/>
                </a:cxn>
              </a:cxnLst>
              <a:rect l="0" t="0" r="r" b="b"/>
              <a:pathLst>
                <a:path w="137" h="76">
                  <a:moveTo>
                    <a:pt x="137" y="47"/>
                  </a:moveTo>
                  <a:lnTo>
                    <a:pt x="120" y="25"/>
                  </a:lnTo>
                  <a:lnTo>
                    <a:pt x="108" y="15"/>
                  </a:lnTo>
                  <a:lnTo>
                    <a:pt x="99" y="7"/>
                  </a:lnTo>
                  <a:lnTo>
                    <a:pt x="87" y="2"/>
                  </a:lnTo>
                  <a:lnTo>
                    <a:pt x="78" y="0"/>
                  </a:lnTo>
                  <a:lnTo>
                    <a:pt x="66" y="0"/>
                  </a:lnTo>
                  <a:lnTo>
                    <a:pt x="57" y="4"/>
                  </a:lnTo>
                  <a:lnTo>
                    <a:pt x="49" y="9"/>
                  </a:lnTo>
                  <a:lnTo>
                    <a:pt x="39" y="17"/>
                  </a:lnTo>
                  <a:lnTo>
                    <a:pt x="0" y="55"/>
                  </a:lnTo>
                  <a:lnTo>
                    <a:pt x="18" y="76"/>
                  </a:lnTo>
                  <a:lnTo>
                    <a:pt x="60" y="34"/>
                  </a:lnTo>
                  <a:lnTo>
                    <a:pt x="66" y="31"/>
                  </a:lnTo>
                  <a:lnTo>
                    <a:pt x="71" y="30"/>
                  </a:lnTo>
                  <a:lnTo>
                    <a:pt x="76" y="28"/>
                  </a:lnTo>
                  <a:lnTo>
                    <a:pt x="79" y="30"/>
                  </a:lnTo>
                  <a:lnTo>
                    <a:pt x="83" y="33"/>
                  </a:lnTo>
                  <a:lnTo>
                    <a:pt x="87" y="34"/>
                  </a:lnTo>
                  <a:lnTo>
                    <a:pt x="91" y="38"/>
                  </a:lnTo>
                  <a:lnTo>
                    <a:pt x="95" y="43"/>
                  </a:lnTo>
                  <a:lnTo>
                    <a:pt x="116" y="67"/>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05" name="Freeform 257"/>
            <p:cNvSpPr>
              <a:spLocks/>
            </p:cNvSpPr>
            <p:nvPr/>
          </p:nvSpPr>
          <p:spPr bwMode="auto">
            <a:xfrm>
              <a:off x="5309" y="5099"/>
              <a:ext cx="442" cy="898"/>
            </a:xfrm>
            <a:custGeom>
              <a:avLst/>
              <a:gdLst/>
              <a:ahLst/>
              <a:cxnLst>
                <a:cxn ang="0">
                  <a:pos x="419" y="0"/>
                </a:cxn>
                <a:cxn ang="0">
                  <a:pos x="442" y="34"/>
                </a:cxn>
                <a:cxn ang="0">
                  <a:pos x="437" y="39"/>
                </a:cxn>
                <a:cxn ang="0">
                  <a:pos x="426" y="54"/>
                </a:cxn>
                <a:cxn ang="0">
                  <a:pos x="405" y="78"/>
                </a:cxn>
                <a:cxn ang="0">
                  <a:pos x="381" y="109"/>
                </a:cxn>
                <a:cxn ang="0">
                  <a:pos x="350" y="146"/>
                </a:cxn>
                <a:cxn ang="0">
                  <a:pos x="316" y="191"/>
                </a:cxn>
                <a:cxn ang="0">
                  <a:pos x="280" y="241"/>
                </a:cxn>
                <a:cxn ang="0">
                  <a:pos x="243" y="296"/>
                </a:cxn>
                <a:cxn ang="0">
                  <a:pos x="206" y="354"/>
                </a:cxn>
                <a:cxn ang="0">
                  <a:pos x="171" y="418"/>
                </a:cxn>
                <a:cxn ang="0">
                  <a:pos x="138" y="484"/>
                </a:cxn>
                <a:cxn ang="0">
                  <a:pos x="109" y="550"/>
                </a:cxn>
                <a:cxn ang="0">
                  <a:pos x="85" y="618"/>
                </a:cxn>
                <a:cxn ang="0">
                  <a:pos x="66" y="688"/>
                </a:cxn>
                <a:cxn ang="0">
                  <a:pos x="54" y="754"/>
                </a:cxn>
                <a:cxn ang="0">
                  <a:pos x="51" y="822"/>
                </a:cxn>
                <a:cxn ang="0">
                  <a:pos x="51" y="898"/>
                </a:cxn>
                <a:cxn ang="0">
                  <a:pos x="0" y="898"/>
                </a:cxn>
                <a:cxn ang="0">
                  <a:pos x="0" y="822"/>
                </a:cxn>
                <a:cxn ang="0">
                  <a:pos x="12" y="739"/>
                </a:cxn>
                <a:cxn ang="0">
                  <a:pos x="30" y="662"/>
                </a:cxn>
                <a:cxn ang="0">
                  <a:pos x="51" y="587"/>
                </a:cxn>
                <a:cxn ang="0">
                  <a:pos x="75" y="518"/>
                </a:cxn>
                <a:cxn ang="0">
                  <a:pos x="101" y="453"/>
                </a:cxn>
                <a:cxn ang="0">
                  <a:pos x="130" y="393"/>
                </a:cxn>
                <a:cxn ang="0">
                  <a:pos x="159" y="337"/>
                </a:cxn>
                <a:cxn ang="0">
                  <a:pos x="192" y="283"/>
                </a:cxn>
                <a:cxn ang="0">
                  <a:pos x="222" y="235"/>
                </a:cxn>
                <a:cxn ang="0">
                  <a:pos x="255" y="189"/>
                </a:cxn>
                <a:cxn ang="0">
                  <a:pos x="285" y="149"/>
                </a:cxn>
                <a:cxn ang="0">
                  <a:pos x="316" y="112"/>
                </a:cxn>
                <a:cxn ang="0">
                  <a:pos x="345" y="79"/>
                </a:cxn>
                <a:cxn ang="0">
                  <a:pos x="373" y="49"/>
                </a:cxn>
                <a:cxn ang="0">
                  <a:pos x="397" y="23"/>
                </a:cxn>
                <a:cxn ang="0">
                  <a:pos x="419" y="0"/>
                </a:cxn>
              </a:cxnLst>
              <a:rect l="0" t="0" r="r" b="b"/>
              <a:pathLst>
                <a:path w="442" h="898">
                  <a:moveTo>
                    <a:pt x="419" y="0"/>
                  </a:moveTo>
                  <a:lnTo>
                    <a:pt x="442" y="34"/>
                  </a:lnTo>
                  <a:lnTo>
                    <a:pt x="437" y="39"/>
                  </a:lnTo>
                  <a:lnTo>
                    <a:pt x="426" y="54"/>
                  </a:lnTo>
                  <a:lnTo>
                    <a:pt x="405" y="78"/>
                  </a:lnTo>
                  <a:lnTo>
                    <a:pt x="381" y="109"/>
                  </a:lnTo>
                  <a:lnTo>
                    <a:pt x="350" y="146"/>
                  </a:lnTo>
                  <a:lnTo>
                    <a:pt x="316" y="191"/>
                  </a:lnTo>
                  <a:lnTo>
                    <a:pt x="280" y="241"/>
                  </a:lnTo>
                  <a:lnTo>
                    <a:pt x="243" y="296"/>
                  </a:lnTo>
                  <a:lnTo>
                    <a:pt x="206" y="354"/>
                  </a:lnTo>
                  <a:lnTo>
                    <a:pt x="171" y="418"/>
                  </a:lnTo>
                  <a:lnTo>
                    <a:pt x="138" y="484"/>
                  </a:lnTo>
                  <a:lnTo>
                    <a:pt x="109" y="550"/>
                  </a:lnTo>
                  <a:lnTo>
                    <a:pt x="85" y="618"/>
                  </a:lnTo>
                  <a:lnTo>
                    <a:pt x="66" y="688"/>
                  </a:lnTo>
                  <a:lnTo>
                    <a:pt x="54" y="754"/>
                  </a:lnTo>
                  <a:lnTo>
                    <a:pt x="51" y="822"/>
                  </a:lnTo>
                  <a:lnTo>
                    <a:pt x="51" y="898"/>
                  </a:lnTo>
                  <a:lnTo>
                    <a:pt x="0" y="898"/>
                  </a:lnTo>
                  <a:lnTo>
                    <a:pt x="0" y="822"/>
                  </a:lnTo>
                  <a:lnTo>
                    <a:pt x="12" y="739"/>
                  </a:lnTo>
                  <a:lnTo>
                    <a:pt x="30" y="662"/>
                  </a:lnTo>
                  <a:lnTo>
                    <a:pt x="51" y="587"/>
                  </a:lnTo>
                  <a:lnTo>
                    <a:pt x="75" y="518"/>
                  </a:lnTo>
                  <a:lnTo>
                    <a:pt x="101" y="453"/>
                  </a:lnTo>
                  <a:lnTo>
                    <a:pt x="130" y="393"/>
                  </a:lnTo>
                  <a:lnTo>
                    <a:pt x="159" y="337"/>
                  </a:lnTo>
                  <a:lnTo>
                    <a:pt x="192" y="283"/>
                  </a:lnTo>
                  <a:lnTo>
                    <a:pt x="222" y="235"/>
                  </a:lnTo>
                  <a:lnTo>
                    <a:pt x="255" y="189"/>
                  </a:lnTo>
                  <a:lnTo>
                    <a:pt x="285" y="149"/>
                  </a:lnTo>
                  <a:lnTo>
                    <a:pt x="316" y="112"/>
                  </a:lnTo>
                  <a:lnTo>
                    <a:pt x="345" y="79"/>
                  </a:lnTo>
                  <a:lnTo>
                    <a:pt x="373" y="49"/>
                  </a:lnTo>
                  <a:lnTo>
                    <a:pt x="397" y="23"/>
                  </a:lnTo>
                  <a:lnTo>
                    <a:pt x="419" y="0"/>
                  </a:lnTo>
                  <a:close/>
                </a:path>
              </a:pathLst>
            </a:custGeom>
            <a:solidFill>
              <a:srgbClr val="CECEC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06" name="Freeform 258"/>
            <p:cNvSpPr>
              <a:spLocks/>
            </p:cNvSpPr>
            <p:nvPr/>
          </p:nvSpPr>
          <p:spPr bwMode="auto">
            <a:xfrm>
              <a:off x="5309" y="5099"/>
              <a:ext cx="442" cy="898"/>
            </a:xfrm>
            <a:custGeom>
              <a:avLst/>
              <a:gdLst/>
              <a:ahLst/>
              <a:cxnLst>
                <a:cxn ang="0">
                  <a:pos x="419" y="0"/>
                </a:cxn>
                <a:cxn ang="0">
                  <a:pos x="442" y="34"/>
                </a:cxn>
                <a:cxn ang="0">
                  <a:pos x="437" y="39"/>
                </a:cxn>
                <a:cxn ang="0">
                  <a:pos x="426" y="54"/>
                </a:cxn>
                <a:cxn ang="0">
                  <a:pos x="405" y="78"/>
                </a:cxn>
                <a:cxn ang="0">
                  <a:pos x="381" y="109"/>
                </a:cxn>
                <a:cxn ang="0">
                  <a:pos x="350" y="146"/>
                </a:cxn>
                <a:cxn ang="0">
                  <a:pos x="316" y="191"/>
                </a:cxn>
                <a:cxn ang="0">
                  <a:pos x="280" y="241"/>
                </a:cxn>
                <a:cxn ang="0">
                  <a:pos x="243" y="296"/>
                </a:cxn>
                <a:cxn ang="0">
                  <a:pos x="206" y="354"/>
                </a:cxn>
                <a:cxn ang="0">
                  <a:pos x="171" y="418"/>
                </a:cxn>
                <a:cxn ang="0">
                  <a:pos x="138" y="484"/>
                </a:cxn>
                <a:cxn ang="0">
                  <a:pos x="109" y="550"/>
                </a:cxn>
                <a:cxn ang="0">
                  <a:pos x="85" y="618"/>
                </a:cxn>
                <a:cxn ang="0">
                  <a:pos x="66" y="688"/>
                </a:cxn>
                <a:cxn ang="0">
                  <a:pos x="54" y="754"/>
                </a:cxn>
                <a:cxn ang="0">
                  <a:pos x="51" y="822"/>
                </a:cxn>
                <a:cxn ang="0">
                  <a:pos x="51" y="898"/>
                </a:cxn>
                <a:cxn ang="0">
                  <a:pos x="0" y="898"/>
                </a:cxn>
                <a:cxn ang="0">
                  <a:pos x="0" y="822"/>
                </a:cxn>
                <a:cxn ang="0">
                  <a:pos x="12" y="739"/>
                </a:cxn>
                <a:cxn ang="0">
                  <a:pos x="30" y="662"/>
                </a:cxn>
                <a:cxn ang="0">
                  <a:pos x="51" y="587"/>
                </a:cxn>
                <a:cxn ang="0">
                  <a:pos x="75" y="518"/>
                </a:cxn>
                <a:cxn ang="0">
                  <a:pos x="101" y="453"/>
                </a:cxn>
                <a:cxn ang="0">
                  <a:pos x="130" y="393"/>
                </a:cxn>
                <a:cxn ang="0">
                  <a:pos x="159" y="337"/>
                </a:cxn>
                <a:cxn ang="0">
                  <a:pos x="192" y="283"/>
                </a:cxn>
                <a:cxn ang="0">
                  <a:pos x="222" y="235"/>
                </a:cxn>
                <a:cxn ang="0">
                  <a:pos x="255" y="189"/>
                </a:cxn>
                <a:cxn ang="0">
                  <a:pos x="285" y="149"/>
                </a:cxn>
                <a:cxn ang="0">
                  <a:pos x="316" y="112"/>
                </a:cxn>
                <a:cxn ang="0">
                  <a:pos x="345" y="79"/>
                </a:cxn>
                <a:cxn ang="0">
                  <a:pos x="373" y="49"/>
                </a:cxn>
                <a:cxn ang="0">
                  <a:pos x="397" y="23"/>
                </a:cxn>
                <a:cxn ang="0">
                  <a:pos x="419" y="0"/>
                </a:cxn>
              </a:cxnLst>
              <a:rect l="0" t="0" r="r" b="b"/>
              <a:pathLst>
                <a:path w="442" h="898">
                  <a:moveTo>
                    <a:pt x="419" y="0"/>
                  </a:moveTo>
                  <a:lnTo>
                    <a:pt x="442" y="34"/>
                  </a:lnTo>
                  <a:lnTo>
                    <a:pt x="437" y="39"/>
                  </a:lnTo>
                  <a:lnTo>
                    <a:pt x="426" y="54"/>
                  </a:lnTo>
                  <a:lnTo>
                    <a:pt x="405" y="78"/>
                  </a:lnTo>
                  <a:lnTo>
                    <a:pt x="381" y="109"/>
                  </a:lnTo>
                  <a:lnTo>
                    <a:pt x="350" y="146"/>
                  </a:lnTo>
                  <a:lnTo>
                    <a:pt x="316" y="191"/>
                  </a:lnTo>
                  <a:lnTo>
                    <a:pt x="280" y="241"/>
                  </a:lnTo>
                  <a:lnTo>
                    <a:pt x="243" y="296"/>
                  </a:lnTo>
                  <a:lnTo>
                    <a:pt x="206" y="354"/>
                  </a:lnTo>
                  <a:lnTo>
                    <a:pt x="171" y="418"/>
                  </a:lnTo>
                  <a:lnTo>
                    <a:pt x="138" y="484"/>
                  </a:lnTo>
                  <a:lnTo>
                    <a:pt x="109" y="550"/>
                  </a:lnTo>
                  <a:lnTo>
                    <a:pt x="85" y="618"/>
                  </a:lnTo>
                  <a:lnTo>
                    <a:pt x="66" y="688"/>
                  </a:lnTo>
                  <a:lnTo>
                    <a:pt x="54" y="754"/>
                  </a:lnTo>
                  <a:lnTo>
                    <a:pt x="51" y="822"/>
                  </a:lnTo>
                  <a:lnTo>
                    <a:pt x="51" y="898"/>
                  </a:lnTo>
                  <a:lnTo>
                    <a:pt x="0" y="898"/>
                  </a:lnTo>
                  <a:lnTo>
                    <a:pt x="0" y="822"/>
                  </a:lnTo>
                  <a:lnTo>
                    <a:pt x="12" y="739"/>
                  </a:lnTo>
                  <a:lnTo>
                    <a:pt x="30" y="662"/>
                  </a:lnTo>
                  <a:lnTo>
                    <a:pt x="51" y="587"/>
                  </a:lnTo>
                  <a:lnTo>
                    <a:pt x="75" y="518"/>
                  </a:lnTo>
                  <a:lnTo>
                    <a:pt x="101" y="453"/>
                  </a:lnTo>
                  <a:lnTo>
                    <a:pt x="130" y="393"/>
                  </a:lnTo>
                  <a:lnTo>
                    <a:pt x="159" y="337"/>
                  </a:lnTo>
                  <a:lnTo>
                    <a:pt x="192" y="283"/>
                  </a:lnTo>
                  <a:lnTo>
                    <a:pt x="222" y="235"/>
                  </a:lnTo>
                  <a:lnTo>
                    <a:pt x="255" y="189"/>
                  </a:lnTo>
                  <a:lnTo>
                    <a:pt x="285" y="149"/>
                  </a:lnTo>
                  <a:lnTo>
                    <a:pt x="316" y="112"/>
                  </a:lnTo>
                  <a:lnTo>
                    <a:pt x="345" y="79"/>
                  </a:lnTo>
                  <a:lnTo>
                    <a:pt x="373" y="49"/>
                  </a:lnTo>
                  <a:lnTo>
                    <a:pt x="397" y="23"/>
                  </a:lnTo>
                  <a:lnTo>
                    <a:pt x="419" y="0"/>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07" name="Rectangle 259"/>
            <p:cNvSpPr>
              <a:spLocks noChangeArrowheads="1"/>
            </p:cNvSpPr>
            <p:nvPr/>
          </p:nvSpPr>
          <p:spPr bwMode="auto">
            <a:xfrm>
              <a:off x="5901" y="5699"/>
              <a:ext cx="39" cy="36"/>
            </a:xfrm>
            <a:prstGeom prst="rect">
              <a:avLst/>
            </a:prstGeom>
            <a:noFill/>
            <a:ln w="12">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8308" name="Freeform 260"/>
            <p:cNvSpPr>
              <a:spLocks/>
            </p:cNvSpPr>
            <p:nvPr/>
          </p:nvSpPr>
          <p:spPr bwMode="auto">
            <a:xfrm>
              <a:off x="5932" y="5478"/>
              <a:ext cx="426" cy="241"/>
            </a:xfrm>
            <a:custGeom>
              <a:avLst/>
              <a:gdLst/>
              <a:ahLst/>
              <a:cxnLst>
                <a:cxn ang="0">
                  <a:pos x="1" y="9"/>
                </a:cxn>
                <a:cxn ang="0">
                  <a:pos x="0" y="22"/>
                </a:cxn>
                <a:cxn ang="0">
                  <a:pos x="1" y="35"/>
                </a:cxn>
                <a:cxn ang="0">
                  <a:pos x="3" y="50"/>
                </a:cxn>
                <a:cxn ang="0">
                  <a:pos x="5" y="61"/>
                </a:cxn>
                <a:cxn ang="0">
                  <a:pos x="8" y="74"/>
                </a:cxn>
                <a:cxn ang="0">
                  <a:pos x="13" y="85"/>
                </a:cxn>
                <a:cxn ang="0">
                  <a:pos x="16" y="97"/>
                </a:cxn>
                <a:cxn ang="0">
                  <a:pos x="21" y="108"/>
                </a:cxn>
                <a:cxn ang="0">
                  <a:pos x="27" y="121"/>
                </a:cxn>
                <a:cxn ang="0">
                  <a:pos x="34" y="134"/>
                </a:cxn>
                <a:cxn ang="0">
                  <a:pos x="42" y="145"/>
                </a:cxn>
                <a:cxn ang="0">
                  <a:pos x="50" y="155"/>
                </a:cxn>
                <a:cxn ang="0">
                  <a:pos x="58" y="165"/>
                </a:cxn>
                <a:cxn ang="0">
                  <a:pos x="66" y="173"/>
                </a:cxn>
                <a:cxn ang="0">
                  <a:pos x="74" y="182"/>
                </a:cxn>
                <a:cxn ang="0">
                  <a:pos x="82" y="189"/>
                </a:cxn>
                <a:cxn ang="0">
                  <a:pos x="90" y="197"/>
                </a:cxn>
                <a:cxn ang="0">
                  <a:pos x="98" y="205"/>
                </a:cxn>
                <a:cxn ang="0">
                  <a:pos x="108" y="212"/>
                </a:cxn>
                <a:cxn ang="0">
                  <a:pos x="119" y="218"/>
                </a:cxn>
                <a:cxn ang="0">
                  <a:pos x="127" y="220"/>
                </a:cxn>
                <a:cxn ang="0">
                  <a:pos x="139" y="225"/>
                </a:cxn>
                <a:cxn ang="0">
                  <a:pos x="148" y="229"/>
                </a:cxn>
                <a:cxn ang="0">
                  <a:pos x="156" y="231"/>
                </a:cxn>
                <a:cxn ang="0">
                  <a:pos x="166" y="234"/>
                </a:cxn>
                <a:cxn ang="0">
                  <a:pos x="176" y="236"/>
                </a:cxn>
                <a:cxn ang="0">
                  <a:pos x="187" y="237"/>
                </a:cxn>
                <a:cxn ang="0">
                  <a:pos x="197" y="237"/>
                </a:cxn>
                <a:cxn ang="0">
                  <a:pos x="211" y="239"/>
                </a:cxn>
                <a:cxn ang="0">
                  <a:pos x="221" y="239"/>
                </a:cxn>
                <a:cxn ang="0">
                  <a:pos x="232" y="239"/>
                </a:cxn>
                <a:cxn ang="0">
                  <a:pos x="242" y="237"/>
                </a:cxn>
                <a:cxn ang="0">
                  <a:pos x="252" y="236"/>
                </a:cxn>
                <a:cxn ang="0">
                  <a:pos x="260" y="233"/>
                </a:cxn>
                <a:cxn ang="0">
                  <a:pos x="269" y="231"/>
                </a:cxn>
                <a:cxn ang="0">
                  <a:pos x="279" y="226"/>
                </a:cxn>
                <a:cxn ang="0">
                  <a:pos x="289" y="221"/>
                </a:cxn>
                <a:cxn ang="0">
                  <a:pos x="298" y="218"/>
                </a:cxn>
                <a:cxn ang="0">
                  <a:pos x="308" y="215"/>
                </a:cxn>
                <a:cxn ang="0">
                  <a:pos x="316" y="212"/>
                </a:cxn>
                <a:cxn ang="0">
                  <a:pos x="324" y="207"/>
                </a:cxn>
                <a:cxn ang="0">
                  <a:pos x="334" y="202"/>
                </a:cxn>
                <a:cxn ang="0">
                  <a:pos x="342" y="197"/>
                </a:cxn>
                <a:cxn ang="0">
                  <a:pos x="352" y="187"/>
                </a:cxn>
                <a:cxn ang="0">
                  <a:pos x="360" y="181"/>
                </a:cxn>
                <a:cxn ang="0">
                  <a:pos x="368" y="173"/>
                </a:cxn>
                <a:cxn ang="0">
                  <a:pos x="374" y="163"/>
                </a:cxn>
                <a:cxn ang="0">
                  <a:pos x="382" y="153"/>
                </a:cxn>
                <a:cxn ang="0">
                  <a:pos x="390" y="142"/>
                </a:cxn>
                <a:cxn ang="0">
                  <a:pos x="397" y="131"/>
                </a:cxn>
                <a:cxn ang="0">
                  <a:pos x="405" y="119"/>
                </a:cxn>
                <a:cxn ang="0">
                  <a:pos x="410" y="106"/>
                </a:cxn>
                <a:cxn ang="0">
                  <a:pos x="416" y="93"/>
                </a:cxn>
                <a:cxn ang="0">
                  <a:pos x="420" y="81"/>
                </a:cxn>
                <a:cxn ang="0">
                  <a:pos x="423" y="61"/>
                </a:cxn>
                <a:cxn ang="0">
                  <a:pos x="426" y="45"/>
                </a:cxn>
                <a:cxn ang="0">
                  <a:pos x="426" y="29"/>
                </a:cxn>
                <a:cxn ang="0">
                  <a:pos x="424" y="6"/>
                </a:cxn>
              </a:cxnLst>
              <a:rect l="0" t="0" r="r" b="b"/>
              <a:pathLst>
                <a:path w="426" h="241">
                  <a:moveTo>
                    <a:pt x="1" y="0"/>
                  </a:moveTo>
                  <a:lnTo>
                    <a:pt x="1" y="6"/>
                  </a:lnTo>
                  <a:lnTo>
                    <a:pt x="1" y="9"/>
                  </a:lnTo>
                  <a:lnTo>
                    <a:pt x="1" y="14"/>
                  </a:lnTo>
                  <a:lnTo>
                    <a:pt x="1" y="17"/>
                  </a:lnTo>
                  <a:lnTo>
                    <a:pt x="0" y="22"/>
                  </a:lnTo>
                  <a:lnTo>
                    <a:pt x="1" y="26"/>
                  </a:lnTo>
                  <a:lnTo>
                    <a:pt x="1" y="30"/>
                  </a:lnTo>
                  <a:lnTo>
                    <a:pt x="1" y="35"/>
                  </a:lnTo>
                  <a:lnTo>
                    <a:pt x="1" y="42"/>
                  </a:lnTo>
                  <a:lnTo>
                    <a:pt x="1" y="47"/>
                  </a:lnTo>
                  <a:lnTo>
                    <a:pt x="3" y="50"/>
                  </a:lnTo>
                  <a:lnTo>
                    <a:pt x="3" y="55"/>
                  </a:lnTo>
                  <a:lnTo>
                    <a:pt x="5" y="58"/>
                  </a:lnTo>
                  <a:lnTo>
                    <a:pt x="5" y="61"/>
                  </a:lnTo>
                  <a:lnTo>
                    <a:pt x="6" y="66"/>
                  </a:lnTo>
                  <a:lnTo>
                    <a:pt x="6" y="69"/>
                  </a:lnTo>
                  <a:lnTo>
                    <a:pt x="8" y="74"/>
                  </a:lnTo>
                  <a:lnTo>
                    <a:pt x="9" y="77"/>
                  </a:lnTo>
                  <a:lnTo>
                    <a:pt x="11" y="81"/>
                  </a:lnTo>
                  <a:lnTo>
                    <a:pt x="13" y="85"/>
                  </a:lnTo>
                  <a:lnTo>
                    <a:pt x="14" y="89"/>
                  </a:lnTo>
                  <a:lnTo>
                    <a:pt x="14" y="93"/>
                  </a:lnTo>
                  <a:lnTo>
                    <a:pt x="16" y="97"/>
                  </a:lnTo>
                  <a:lnTo>
                    <a:pt x="19" y="100"/>
                  </a:lnTo>
                  <a:lnTo>
                    <a:pt x="21" y="105"/>
                  </a:lnTo>
                  <a:lnTo>
                    <a:pt x="21" y="108"/>
                  </a:lnTo>
                  <a:lnTo>
                    <a:pt x="24" y="113"/>
                  </a:lnTo>
                  <a:lnTo>
                    <a:pt x="26" y="118"/>
                  </a:lnTo>
                  <a:lnTo>
                    <a:pt x="27" y="121"/>
                  </a:lnTo>
                  <a:lnTo>
                    <a:pt x="30" y="124"/>
                  </a:lnTo>
                  <a:lnTo>
                    <a:pt x="32" y="129"/>
                  </a:lnTo>
                  <a:lnTo>
                    <a:pt x="34" y="134"/>
                  </a:lnTo>
                  <a:lnTo>
                    <a:pt x="37" y="137"/>
                  </a:lnTo>
                  <a:lnTo>
                    <a:pt x="40" y="140"/>
                  </a:lnTo>
                  <a:lnTo>
                    <a:pt x="42" y="145"/>
                  </a:lnTo>
                  <a:lnTo>
                    <a:pt x="45" y="148"/>
                  </a:lnTo>
                  <a:lnTo>
                    <a:pt x="48" y="152"/>
                  </a:lnTo>
                  <a:lnTo>
                    <a:pt x="50" y="155"/>
                  </a:lnTo>
                  <a:lnTo>
                    <a:pt x="53" y="158"/>
                  </a:lnTo>
                  <a:lnTo>
                    <a:pt x="55" y="160"/>
                  </a:lnTo>
                  <a:lnTo>
                    <a:pt x="58" y="165"/>
                  </a:lnTo>
                  <a:lnTo>
                    <a:pt x="60" y="166"/>
                  </a:lnTo>
                  <a:lnTo>
                    <a:pt x="63" y="171"/>
                  </a:lnTo>
                  <a:lnTo>
                    <a:pt x="66" y="173"/>
                  </a:lnTo>
                  <a:lnTo>
                    <a:pt x="68" y="176"/>
                  </a:lnTo>
                  <a:lnTo>
                    <a:pt x="71" y="179"/>
                  </a:lnTo>
                  <a:lnTo>
                    <a:pt x="74" y="182"/>
                  </a:lnTo>
                  <a:lnTo>
                    <a:pt x="76" y="184"/>
                  </a:lnTo>
                  <a:lnTo>
                    <a:pt x="80" y="187"/>
                  </a:lnTo>
                  <a:lnTo>
                    <a:pt x="82" y="189"/>
                  </a:lnTo>
                  <a:lnTo>
                    <a:pt x="85" y="192"/>
                  </a:lnTo>
                  <a:lnTo>
                    <a:pt x="89" y="194"/>
                  </a:lnTo>
                  <a:lnTo>
                    <a:pt x="90" y="197"/>
                  </a:lnTo>
                  <a:lnTo>
                    <a:pt x="93" y="199"/>
                  </a:lnTo>
                  <a:lnTo>
                    <a:pt x="97" y="202"/>
                  </a:lnTo>
                  <a:lnTo>
                    <a:pt x="98" y="205"/>
                  </a:lnTo>
                  <a:lnTo>
                    <a:pt x="101" y="205"/>
                  </a:lnTo>
                  <a:lnTo>
                    <a:pt x="105" y="208"/>
                  </a:lnTo>
                  <a:lnTo>
                    <a:pt x="108" y="212"/>
                  </a:lnTo>
                  <a:lnTo>
                    <a:pt x="111" y="213"/>
                  </a:lnTo>
                  <a:lnTo>
                    <a:pt x="116" y="215"/>
                  </a:lnTo>
                  <a:lnTo>
                    <a:pt x="119" y="218"/>
                  </a:lnTo>
                  <a:lnTo>
                    <a:pt x="122" y="218"/>
                  </a:lnTo>
                  <a:lnTo>
                    <a:pt x="124" y="218"/>
                  </a:lnTo>
                  <a:lnTo>
                    <a:pt x="127" y="220"/>
                  </a:lnTo>
                  <a:lnTo>
                    <a:pt x="132" y="223"/>
                  </a:lnTo>
                  <a:lnTo>
                    <a:pt x="135" y="225"/>
                  </a:lnTo>
                  <a:lnTo>
                    <a:pt x="139" y="225"/>
                  </a:lnTo>
                  <a:lnTo>
                    <a:pt x="142" y="226"/>
                  </a:lnTo>
                  <a:lnTo>
                    <a:pt x="145" y="228"/>
                  </a:lnTo>
                  <a:lnTo>
                    <a:pt x="148" y="229"/>
                  </a:lnTo>
                  <a:lnTo>
                    <a:pt x="152" y="229"/>
                  </a:lnTo>
                  <a:lnTo>
                    <a:pt x="153" y="231"/>
                  </a:lnTo>
                  <a:lnTo>
                    <a:pt x="156" y="231"/>
                  </a:lnTo>
                  <a:lnTo>
                    <a:pt x="160" y="233"/>
                  </a:lnTo>
                  <a:lnTo>
                    <a:pt x="161" y="233"/>
                  </a:lnTo>
                  <a:lnTo>
                    <a:pt x="166" y="234"/>
                  </a:lnTo>
                  <a:lnTo>
                    <a:pt x="169" y="236"/>
                  </a:lnTo>
                  <a:lnTo>
                    <a:pt x="173" y="236"/>
                  </a:lnTo>
                  <a:lnTo>
                    <a:pt x="176" y="236"/>
                  </a:lnTo>
                  <a:lnTo>
                    <a:pt x="179" y="236"/>
                  </a:lnTo>
                  <a:lnTo>
                    <a:pt x="184" y="237"/>
                  </a:lnTo>
                  <a:lnTo>
                    <a:pt x="187" y="237"/>
                  </a:lnTo>
                  <a:lnTo>
                    <a:pt x="190" y="237"/>
                  </a:lnTo>
                  <a:lnTo>
                    <a:pt x="194" y="237"/>
                  </a:lnTo>
                  <a:lnTo>
                    <a:pt x="197" y="237"/>
                  </a:lnTo>
                  <a:lnTo>
                    <a:pt x="205" y="239"/>
                  </a:lnTo>
                  <a:lnTo>
                    <a:pt x="208" y="239"/>
                  </a:lnTo>
                  <a:lnTo>
                    <a:pt x="211" y="239"/>
                  </a:lnTo>
                  <a:lnTo>
                    <a:pt x="215" y="241"/>
                  </a:lnTo>
                  <a:lnTo>
                    <a:pt x="218" y="241"/>
                  </a:lnTo>
                  <a:lnTo>
                    <a:pt x="221" y="239"/>
                  </a:lnTo>
                  <a:lnTo>
                    <a:pt x="224" y="239"/>
                  </a:lnTo>
                  <a:lnTo>
                    <a:pt x="229" y="239"/>
                  </a:lnTo>
                  <a:lnTo>
                    <a:pt x="232" y="239"/>
                  </a:lnTo>
                  <a:lnTo>
                    <a:pt x="235" y="237"/>
                  </a:lnTo>
                  <a:lnTo>
                    <a:pt x="239" y="237"/>
                  </a:lnTo>
                  <a:lnTo>
                    <a:pt x="242" y="237"/>
                  </a:lnTo>
                  <a:lnTo>
                    <a:pt x="247" y="237"/>
                  </a:lnTo>
                  <a:lnTo>
                    <a:pt x="248" y="237"/>
                  </a:lnTo>
                  <a:lnTo>
                    <a:pt x="252" y="236"/>
                  </a:lnTo>
                  <a:lnTo>
                    <a:pt x="255" y="236"/>
                  </a:lnTo>
                  <a:lnTo>
                    <a:pt x="258" y="234"/>
                  </a:lnTo>
                  <a:lnTo>
                    <a:pt x="260" y="233"/>
                  </a:lnTo>
                  <a:lnTo>
                    <a:pt x="263" y="233"/>
                  </a:lnTo>
                  <a:lnTo>
                    <a:pt x="266" y="231"/>
                  </a:lnTo>
                  <a:lnTo>
                    <a:pt x="269" y="231"/>
                  </a:lnTo>
                  <a:lnTo>
                    <a:pt x="273" y="229"/>
                  </a:lnTo>
                  <a:lnTo>
                    <a:pt x="276" y="228"/>
                  </a:lnTo>
                  <a:lnTo>
                    <a:pt x="279" y="226"/>
                  </a:lnTo>
                  <a:lnTo>
                    <a:pt x="282" y="225"/>
                  </a:lnTo>
                  <a:lnTo>
                    <a:pt x="286" y="225"/>
                  </a:lnTo>
                  <a:lnTo>
                    <a:pt x="289" y="221"/>
                  </a:lnTo>
                  <a:lnTo>
                    <a:pt x="292" y="220"/>
                  </a:lnTo>
                  <a:lnTo>
                    <a:pt x="297" y="218"/>
                  </a:lnTo>
                  <a:lnTo>
                    <a:pt x="298" y="218"/>
                  </a:lnTo>
                  <a:lnTo>
                    <a:pt x="302" y="218"/>
                  </a:lnTo>
                  <a:lnTo>
                    <a:pt x="303" y="216"/>
                  </a:lnTo>
                  <a:lnTo>
                    <a:pt x="308" y="215"/>
                  </a:lnTo>
                  <a:lnTo>
                    <a:pt x="310" y="213"/>
                  </a:lnTo>
                  <a:lnTo>
                    <a:pt x="313" y="212"/>
                  </a:lnTo>
                  <a:lnTo>
                    <a:pt x="316" y="212"/>
                  </a:lnTo>
                  <a:lnTo>
                    <a:pt x="318" y="210"/>
                  </a:lnTo>
                  <a:lnTo>
                    <a:pt x="321" y="208"/>
                  </a:lnTo>
                  <a:lnTo>
                    <a:pt x="324" y="207"/>
                  </a:lnTo>
                  <a:lnTo>
                    <a:pt x="328" y="205"/>
                  </a:lnTo>
                  <a:lnTo>
                    <a:pt x="329" y="203"/>
                  </a:lnTo>
                  <a:lnTo>
                    <a:pt x="334" y="202"/>
                  </a:lnTo>
                  <a:lnTo>
                    <a:pt x="337" y="200"/>
                  </a:lnTo>
                  <a:lnTo>
                    <a:pt x="340" y="199"/>
                  </a:lnTo>
                  <a:lnTo>
                    <a:pt x="342" y="197"/>
                  </a:lnTo>
                  <a:lnTo>
                    <a:pt x="345" y="192"/>
                  </a:lnTo>
                  <a:lnTo>
                    <a:pt x="349" y="191"/>
                  </a:lnTo>
                  <a:lnTo>
                    <a:pt x="352" y="187"/>
                  </a:lnTo>
                  <a:lnTo>
                    <a:pt x="353" y="186"/>
                  </a:lnTo>
                  <a:lnTo>
                    <a:pt x="357" y="184"/>
                  </a:lnTo>
                  <a:lnTo>
                    <a:pt x="360" y="181"/>
                  </a:lnTo>
                  <a:lnTo>
                    <a:pt x="361" y="179"/>
                  </a:lnTo>
                  <a:lnTo>
                    <a:pt x="365" y="174"/>
                  </a:lnTo>
                  <a:lnTo>
                    <a:pt x="368" y="173"/>
                  </a:lnTo>
                  <a:lnTo>
                    <a:pt x="370" y="168"/>
                  </a:lnTo>
                  <a:lnTo>
                    <a:pt x="371" y="166"/>
                  </a:lnTo>
                  <a:lnTo>
                    <a:pt x="374" y="163"/>
                  </a:lnTo>
                  <a:lnTo>
                    <a:pt x="378" y="160"/>
                  </a:lnTo>
                  <a:lnTo>
                    <a:pt x="379" y="155"/>
                  </a:lnTo>
                  <a:lnTo>
                    <a:pt x="382" y="153"/>
                  </a:lnTo>
                  <a:lnTo>
                    <a:pt x="386" y="150"/>
                  </a:lnTo>
                  <a:lnTo>
                    <a:pt x="387" y="147"/>
                  </a:lnTo>
                  <a:lnTo>
                    <a:pt x="390" y="142"/>
                  </a:lnTo>
                  <a:lnTo>
                    <a:pt x="394" y="137"/>
                  </a:lnTo>
                  <a:lnTo>
                    <a:pt x="395" y="134"/>
                  </a:lnTo>
                  <a:lnTo>
                    <a:pt x="397" y="131"/>
                  </a:lnTo>
                  <a:lnTo>
                    <a:pt x="402" y="127"/>
                  </a:lnTo>
                  <a:lnTo>
                    <a:pt x="403" y="123"/>
                  </a:lnTo>
                  <a:lnTo>
                    <a:pt x="405" y="119"/>
                  </a:lnTo>
                  <a:lnTo>
                    <a:pt x="407" y="115"/>
                  </a:lnTo>
                  <a:lnTo>
                    <a:pt x="407" y="111"/>
                  </a:lnTo>
                  <a:lnTo>
                    <a:pt x="410" y="106"/>
                  </a:lnTo>
                  <a:lnTo>
                    <a:pt x="411" y="103"/>
                  </a:lnTo>
                  <a:lnTo>
                    <a:pt x="415" y="98"/>
                  </a:lnTo>
                  <a:lnTo>
                    <a:pt x="416" y="93"/>
                  </a:lnTo>
                  <a:lnTo>
                    <a:pt x="418" y="87"/>
                  </a:lnTo>
                  <a:lnTo>
                    <a:pt x="420" y="84"/>
                  </a:lnTo>
                  <a:lnTo>
                    <a:pt x="420" y="81"/>
                  </a:lnTo>
                  <a:lnTo>
                    <a:pt x="421" y="69"/>
                  </a:lnTo>
                  <a:lnTo>
                    <a:pt x="421" y="66"/>
                  </a:lnTo>
                  <a:lnTo>
                    <a:pt x="423" y="61"/>
                  </a:lnTo>
                  <a:lnTo>
                    <a:pt x="424" y="55"/>
                  </a:lnTo>
                  <a:lnTo>
                    <a:pt x="426" y="50"/>
                  </a:lnTo>
                  <a:lnTo>
                    <a:pt x="426" y="45"/>
                  </a:lnTo>
                  <a:lnTo>
                    <a:pt x="426" y="40"/>
                  </a:lnTo>
                  <a:lnTo>
                    <a:pt x="426" y="35"/>
                  </a:lnTo>
                  <a:lnTo>
                    <a:pt x="426" y="29"/>
                  </a:lnTo>
                  <a:lnTo>
                    <a:pt x="424" y="21"/>
                  </a:lnTo>
                  <a:lnTo>
                    <a:pt x="424" y="16"/>
                  </a:lnTo>
                  <a:lnTo>
                    <a:pt x="424" y="6"/>
                  </a:lnTo>
                  <a:lnTo>
                    <a:pt x="1" y="0"/>
                  </a:lnTo>
                  <a:close/>
                </a:path>
              </a:pathLst>
            </a:custGeom>
            <a:solidFill>
              <a:srgbClr val="618FFD"/>
            </a:solid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09" name="Line 261"/>
            <p:cNvSpPr>
              <a:spLocks noChangeShapeType="1"/>
            </p:cNvSpPr>
            <p:nvPr/>
          </p:nvSpPr>
          <p:spPr bwMode="auto">
            <a:xfrm>
              <a:off x="5933" y="5478"/>
              <a:ext cx="440" cy="1"/>
            </a:xfrm>
            <a:prstGeom prst="line">
              <a:avLst/>
            </a:prstGeom>
            <a:noFill/>
            <a:ln w="51">
              <a:solidFill>
                <a:srgbClr val="00279F"/>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10" name="Line 262"/>
            <p:cNvSpPr>
              <a:spLocks noChangeShapeType="1"/>
            </p:cNvSpPr>
            <p:nvPr/>
          </p:nvSpPr>
          <p:spPr bwMode="auto">
            <a:xfrm>
              <a:off x="6942" y="3907"/>
              <a:ext cx="1" cy="1721"/>
            </a:xfrm>
            <a:prstGeom prst="line">
              <a:avLst/>
            </a:prstGeom>
            <a:noFill/>
            <a:ln w="77">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11" name="AutoShape 263"/>
            <p:cNvSpPr>
              <a:spLocks noChangeArrowheads="1"/>
            </p:cNvSpPr>
            <p:nvPr/>
          </p:nvSpPr>
          <p:spPr bwMode="auto">
            <a:xfrm>
              <a:off x="4756" y="4240"/>
              <a:ext cx="530" cy="531"/>
            </a:xfrm>
            <a:prstGeom prst="roundRect">
              <a:avLst>
                <a:gd name="adj" fmla="val 12500"/>
              </a:avLst>
            </a:prstGeom>
            <a:solidFill>
              <a:srgbClr val="FFFF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12" name="Freeform 264"/>
            <p:cNvSpPr>
              <a:spLocks/>
            </p:cNvSpPr>
            <p:nvPr/>
          </p:nvSpPr>
          <p:spPr bwMode="auto">
            <a:xfrm>
              <a:off x="4842" y="4345"/>
              <a:ext cx="179" cy="161"/>
            </a:xfrm>
            <a:custGeom>
              <a:avLst/>
              <a:gdLst/>
              <a:ahLst/>
              <a:cxnLst>
                <a:cxn ang="0">
                  <a:pos x="60" y="0"/>
                </a:cxn>
                <a:cxn ang="0">
                  <a:pos x="0" y="98"/>
                </a:cxn>
                <a:cxn ang="0">
                  <a:pos x="111" y="99"/>
                </a:cxn>
                <a:cxn ang="0">
                  <a:pos x="60" y="0"/>
                </a:cxn>
              </a:cxnLst>
              <a:rect l="0" t="0" r="r" b="b"/>
              <a:pathLst>
                <a:path w="111" h="99">
                  <a:moveTo>
                    <a:pt x="60" y="0"/>
                  </a:moveTo>
                  <a:cubicBezTo>
                    <a:pt x="23" y="19"/>
                    <a:pt x="0" y="57"/>
                    <a:pt x="0" y="98"/>
                  </a:cubicBezTo>
                  <a:lnTo>
                    <a:pt x="111" y="99"/>
                  </a:lnTo>
                  <a:lnTo>
                    <a:pt x="6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13" name="Freeform 265"/>
            <p:cNvSpPr>
              <a:spLocks/>
            </p:cNvSpPr>
            <p:nvPr/>
          </p:nvSpPr>
          <p:spPr bwMode="auto">
            <a:xfrm>
              <a:off x="4913" y="4506"/>
              <a:ext cx="216" cy="179"/>
            </a:xfrm>
            <a:custGeom>
              <a:avLst/>
              <a:gdLst/>
              <a:ahLst/>
              <a:cxnLst>
                <a:cxn ang="0">
                  <a:pos x="0" y="89"/>
                </a:cxn>
                <a:cxn ang="0">
                  <a:pos x="67" y="111"/>
                </a:cxn>
                <a:cxn ang="0">
                  <a:pos x="134" y="89"/>
                </a:cxn>
                <a:cxn ang="0">
                  <a:pos x="67" y="0"/>
                </a:cxn>
                <a:cxn ang="0">
                  <a:pos x="0" y="89"/>
                </a:cxn>
              </a:cxnLst>
              <a:rect l="0" t="0" r="r" b="b"/>
              <a:pathLst>
                <a:path w="134" h="111">
                  <a:moveTo>
                    <a:pt x="0" y="89"/>
                  </a:moveTo>
                  <a:cubicBezTo>
                    <a:pt x="19" y="103"/>
                    <a:pt x="42" y="111"/>
                    <a:pt x="67" y="111"/>
                  </a:cubicBezTo>
                  <a:cubicBezTo>
                    <a:pt x="91" y="110"/>
                    <a:pt x="114" y="103"/>
                    <a:pt x="134" y="89"/>
                  </a:cubicBezTo>
                  <a:lnTo>
                    <a:pt x="67" y="0"/>
                  </a:lnTo>
                  <a:lnTo>
                    <a:pt x="0" y="8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14" name="Freeform 266"/>
            <p:cNvSpPr>
              <a:spLocks/>
            </p:cNvSpPr>
            <p:nvPr/>
          </p:nvSpPr>
          <p:spPr bwMode="auto">
            <a:xfrm>
              <a:off x="5021" y="4347"/>
              <a:ext cx="179" cy="159"/>
            </a:xfrm>
            <a:custGeom>
              <a:avLst/>
              <a:gdLst/>
              <a:ahLst/>
              <a:cxnLst>
                <a:cxn ang="0">
                  <a:pos x="111" y="98"/>
                </a:cxn>
                <a:cxn ang="0">
                  <a:pos x="50" y="0"/>
                </a:cxn>
                <a:cxn ang="0">
                  <a:pos x="0" y="98"/>
                </a:cxn>
                <a:cxn ang="0">
                  <a:pos x="111" y="98"/>
                </a:cxn>
              </a:cxnLst>
              <a:rect l="0" t="0" r="r" b="b"/>
              <a:pathLst>
                <a:path w="111" h="98">
                  <a:moveTo>
                    <a:pt x="111" y="98"/>
                  </a:moveTo>
                  <a:cubicBezTo>
                    <a:pt x="111" y="56"/>
                    <a:pt x="87" y="19"/>
                    <a:pt x="50" y="0"/>
                  </a:cubicBezTo>
                  <a:lnTo>
                    <a:pt x="0" y="98"/>
                  </a:lnTo>
                  <a:lnTo>
                    <a:pt x="111" y="9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15" name="Oval 267"/>
            <p:cNvSpPr>
              <a:spLocks noChangeArrowheads="1"/>
            </p:cNvSpPr>
            <p:nvPr/>
          </p:nvSpPr>
          <p:spPr bwMode="auto">
            <a:xfrm>
              <a:off x="4969" y="4454"/>
              <a:ext cx="104" cy="10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16" name="Oval 268"/>
            <p:cNvSpPr>
              <a:spLocks noChangeArrowheads="1"/>
            </p:cNvSpPr>
            <p:nvPr/>
          </p:nvSpPr>
          <p:spPr bwMode="auto">
            <a:xfrm>
              <a:off x="4990" y="4475"/>
              <a:ext cx="62" cy="61"/>
            </a:xfrm>
            <a:prstGeom prst="ellipse">
              <a:avLst/>
            </a:pr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17" name="Freeform 269"/>
            <p:cNvSpPr>
              <a:spLocks/>
            </p:cNvSpPr>
            <p:nvPr/>
          </p:nvSpPr>
          <p:spPr bwMode="auto">
            <a:xfrm>
              <a:off x="4894" y="5646"/>
              <a:ext cx="161" cy="757"/>
            </a:xfrm>
            <a:custGeom>
              <a:avLst/>
              <a:gdLst/>
              <a:ahLst/>
              <a:cxnLst>
                <a:cxn ang="0">
                  <a:pos x="45" y="0"/>
                </a:cxn>
                <a:cxn ang="0">
                  <a:pos x="45" y="603"/>
                </a:cxn>
                <a:cxn ang="0">
                  <a:pos x="40" y="606"/>
                </a:cxn>
                <a:cxn ang="0">
                  <a:pos x="33" y="610"/>
                </a:cxn>
                <a:cxn ang="0">
                  <a:pos x="29" y="615"/>
                </a:cxn>
                <a:cxn ang="0">
                  <a:pos x="24" y="619"/>
                </a:cxn>
                <a:cxn ang="0">
                  <a:pos x="17" y="626"/>
                </a:cxn>
                <a:cxn ang="0">
                  <a:pos x="14" y="631"/>
                </a:cxn>
                <a:cxn ang="0">
                  <a:pos x="9" y="637"/>
                </a:cxn>
                <a:cxn ang="0">
                  <a:pos x="6" y="642"/>
                </a:cxn>
                <a:cxn ang="0">
                  <a:pos x="4" y="647"/>
                </a:cxn>
                <a:cxn ang="0">
                  <a:pos x="3" y="653"/>
                </a:cxn>
                <a:cxn ang="0">
                  <a:pos x="1" y="661"/>
                </a:cxn>
                <a:cxn ang="0">
                  <a:pos x="0" y="670"/>
                </a:cxn>
                <a:cxn ang="0">
                  <a:pos x="0" y="682"/>
                </a:cxn>
                <a:cxn ang="0">
                  <a:pos x="1" y="692"/>
                </a:cxn>
                <a:cxn ang="0">
                  <a:pos x="3" y="699"/>
                </a:cxn>
                <a:cxn ang="0">
                  <a:pos x="6" y="708"/>
                </a:cxn>
                <a:cxn ang="0">
                  <a:pos x="9" y="716"/>
                </a:cxn>
                <a:cxn ang="0">
                  <a:pos x="14" y="723"/>
                </a:cxn>
                <a:cxn ang="0">
                  <a:pos x="19" y="729"/>
                </a:cxn>
                <a:cxn ang="0">
                  <a:pos x="24" y="734"/>
                </a:cxn>
                <a:cxn ang="0">
                  <a:pos x="30" y="739"/>
                </a:cxn>
                <a:cxn ang="0">
                  <a:pos x="35" y="744"/>
                </a:cxn>
                <a:cxn ang="0">
                  <a:pos x="42" y="749"/>
                </a:cxn>
                <a:cxn ang="0">
                  <a:pos x="50" y="752"/>
                </a:cxn>
                <a:cxn ang="0">
                  <a:pos x="59" y="755"/>
                </a:cxn>
                <a:cxn ang="0">
                  <a:pos x="67" y="757"/>
                </a:cxn>
                <a:cxn ang="0">
                  <a:pos x="77" y="757"/>
                </a:cxn>
                <a:cxn ang="0">
                  <a:pos x="85" y="757"/>
                </a:cxn>
                <a:cxn ang="0">
                  <a:pos x="96" y="757"/>
                </a:cxn>
                <a:cxn ang="0">
                  <a:pos x="105" y="754"/>
                </a:cxn>
                <a:cxn ang="0">
                  <a:pos x="113" y="752"/>
                </a:cxn>
                <a:cxn ang="0">
                  <a:pos x="119" y="747"/>
                </a:cxn>
                <a:cxn ang="0">
                  <a:pos x="126" y="744"/>
                </a:cxn>
                <a:cxn ang="0">
                  <a:pos x="132" y="739"/>
                </a:cxn>
                <a:cxn ang="0">
                  <a:pos x="140" y="733"/>
                </a:cxn>
                <a:cxn ang="0">
                  <a:pos x="145" y="725"/>
                </a:cxn>
                <a:cxn ang="0">
                  <a:pos x="150" y="718"/>
                </a:cxn>
                <a:cxn ang="0">
                  <a:pos x="155" y="708"/>
                </a:cxn>
                <a:cxn ang="0">
                  <a:pos x="158" y="700"/>
                </a:cxn>
                <a:cxn ang="0">
                  <a:pos x="159" y="692"/>
                </a:cxn>
                <a:cxn ang="0">
                  <a:pos x="161" y="681"/>
                </a:cxn>
                <a:cxn ang="0">
                  <a:pos x="161" y="671"/>
                </a:cxn>
                <a:cxn ang="0">
                  <a:pos x="159" y="663"/>
                </a:cxn>
                <a:cxn ang="0">
                  <a:pos x="158" y="655"/>
                </a:cxn>
                <a:cxn ang="0">
                  <a:pos x="156" y="647"/>
                </a:cxn>
                <a:cxn ang="0">
                  <a:pos x="151" y="639"/>
                </a:cxn>
                <a:cxn ang="0">
                  <a:pos x="148" y="632"/>
                </a:cxn>
                <a:cxn ang="0">
                  <a:pos x="143" y="626"/>
                </a:cxn>
                <a:cxn ang="0">
                  <a:pos x="138" y="619"/>
                </a:cxn>
                <a:cxn ang="0">
                  <a:pos x="132" y="615"/>
                </a:cxn>
                <a:cxn ang="0">
                  <a:pos x="127" y="610"/>
                </a:cxn>
                <a:cxn ang="0">
                  <a:pos x="121" y="605"/>
                </a:cxn>
                <a:cxn ang="0">
                  <a:pos x="116" y="603"/>
                </a:cxn>
                <a:cxn ang="0">
                  <a:pos x="116" y="0"/>
                </a:cxn>
                <a:cxn ang="0">
                  <a:pos x="45" y="0"/>
                </a:cxn>
              </a:cxnLst>
              <a:rect l="0" t="0" r="r" b="b"/>
              <a:pathLst>
                <a:path w="161" h="757">
                  <a:moveTo>
                    <a:pt x="45" y="0"/>
                  </a:moveTo>
                  <a:lnTo>
                    <a:pt x="45" y="603"/>
                  </a:lnTo>
                  <a:lnTo>
                    <a:pt x="40" y="606"/>
                  </a:lnTo>
                  <a:lnTo>
                    <a:pt x="33" y="610"/>
                  </a:lnTo>
                  <a:lnTo>
                    <a:pt x="29" y="615"/>
                  </a:lnTo>
                  <a:lnTo>
                    <a:pt x="24" y="619"/>
                  </a:lnTo>
                  <a:lnTo>
                    <a:pt x="17" y="626"/>
                  </a:lnTo>
                  <a:lnTo>
                    <a:pt x="14" y="631"/>
                  </a:lnTo>
                  <a:lnTo>
                    <a:pt x="9" y="637"/>
                  </a:lnTo>
                  <a:lnTo>
                    <a:pt x="6" y="642"/>
                  </a:lnTo>
                  <a:lnTo>
                    <a:pt x="4" y="647"/>
                  </a:lnTo>
                  <a:lnTo>
                    <a:pt x="3" y="653"/>
                  </a:lnTo>
                  <a:lnTo>
                    <a:pt x="1" y="661"/>
                  </a:lnTo>
                  <a:lnTo>
                    <a:pt x="0" y="670"/>
                  </a:lnTo>
                  <a:lnTo>
                    <a:pt x="0" y="682"/>
                  </a:lnTo>
                  <a:lnTo>
                    <a:pt x="1" y="692"/>
                  </a:lnTo>
                  <a:lnTo>
                    <a:pt x="3" y="699"/>
                  </a:lnTo>
                  <a:lnTo>
                    <a:pt x="6" y="708"/>
                  </a:lnTo>
                  <a:lnTo>
                    <a:pt x="9" y="716"/>
                  </a:lnTo>
                  <a:lnTo>
                    <a:pt x="14" y="723"/>
                  </a:lnTo>
                  <a:lnTo>
                    <a:pt x="19" y="729"/>
                  </a:lnTo>
                  <a:lnTo>
                    <a:pt x="24" y="734"/>
                  </a:lnTo>
                  <a:lnTo>
                    <a:pt x="30" y="739"/>
                  </a:lnTo>
                  <a:lnTo>
                    <a:pt x="35" y="744"/>
                  </a:lnTo>
                  <a:lnTo>
                    <a:pt x="42" y="749"/>
                  </a:lnTo>
                  <a:lnTo>
                    <a:pt x="50" y="752"/>
                  </a:lnTo>
                  <a:lnTo>
                    <a:pt x="59" y="755"/>
                  </a:lnTo>
                  <a:lnTo>
                    <a:pt x="67" y="757"/>
                  </a:lnTo>
                  <a:lnTo>
                    <a:pt x="77" y="757"/>
                  </a:lnTo>
                  <a:lnTo>
                    <a:pt x="85" y="757"/>
                  </a:lnTo>
                  <a:lnTo>
                    <a:pt x="96" y="757"/>
                  </a:lnTo>
                  <a:lnTo>
                    <a:pt x="105" y="754"/>
                  </a:lnTo>
                  <a:lnTo>
                    <a:pt x="113" y="752"/>
                  </a:lnTo>
                  <a:lnTo>
                    <a:pt x="119" y="747"/>
                  </a:lnTo>
                  <a:lnTo>
                    <a:pt x="126" y="744"/>
                  </a:lnTo>
                  <a:lnTo>
                    <a:pt x="132" y="739"/>
                  </a:lnTo>
                  <a:lnTo>
                    <a:pt x="140" y="733"/>
                  </a:lnTo>
                  <a:lnTo>
                    <a:pt x="145" y="725"/>
                  </a:lnTo>
                  <a:lnTo>
                    <a:pt x="150" y="718"/>
                  </a:lnTo>
                  <a:lnTo>
                    <a:pt x="155" y="708"/>
                  </a:lnTo>
                  <a:lnTo>
                    <a:pt x="158" y="700"/>
                  </a:lnTo>
                  <a:lnTo>
                    <a:pt x="159" y="692"/>
                  </a:lnTo>
                  <a:lnTo>
                    <a:pt x="161" y="681"/>
                  </a:lnTo>
                  <a:lnTo>
                    <a:pt x="161" y="671"/>
                  </a:lnTo>
                  <a:lnTo>
                    <a:pt x="159" y="663"/>
                  </a:lnTo>
                  <a:lnTo>
                    <a:pt x="158" y="655"/>
                  </a:lnTo>
                  <a:lnTo>
                    <a:pt x="156" y="647"/>
                  </a:lnTo>
                  <a:lnTo>
                    <a:pt x="151" y="639"/>
                  </a:lnTo>
                  <a:lnTo>
                    <a:pt x="148" y="632"/>
                  </a:lnTo>
                  <a:lnTo>
                    <a:pt x="143" y="626"/>
                  </a:lnTo>
                  <a:lnTo>
                    <a:pt x="138" y="619"/>
                  </a:lnTo>
                  <a:lnTo>
                    <a:pt x="132" y="615"/>
                  </a:lnTo>
                  <a:lnTo>
                    <a:pt x="127" y="610"/>
                  </a:lnTo>
                  <a:lnTo>
                    <a:pt x="121" y="605"/>
                  </a:lnTo>
                  <a:lnTo>
                    <a:pt x="116" y="603"/>
                  </a:lnTo>
                  <a:lnTo>
                    <a:pt x="116" y="0"/>
                  </a:lnTo>
                  <a:lnTo>
                    <a:pt x="45" y="0"/>
                  </a:lnTo>
                  <a:close/>
                </a:path>
              </a:pathLst>
            </a:custGeom>
            <a:solidFill>
              <a:srgbClr val="E0E0E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18" name="Freeform 270"/>
            <p:cNvSpPr>
              <a:spLocks/>
            </p:cNvSpPr>
            <p:nvPr/>
          </p:nvSpPr>
          <p:spPr bwMode="auto">
            <a:xfrm>
              <a:off x="4910" y="5580"/>
              <a:ext cx="129" cy="810"/>
            </a:xfrm>
            <a:custGeom>
              <a:avLst/>
              <a:gdLst/>
              <a:ahLst/>
              <a:cxnLst>
                <a:cxn ang="0">
                  <a:pos x="45" y="0"/>
                </a:cxn>
                <a:cxn ang="0">
                  <a:pos x="45" y="666"/>
                </a:cxn>
                <a:cxn ang="0">
                  <a:pos x="43" y="674"/>
                </a:cxn>
                <a:cxn ang="0">
                  <a:pos x="40" y="681"/>
                </a:cxn>
                <a:cxn ang="0">
                  <a:pos x="35" y="685"/>
                </a:cxn>
                <a:cxn ang="0">
                  <a:pos x="32" y="687"/>
                </a:cxn>
                <a:cxn ang="0">
                  <a:pos x="27" y="692"/>
                </a:cxn>
                <a:cxn ang="0">
                  <a:pos x="22" y="695"/>
                </a:cxn>
                <a:cxn ang="0">
                  <a:pos x="17" y="698"/>
                </a:cxn>
                <a:cxn ang="0">
                  <a:pos x="14" y="703"/>
                </a:cxn>
                <a:cxn ang="0">
                  <a:pos x="11" y="708"/>
                </a:cxn>
                <a:cxn ang="0">
                  <a:pos x="8" y="713"/>
                </a:cxn>
                <a:cxn ang="0">
                  <a:pos x="5" y="718"/>
                </a:cxn>
                <a:cxn ang="0">
                  <a:pos x="3" y="721"/>
                </a:cxn>
                <a:cxn ang="0">
                  <a:pos x="3" y="726"/>
                </a:cxn>
                <a:cxn ang="0">
                  <a:pos x="0" y="732"/>
                </a:cxn>
                <a:cxn ang="0">
                  <a:pos x="0" y="739"/>
                </a:cxn>
                <a:cxn ang="0">
                  <a:pos x="0" y="750"/>
                </a:cxn>
                <a:cxn ang="0">
                  <a:pos x="0" y="757"/>
                </a:cxn>
                <a:cxn ang="0">
                  <a:pos x="3" y="763"/>
                </a:cxn>
                <a:cxn ang="0">
                  <a:pos x="5" y="770"/>
                </a:cxn>
                <a:cxn ang="0">
                  <a:pos x="8" y="776"/>
                </a:cxn>
                <a:cxn ang="0">
                  <a:pos x="11" y="782"/>
                </a:cxn>
                <a:cxn ang="0">
                  <a:pos x="14" y="787"/>
                </a:cxn>
                <a:cxn ang="0">
                  <a:pos x="19" y="792"/>
                </a:cxn>
                <a:cxn ang="0">
                  <a:pos x="24" y="795"/>
                </a:cxn>
                <a:cxn ang="0">
                  <a:pos x="29" y="800"/>
                </a:cxn>
                <a:cxn ang="0">
                  <a:pos x="34" y="803"/>
                </a:cxn>
                <a:cxn ang="0">
                  <a:pos x="40" y="805"/>
                </a:cxn>
                <a:cxn ang="0">
                  <a:pos x="48" y="808"/>
                </a:cxn>
                <a:cxn ang="0">
                  <a:pos x="55" y="810"/>
                </a:cxn>
                <a:cxn ang="0">
                  <a:pos x="63" y="810"/>
                </a:cxn>
                <a:cxn ang="0">
                  <a:pos x="68" y="810"/>
                </a:cxn>
                <a:cxn ang="0">
                  <a:pos x="77" y="810"/>
                </a:cxn>
                <a:cxn ang="0">
                  <a:pos x="84" y="808"/>
                </a:cxn>
                <a:cxn ang="0">
                  <a:pos x="90" y="805"/>
                </a:cxn>
                <a:cxn ang="0">
                  <a:pos x="95" y="802"/>
                </a:cxn>
                <a:cxn ang="0">
                  <a:pos x="101" y="799"/>
                </a:cxn>
                <a:cxn ang="0">
                  <a:pos x="106" y="795"/>
                </a:cxn>
                <a:cxn ang="0">
                  <a:pos x="113" y="789"/>
                </a:cxn>
                <a:cxn ang="0">
                  <a:pos x="118" y="784"/>
                </a:cxn>
                <a:cxn ang="0">
                  <a:pos x="121" y="778"/>
                </a:cxn>
                <a:cxn ang="0">
                  <a:pos x="124" y="771"/>
                </a:cxn>
                <a:cxn ang="0">
                  <a:pos x="127" y="763"/>
                </a:cxn>
                <a:cxn ang="0">
                  <a:pos x="129" y="757"/>
                </a:cxn>
                <a:cxn ang="0">
                  <a:pos x="129" y="748"/>
                </a:cxn>
                <a:cxn ang="0">
                  <a:pos x="129" y="740"/>
                </a:cxn>
                <a:cxn ang="0">
                  <a:pos x="129" y="734"/>
                </a:cxn>
                <a:cxn ang="0">
                  <a:pos x="127" y="727"/>
                </a:cxn>
                <a:cxn ang="0">
                  <a:pos x="126" y="721"/>
                </a:cxn>
                <a:cxn ang="0">
                  <a:pos x="122" y="713"/>
                </a:cxn>
                <a:cxn ang="0">
                  <a:pos x="119" y="708"/>
                </a:cxn>
                <a:cxn ang="0">
                  <a:pos x="114" y="703"/>
                </a:cxn>
                <a:cxn ang="0">
                  <a:pos x="111" y="700"/>
                </a:cxn>
                <a:cxn ang="0">
                  <a:pos x="106" y="695"/>
                </a:cxn>
                <a:cxn ang="0">
                  <a:pos x="101" y="690"/>
                </a:cxn>
                <a:cxn ang="0">
                  <a:pos x="97" y="687"/>
                </a:cxn>
                <a:cxn ang="0">
                  <a:pos x="92" y="684"/>
                </a:cxn>
                <a:cxn ang="0">
                  <a:pos x="87" y="679"/>
                </a:cxn>
                <a:cxn ang="0">
                  <a:pos x="85" y="671"/>
                </a:cxn>
                <a:cxn ang="0">
                  <a:pos x="84" y="664"/>
                </a:cxn>
                <a:cxn ang="0">
                  <a:pos x="84" y="0"/>
                </a:cxn>
                <a:cxn ang="0">
                  <a:pos x="45" y="0"/>
                </a:cxn>
              </a:cxnLst>
              <a:rect l="0" t="0" r="r" b="b"/>
              <a:pathLst>
                <a:path w="129" h="810">
                  <a:moveTo>
                    <a:pt x="45" y="0"/>
                  </a:moveTo>
                  <a:lnTo>
                    <a:pt x="45" y="666"/>
                  </a:lnTo>
                  <a:lnTo>
                    <a:pt x="43" y="674"/>
                  </a:lnTo>
                  <a:lnTo>
                    <a:pt x="40" y="681"/>
                  </a:lnTo>
                  <a:lnTo>
                    <a:pt x="35" y="685"/>
                  </a:lnTo>
                  <a:lnTo>
                    <a:pt x="32" y="687"/>
                  </a:lnTo>
                  <a:lnTo>
                    <a:pt x="27" y="692"/>
                  </a:lnTo>
                  <a:lnTo>
                    <a:pt x="22" y="695"/>
                  </a:lnTo>
                  <a:lnTo>
                    <a:pt x="17" y="698"/>
                  </a:lnTo>
                  <a:lnTo>
                    <a:pt x="14" y="703"/>
                  </a:lnTo>
                  <a:lnTo>
                    <a:pt x="11" y="708"/>
                  </a:lnTo>
                  <a:lnTo>
                    <a:pt x="8" y="713"/>
                  </a:lnTo>
                  <a:lnTo>
                    <a:pt x="5" y="718"/>
                  </a:lnTo>
                  <a:lnTo>
                    <a:pt x="3" y="721"/>
                  </a:lnTo>
                  <a:lnTo>
                    <a:pt x="3" y="726"/>
                  </a:lnTo>
                  <a:lnTo>
                    <a:pt x="0" y="732"/>
                  </a:lnTo>
                  <a:lnTo>
                    <a:pt x="0" y="739"/>
                  </a:lnTo>
                  <a:lnTo>
                    <a:pt x="0" y="750"/>
                  </a:lnTo>
                  <a:lnTo>
                    <a:pt x="0" y="757"/>
                  </a:lnTo>
                  <a:lnTo>
                    <a:pt x="3" y="763"/>
                  </a:lnTo>
                  <a:lnTo>
                    <a:pt x="5" y="770"/>
                  </a:lnTo>
                  <a:lnTo>
                    <a:pt x="8" y="776"/>
                  </a:lnTo>
                  <a:lnTo>
                    <a:pt x="11" y="782"/>
                  </a:lnTo>
                  <a:lnTo>
                    <a:pt x="14" y="787"/>
                  </a:lnTo>
                  <a:lnTo>
                    <a:pt x="19" y="792"/>
                  </a:lnTo>
                  <a:lnTo>
                    <a:pt x="24" y="795"/>
                  </a:lnTo>
                  <a:lnTo>
                    <a:pt x="29" y="800"/>
                  </a:lnTo>
                  <a:lnTo>
                    <a:pt x="34" y="803"/>
                  </a:lnTo>
                  <a:lnTo>
                    <a:pt x="40" y="805"/>
                  </a:lnTo>
                  <a:lnTo>
                    <a:pt x="48" y="808"/>
                  </a:lnTo>
                  <a:lnTo>
                    <a:pt x="55" y="810"/>
                  </a:lnTo>
                  <a:lnTo>
                    <a:pt x="63" y="810"/>
                  </a:lnTo>
                  <a:lnTo>
                    <a:pt x="68" y="810"/>
                  </a:lnTo>
                  <a:lnTo>
                    <a:pt x="77" y="810"/>
                  </a:lnTo>
                  <a:lnTo>
                    <a:pt x="84" y="808"/>
                  </a:lnTo>
                  <a:lnTo>
                    <a:pt x="90" y="805"/>
                  </a:lnTo>
                  <a:lnTo>
                    <a:pt x="95" y="802"/>
                  </a:lnTo>
                  <a:lnTo>
                    <a:pt x="101" y="799"/>
                  </a:lnTo>
                  <a:lnTo>
                    <a:pt x="106" y="795"/>
                  </a:lnTo>
                  <a:lnTo>
                    <a:pt x="113" y="789"/>
                  </a:lnTo>
                  <a:lnTo>
                    <a:pt x="118" y="784"/>
                  </a:lnTo>
                  <a:lnTo>
                    <a:pt x="121" y="778"/>
                  </a:lnTo>
                  <a:lnTo>
                    <a:pt x="124" y="771"/>
                  </a:lnTo>
                  <a:lnTo>
                    <a:pt x="127" y="763"/>
                  </a:lnTo>
                  <a:lnTo>
                    <a:pt x="129" y="757"/>
                  </a:lnTo>
                  <a:lnTo>
                    <a:pt x="129" y="748"/>
                  </a:lnTo>
                  <a:lnTo>
                    <a:pt x="129" y="740"/>
                  </a:lnTo>
                  <a:lnTo>
                    <a:pt x="129" y="734"/>
                  </a:lnTo>
                  <a:lnTo>
                    <a:pt x="127" y="727"/>
                  </a:lnTo>
                  <a:lnTo>
                    <a:pt x="126" y="721"/>
                  </a:lnTo>
                  <a:lnTo>
                    <a:pt x="122" y="713"/>
                  </a:lnTo>
                  <a:lnTo>
                    <a:pt x="119" y="708"/>
                  </a:lnTo>
                  <a:lnTo>
                    <a:pt x="114" y="703"/>
                  </a:lnTo>
                  <a:lnTo>
                    <a:pt x="111" y="700"/>
                  </a:lnTo>
                  <a:lnTo>
                    <a:pt x="106" y="695"/>
                  </a:lnTo>
                  <a:lnTo>
                    <a:pt x="101" y="690"/>
                  </a:lnTo>
                  <a:lnTo>
                    <a:pt x="97" y="687"/>
                  </a:lnTo>
                  <a:lnTo>
                    <a:pt x="92" y="684"/>
                  </a:lnTo>
                  <a:lnTo>
                    <a:pt x="87" y="679"/>
                  </a:lnTo>
                  <a:lnTo>
                    <a:pt x="85" y="671"/>
                  </a:lnTo>
                  <a:lnTo>
                    <a:pt x="84" y="664"/>
                  </a:lnTo>
                  <a:lnTo>
                    <a:pt x="84" y="0"/>
                  </a:lnTo>
                  <a:lnTo>
                    <a:pt x="45"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19" name="Oval 271"/>
            <p:cNvSpPr>
              <a:spLocks noChangeArrowheads="1"/>
            </p:cNvSpPr>
            <p:nvPr/>
          </p:nvSpPr>
          <p:spPr bwMode="auto">
            <a:xfrm>
              <a:off x="4966" y="5586"/>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20" name="Oval 272"/>
            <p:cNvSpPr>
              <a:spLocks noChangeArrowheads="1"/>
            </p:cNvSpPr>
            <p:nvPr/>
          </p:nvSpPr>
          <p:spPr bwMode="auto">
            <a:xfrm>
              <a:off x="4924" y="5586"/>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21" name="Oval 273"/>
            <p:cNvSpPr>
              <a:spLocks noChangeArrowheads="1"/>
            </p:cNvSpPr>
            <p:nvPr/>
          </p:nvSpPr>
          <p:spPr bwMode="auto">
            <a:xfrm>
              <a:off x="4924" y="5559"/>
              <a:ext cx="37" cy="38"/>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22" name="Oval 274"/>
            <p:cNvSpPr>
              <a:spLocks noChangeArrowheads="1"/>
            </p:cNvSpPr>
            <p:nvPr/>
          </p:nvSpPr>
          <p:spPr bwMode="auto">
            <a:xfrm>
              <a:off x="4979" y="5550"/>
              <a:ext cx="37" cy="38"/>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23" name="Oval 275"/>
            <p:cNvSpPr>
              <a:spLocks noChangeArrowheads="1"/>
            </p:cNvSpPr>
            <p:nvPr/>
          </p:nvSpPr>
          <p:spPr bwMode="auto">
            <a:xfrm>
              <a:off x="4953" y="5550"/>
              <a:ext cx="37" cy="38"/>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24" name="Oval 276"/>
            <p:cNvSpPr>
              <a:spLocks noChangeArrowheads="1"/>
            </p:cNvSpPr>
            <p:nvPr/>
          </p:nvSpPr>
          <p:spPr bwMode="auto">
            <a:xfrm>
              <a:off x="5010" y="5578"/>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25" name="Oval 277"/>
            <p:cNvSpPr>
              <a:spLocks noChangeArrowheads="1"/>
            </p:cNvSpPr>
            <p:nvPr/>
          </p:nvSpPr>
          <p:spPr bwMode="auto">
            <a:xfrm>
              <a:off x="5031" y="5550"/>
              <a:ext cx="37" cy="38"/>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26" name="Oval 278"/>
            <p:cNvSpPr>
              <a:spLocks noChangeArrowheads="1"/>
            </p:cNvSpPr>
            <p:nvPr/>
          </p:nvSpPr>
          <p:spPr bwMode="auto">
            <a:xfrm>
              <a:off x="5031" y="5531"/>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27" name="Oval 279"/>
            <p:cNvSpPr>
              <a:spLocks noChangeArrowheads="1"/>
            </p:cNvSpPr>
            <p:nvPr/>
          </p:nvSpPr>
          <p:spPr bwMode="auto">
            <a:xfrm>
              <a:off x="5136" y="5510"/>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28" name="Oval 280"/>
            <p:cNvSpPr>
              <a:spLocks noChangeArrowheads="1"/>
            </p:cNvSpPr>
            <p:nvPr/>
          </p:nvSpPr>
          <p:spPr bwMode="auto">
            <a:xfrm>
              <a:off x="5084" y="5517"/>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29" name="Oval 281"/>
            <p:cNvSpPr>
              <a:spLocks noChangeArrowheads="1"/>
            </p:cNvSpPr>
            <p:nvPr/>
          </p:nvSpPr>
          <p:spPr bwMode="auto">
            <a:xfrm>
              <a:off x="5065" y="5502"/>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30" name="Oval 282"/>
            <p:cNvSpPr>
              <a:spLocks noChangeArrowheads="1"/>
            </p:cNvSpPr>
            <p:nvPr/>
          </p:nvSpPr>
          <p:spPr bwMode="auto">
            <a:xfrm>
              <a:off x="5284" y="5428"/>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31" name="Oval 283"/>
            <p:cNvSpPr>
              <a:spLocks noChangeArrowheads="1"/>
            </p:cNvSpPr>
            <p:nvPr/>
          </p:nvSpPr>
          <p:spPr bwMode="auto">
            <a:xfrm>
              <a:off x="5178" y="5468"/>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32" name="Oval 284"/>
            <p:cNvSpPr>
              <a:spLocks noChangeArrowheads="1"/>
            </p:cNvSpPr>
            <p:nvPr/>
          </p:nvSpPr>
          <p:spPr bwMode="auto">
            <a:xfrm>
              <a:off x="5218" y="5444"/>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33" name="Oval 285"/>
            <p:cNvSpPr>
              <a:spLocks noChangeArrowheads="1"/>
            </p:cNvSpPr>
            <p:nvPr/>
          </p:nvSpPr>
          <p:spPr bwMode="auto">
            <a:xfrm>
              <a:off x="5041" y="5444"/>
              <a:ext cx="37" cy="35"/>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34" name="Oval 286"/>
            <p:cNvSpPr>
              <a:spLocks noChangeArrowheads="1"/>
            </p:cNvSpPr>
            <p:nvPr/>
          </p:nvSpPr>
          <p:spPr bwMode="auto">
            <a:xfrm>
              <a:off x="4995" y="5495"/>
              <a:ext cx="37" cy="38"/>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35" name="Oval 287"/>
            <p:cNvSpPr>
              <a:spLocks noChangeArrowheads="1"/>
            </p:cNvSpPr>
            <p:nvPr/>
          </p:nvSpPr>
          <p:spPr bwMode="auto">
            <a:xfrm>
              <a:off x="4978" y="5497"/>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36" name="Oval 288"/>
            <p:cNvSpPr>
              <a:spLocks noChangeArrowheads="1"/>
            </p:cNvSpPr>
            <p:nvPr/>
          </p:nvSpPr>
          <p:spPr bwMode="auto">
            <a:xfrm>
              <a:off x="4976" y="5460"/>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37" name="Oval 289"/>
            <p:cNvSpPr>
              <a:spLocks noChangeArrowheads="1"/>
            </p:cNvSpPr>
            <p:nvPr/>
          </p:nvSpPr>
          <p:spPr bwMode="auto">
            <a:xfrm>
              <a:off x="4948" y="5458"/>
              <a:ext cx="39"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38" name="Oval 290"/>
            <p:cNvSpPr>
              <a:spLocks noChangeArrowheads="1"/>
            </p:cNvSpPr>
            <p:nvPr/>
          </p:nvSpPr>
          <p:spPr bwMode="auto">
            <a:xfrm>
              <a:off x="5171" y="5400"/>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39" name="Oval 291"/>
            <p:cNvSpPr>
              <a:spLocks noChangeArrowheads="1"/>
            </p:cNvSpPr>
            <p:nvPr/>
          </p:nvSpPr>
          <p:spPr bwMode="auto">
            <a:xfrm>
              <a:off x="4894" y="5442"/>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40" name="Oval 292"/>
            <p:cNvSpPr>
              <a:spLocks noChangeArrowheads="1"/>
            </p:cNvSpPr>
            <p:nvPr/>
          </p:nvSpPr>
          <p:spPr bwMode="auto">
            <a:xfrm>
              <a:off x="5068" y="5384"/>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41" name="Oval 293"/>
            <p:cNvSpPr>
              <a:spLocks noChangeArrowheads="1"/>
            </p:cNvSpPr>
            <p:nvPr/>
          </p:nvSpPr>
          <p:spPr bwMode="auto">
            <a:xfrm>
              <a:off x="5110" y="5319"/>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42" name="Oval 294"/>
            <p:cNvSpPr>
              <a:spLocks noChangeArrowheads="1"/>
            </p:cNvSpPr>
            <p:nvPr/>
          </p:nvSpPr>
          <p:spPr bwMode="auto">
            <a:xfrm>
              <a:off x="5084" y="5340"/>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43" name="Oval 295"/>
            <p:cNvSpPr>
              <a:spLocks noChangeArrowheads="1"/>
            </p:cNvSpPr>
            <p:nvPr/>
          </p:nvSpPr>
          <p:spPr bwMode="auto">
            <a:xfrm>
              <a:off x="4894" y="5397"/>
              <a:ext cx="35"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44" name="Oval 296"/>
            <p:cNvSpPr>
              <a:spLocks noChangeArrowheads="1"/>
            </p:cNvSpPr>
            <p:nvPr/>
          </p:nvSpPr>
          <p:spPr bwMode="auto">
            <a:xfrm>
              <a:off x="4894" y="5360"/>
              <a:ext cx="35"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45" name="Oval 297"/>
            <p:cNvSpPr>
              <a:spLocks noChangeArrowheads="1"/>
            </p:cNvSpPr>
            <p:nvPr/>
          </p:nvSpPr>
          <p:spPr bwMode="auto">
            <a:xfrm>
              <a:off x="4894" y="5313"/>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46" name="Oval 298"/>
            <p:cNvSpPr>
              <a:spLocks noChangeArrowheads="1"/>
            </p:cNvSpPr>
            <p:nvPr/>
          </p:nvSpPr>
          <p:spPr bwMode="auto">
            <a:xfrm>
              <a:off x="4768" y="5373"/>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47" name="Oval 299"/>
            <p:cNvSpPr>
              <a:spLocks noChangeArrowheads="1"/>
            </p:cNvSpPr>
            <p:nvPr/>
          </p:nvSpPr>
          <p:spPr bwMode="auto">
            <a:xfrm>
              <a:off x="4737" y="5348"/>
              <a:ext cx="39" cy="39"/>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48" name="Oval 300"/>
            <p:cNvSpPr>
              <a:spLocks noChangeArrowheads="1"/>
            </p:cNvSpPr>
            <p:nvPr/>
          </p:nvSpPr>
          <p:spPr bwMode="auto">
            <a:xfrm>
              <a:off x="4768" y="5436"/>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49" name="Oval 301"/>
            <p:cNvSpPr>
              <a:spLocks noChangeArrowheads="1"/>
            </p:cNvSpPr>
            <p:nvPr/>
          </p:nvSpPr>
          <p:spPr bwMode="auto">
            <a:xfrm>
              <a:off x="4724" y="5434"/>
              <a:ext cx="37" cy="36"/>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50" name="Oval 302"/>
            <p:cNvSpPr>
              <a:spLocks noChangeArrowheads="1"/>
            </p:cNvSpPr>
            <p:nvPr/>
          </p:nvSpPr>
          <p:spPr bwMode="auto">
            <a:xfrm>
              <a:off x="4869" y="5494"/>
              <a:ext cx="38"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51" name="Oval 303"/>
            <p:cNvSpPr>
              <a:spLocks noChangeArrowheads="1"/>
            </p:cNvSpPr>
            <p:nvPr/>
          </p:nvSpPr>
          <p:spPr bwMode="auto">
            <a:xfrm>
              <a:off x="4755" y="5533"/>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52" name="Oval 304"/>
            <p:cNvSpPr>
              <a:spLocks noChangeArrowheads="1"/>
            </p:cNvSpPr>
            <p:nvPr/>
          </p:nvSpPr>
          <p:spPr bwMode="auto">
            <a:xfrm>
              <a:off x="4813" y="5534"/>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53" name="Oval 305"/>
            <p:cNvSpPr>
              <a:spLocks noChangeArrowheads="1"/>
            </p:cNvSpPr>
            <p:nvPr/>
          </p:nvSpPr>
          <p:spPr bwMode="auto">
            <a:xfrm>
              <a:off x="4813" y="5549"/>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54" name="Oval 306"/>
            <p:cNvSpPr>
              <a:spLocks noChangeArrowheads="1"/>
            </p:cNvSpPr>
            <p:nvPr/>
          </p:nvSpPr>
          <p:spPr bwMode="auto">
            <a:xfrm>
              <a:off x="4866" y="5526"/>
              <a:ext cx="39"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55" name="Oval 307"/>
            <p:cNvSpPr>
              <a:spLocks noChangeArrowheads="1"/>
            </p:cNvSpPr>
            <p:nvPr/>
          </p:nvSpPr>
          <p:spPr bwMode="auto">
            <a:xfrm>
              <a:off x="4871" y="5549"/>
              <a:ext cx="37" cy="37"/>
            </a:xfrm>
            <a:prstGeom prst="ellipse">
              <a:avLst/>
            </a:prstGeom>
            <a:solidFill>
              <a:srgbClr val="E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56" name="Oval 308"/>
            <p:cNvSpPr>
              <a:spLocks noChangeArrowheads="1"/>
            </p:cNvSpPr>
            <p:nvPr/>
          </p:nvSpPr>
          <p:spPr bwMode="auto">
            <a:xfrm>
              <a:off x="5032" y="5318"/>
              <a:ext cx="44" cy="45"/>
            </a:xfrm>
            <a:prstGeom prst="ellipse">
              <a:avLst/>
            </a:prstGeom>
            <a:solidFill>
              <a:srgbClr val="FF404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57" name="Oval 309"/>
            <p:cNvSpPr>
              <a:spLocks noChangeArrowheads="1"/>
            </p:cNvSpPr>
            <p:nvPr/>
          </p:nvSpPr>
          <p:spPr bwMode="auto">
            <a:xfrm>
              <a:off x="4856" y="5309"/>
              <a:ext cx="46" cy="44"/>
            </a:xfrm>
            <a:prstGeom prst="ellipse">
              <a:avLst/>
            </a:prstGeom>
            <a:solidFill>
              <a:srgbClr val="FF404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58" name="Oval 310"/>
            <p:cNvSpPr>
              <a:spLocks noChangeArrowheads="1"/>
            </p:cNvSpPr>
            <p:nvPr/>
          </p:nvSpPr>
          <p:spPr bwMode="auto">
            <a:xfrm>
              <a:off x="4887" y="5254"/>
              <a:ext cx="45" cy="44"/>
            </a:xfrm>
            <a:prstGeom prst="ellipse">
              <a:avLst/>
            </a:prstGeom>
            <a:solidFill>
              <a:srgbClr val="FF404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59" name="Oval 311"/>
            <p:cNvSpPr>
              <a:spLocks noChangeArrowheads="1"/>
            </p:cNvSpPr>
            <p:nvPr/>
          </p:nvSpPr>
          <p:spPr bwMode="auto">
            <a:xfrm>
              <a:off x="4881" y="5196"/>
              <a:ext cx="43" cy="44"/>
            </a:xfrm>
            <a:prstGeom prst="ellipse">
              <a:avLst/>
            </a:prstGeom>
            <a:solidFill>
              <a:srgbClr val="FF404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60" name="Oval 312"/>
            <p:cNvSpPr>
              <a:spLocks noChangeArrowheads="1"/>
            </p:cNvSpPr>
            <p:nvPr/>
          </p:nvSpPr>
          <p:spPr bwMode="auto">
            <a:xfrm>
              <a:off x="4855" y="5256"/>
              <a:ext cx="45" cy="44"/>
            </a:xfrm>
            <a:prstGeom prst="ellipse">
              <a:avLst/>
            </a:prstGeom>
            <a:solidFill>
              <a:srgbClr val="FF404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61" name="Oval 313"/>
            <p:cNvSpPr>
              <a:spLocks noChangeArrowheads="1"/>
            </p:cNvSpPr>
            <p:nvPr/>
          </p:nvSpPr>
          <p:spPr bwMode="auto">
            <a:xfrm>
              <a:off x="4800" y="5256"/>
              <a:ext cx="45" cy="44"/>
            </a:xfrm>
            <a:prstGeom prst="ellipse">
              <a:avLst/>
            </a:prstGeom>
            <a:solidFill>
              <a:srgbClr val="FF404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62" name="Oval 314"/>
            <p:cNvSpPr>
              <a:spLocks noChangeArrowheads="1"/>
            </p:cNvSpPr>
            <p:nvPr/>
          </p:nvSpPr>
          <p:spPr bwMode="auto">
            <a:xfrm>
              <a:off x="4740" y="5193"/>
              <a:ext cx="45" cy="44"/>
            </a:xfrm>
            <a:prstGeom prst="ellipse">
              <a:avLst/>
            </a:prstGeom>
            <a:solidFill>
              <a:srgbClr val="FF404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63" name="Oval 315"/>
            <p:cNvSpPr>
              <a:spLocks noChangeArrowheads="1"/>
            </p:cNvSpPr>
            <p:nvPr/>
          </p:nvSpPr>
          <p:spPr bwMode="auto">
            <a:xfrm>
              <a:off x="5041" y="5633"/>
              <a:ext cx="19"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64" name="Oval 316"/>
            <p:cNvSpPr>
              <a:spLocks noChangeArrowheads="1"/>
            </p:cNvSpPr>
            <p:nvPr/>
          </p:nvSpPr>
          <p:spPr bwMode="auto">
            <a:xfrm>
              <a:off x="5034" y="5609"/>
              <a:ext cx="18" cy="17"/>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65" name="Oval 317"/>
            <p:cNvSpPr>
              <a:spLocks noChangeArrowheads="1"/>
            </p:cNvSpPr>
            <p:nvPr/>
          </p:nvSpPr>
          <p:spPr bwMode="auto">
            <a:xfrm>
              <a:off x="5194" y="5458"/>
              <a:ext cx="19" cy="20"/>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66" name="Oval 318"/>
            <p:cNvSpPr>
              <a:spLocks noChangeArrowheads="1"/>
            </p:cNvSpPr>
            <p:nvPr/>
          </p:nvSpPr>
          <p:spPr bwMode="auto">
            <a:xfrm>
              <a:off x="5165" y="5458"/>
              <a:ext cx="19" cy="20"/>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67" name="Oval 319"/>
            <p:cNvSpPr>
              <a:spLocks noChangeArrowheads="1"/>
            </p:cNvSpPr>
            <p:nvPr/>
          </p:nvSpPr>
          <p:spPr bwMode="auto">
            <a:xfrm>
              <a:off x="5192" y="5389"/>
              <a:ext cx="20"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68" name="Oval 320"/>
            <p:cNvSpPr>
              <a:spLocks noChangeArrowheads="1"/>
            </p:cNvSpPr>
            <p:nvPr/>
          </p:nvSpPr>
          <p:spPr bwMode="auto">
            <a:xfrm>
              <a:off x="5139" y="5447"/>
              <a:ext cx="18"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69" name="Oval 321"/>
            <p:cNvSpPr>
              <a:spLocks noChangeArrowheads="1"/>
            </p:cNvSpPr>
            <p:nvPr/>
          </p:nvSpPr>
          <p:spPr bwMode="auto">
            <a:xfrm>
              <a:off x="5108" y="5476"/>
              <a:ext cx="18"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70" name="Oval 322"/>
            <p:cNvSpPr>
              <a:spLocks noChangeArrowheads="1"/>
            </p:cNvSpPr>
            <p:nvPr/>
          </p:nvSpPr>
          <p:spPr bwMode="auto">
            <a:xfrm>
              <a:off x="5063" y="5489"/>
              <a:ext cx="18"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71" name="Oval 323"/>
            <p:cNvSpPr>
              <a:spLocks noChangeArrowheads="1"/>
            </p:cNvSpPr>
            <p:nvPr/>
          </p:nvSpPr>
          <p:spPr bwMode="auto">
            <a:xfrm>
              <a:off x="5120" y="5428"/>
              <a:ext cx="17" cy="17"/>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72" name="Oval 324"/>
            <p:cNvSpPr>
              <a:spLocks noChangeArrowheads="1"/>
            </p:cNvSpPr>
            <p:nvPr/>
          </p:nvSpPr>
          <p:spPr bwMode="auto">
            <a:xfrm>
              <a:off x="5137" y="5403"/>
              <a:ext cx="18" cy="20"/>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73" name="Oval 325"/>
            <p:cNvSpPr>
              <a:spLocks noChangeArrowheads="1"/>
            </p:cNvSpPr>
            <p:nvPr/>
          </p:nvSpPr>
          <p:spPr bwMode="auto">
            <a:xfrm>
              <a:off x="5137" y="5361"/>
              <a:ext cx="18" cy="20"/>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74" name="Oval 326"/>
            <p:cNvSpPr>
              <a:spLocks noChangeArrowheads="1"/>
            </p:cNvSpPr>
            <p:nvPr/>
          </p:nvSpPr>
          <p:spPr bwMode="auto">
            <a:xfrm>
              <a:off x="5100" y="5405"/>
              <a:ext cx="20"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75" name="Oval 327"/>
            <p:cNvSpPr>
              <a:spLocks noChangeArrowheads="1"/>
            </p:cNvSpPr>
            <p:nvPr/>
          </p:nvSpPr>
          <p:spPr bwMode="auto">
            <a:xfrm>
              <a:off x="5023" y="5457"/>
              <a:ext cx="18"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76" name="Oval 328"/>
            <p:cNvSpPr>
              <a:spLocks noChangeArrowheads="1"/>
            </p:cNvSpPr>
            <p:nvPr/>
          </p:nvSpPr>
          <p:spPr bwMode="auto">
            <a:xfrm>
              <a:off x="5026" y="5434"/>
              <a:ext cx="19"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77" name="Oval 329"/>
            <p:cNvSpPr>
              <a:spLocks noChangeArrowheads="1"/>
            </p:cNvSpPr>
            <p:nvPr/>
          </p:nvSpPr>
          <p:spPr bwMode="auto">
            <a:xfrm>
              <a:off x="5049" y="5408"/>
              <a:ext cx="17" cy="20"/>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78" name="Oval 330"/>
            <p:cNvSpPr>
              <a:spLocks noChangeArrowheads="1"/>
            </p:cNvSpPr>
            <p:nvPr/>
          </p:nvSpPr>
          <p:spPr bwMode="auto">
            <a:xfrm>
              <a:off x="5071" y="5339"/>
              <a:ext cx="20" cy="17"/>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79" name="Oval 331"/>
            <p:cNvSpPr>
              <a:spLocks noChangeArrowheads="1"/>
            </p:cNvSpPr>
            <p:nvPr/>
          </p:nvSpPr>
          <p:spPr bwMode="auto">
            <a:xfrm>
              <a:off x="5070" y="5287"/>
              <a:ext cx="19"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80" name="Oval 332"/>
            <p:cNvSpPr>
              <a:spLocks noChangeArrowheads="1"/>
            </p:cNvSpPr>
            <p:nvPr/>
          </p:nvSpPr>
          <p:spPr bwMode="auto">
            <a:xfrm>
              <a:off x="4992" y="5348"/>
              <a:ext cx="19" cy="20"/>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81" name="Oval 333"/>
            <p:cNvSpPr>
              <a:spLocks noChangeArrowheads="1"/>
            </p:cNvSpPr>
            <p:nvPr/>
          </p:nvSpPr>
          <p:spPr bwMode="auto">
            <a:xfrm>
              <a:off x="4961" y="5392"/>
              <a:ext cx="20"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82" name="Oval 334"/>
            <p:cNvSpPr>
              <a:spLocks noChangeArrowheads="1"/>
            </p:cNvSpPr>
            <p:nvPr/>
          </p:nvSpPr>
          <p:spPr bwMode="auto">
            <a:xfrm>
              <a:off x="4882" y="5604"/>
              <a:ext cx="18"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83" name="Oval 335"/>
            <p:cNvSpPr>
              <a:spLocks noChangeArrowheads="1"/>
            </p:cNvSpPr>
            <p:nvPr/>
          </p:nvSpPr>
          <p:spPr bwMode="auto">
            <a:xfrm>
              <a:off x="4942" y="5554"/>
              <a:ext cx="18"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84" name="Oval 336"/>
            <p:cNvSpPr>
              <a:spLocks noChangeArrowheads="1"/>
            </p:cNvSpPr>
            <p:nvPr/>
          </p:nvSpPr>
          <p:spPr bwMode="auto">
            <a:xfrm>
              <a:off x="4986" y="5578"/>
              <a:ext cx="17"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85" name="Oval 337"/>
            <p:cNvSpPr>
              <a:spLocks noChangeArrowheads="1"/>
            </p:cNvSpPr>
            <p:nvPr/>
          </p:nvSpPr>
          <p:spPr bwMode="auto">
            <a:xfrm>
              <a:off x="4929" y="5421"/>
              <a:ext cx="18"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86" name="Oval 338"/>
            <p:cNvSpPr>
              <a:spLocks noChangeArrowheads="1"/>
            </p:cNvSpPr>
            <p:nvPr/>
          </p:nvSpPr>
          <p:spPr bwMode="auto">
            <a:xfrm>
              <a:off x="4929" y="5444"/>
              <a:ext cx="18"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87" name="Oval 339"/>
            <p:cNvSpPr>
              <a:spLocks noChangeArrowheads="1"/>
            </p:cNvSpPr>
            <p:nvPr/>
          </p:nvSpPr>
          <p:spPr bwMode="auto">
            <a:xfrm>
              <a:off x="4876" y="5358"/>
              <a:ext cx="19"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88" name="Oval 340"/>
            <p:cNvSpPr>
              <a:spLocks noChangeArrowheads="1"/>
            </p:cNvSpPr>
            <p:nvPr/>
          </p:nvSpPr>
          <p:spPr bwMode="auto">
            <a:xfrm>
              <a:off x="4832" y="5457"/>
              <a:ext cx="20"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89" name="Oval 341"/>
            <p:cNvSpPr>
              <a:spLocks noChangeArrowheads="1"/>
            </p:cNvSpPr>
            <p:nvPr/>
          </p:nvSpPr>
          <p:spPr bwMode="auto">
            <a:xfrm>
              <a:off x="4831" y="5356"/>
              <a:ext cx="19"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90" name="Oval 342"/>
            <p:cNvSpPr>
              <a:spLocks noChangeArrowheads="1"/>
            </p:cNvSpPr>
            <p:nvPr/>
          </p:nvSpPr>
          <p:spPr bwMode="auto">
            <a:xfrm>
              <a:off x="4792" y="5484"/>
              <a:ext cx="18"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91" name="Oval 343"/>
            <p:cNvSpPr>
              <a:spLocks noChangeArrowheads="1"/>
            </p:cNvSpPr>
            <p:nvPr/>
          </p:nvSpPr>
          <p:spPr bwMode="auto">
            <a:xfrm>
              <a:off x="4792" y="5356"/>
              <a:ext cx="18"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92" name="Oval 344"/>
            <p:cNvSpPr>
              <a:spLocks noChangeArrowheads="1"/>
            </p:cNvSpPr>
            <p:nvPr/>
          </p:nvSpPr>
          <p:spPr bwMode="auto">
            <a:xfrm>
              <a:off x="4793" y="5466"/>
              <a:ext cx="20"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93" name="Oval 345"/>
            <p:cNvSpPr>
              <a:spLocks noChangeArrowheads="1"/>
            </p:cNvSpPr>
            <p:nvPr/>
          </p:nvSpPr>
          <p:spPr bwMode="auto">
            <a:xfrm>
              <a:off x="4769" y="5479"/>
              <a:ext cx="20"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94" name="Oval 346"/>
            <p:cNvSpPr>
              <a:spLocks noChangeArrowheads="1"/>
            </p:cNvSpPr>
            <p:nvPr/>
          </p:nvSpPr>
          <p:spPr bwMode="auto">
            <a:xfrm>
              <a:off x="4769" y="5521"/>
              <a:ext cx="20" cy="20"/>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95" name="Oval 347"/>
            <p:cNvSpPr>
              <a:spLocks noChangeArrowheads="1"/>
            </p:cNvSpPr>
            <p:nvPr/>
          </p:nvSpPr>
          <p:spPr bwMode="auto">
            <a:xfrm>
              <a:off x="4721" y="5567"/>
              <a:ext cx="19"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96" name="Oval 348"/>
            <p:cNvSpPr>
              <a:spLocks noChangeArrowheads="1"/>
            </p:cNvSpPr>
            <p:nvPr/>
          </p:nvSpPr>
          <p:spPr bwMode="auto">
            <a:xfrm>
              <a:off x="4727" y="5499"/>
              <a:ext cx="20"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97" name="Oval 349"/>
            <p:cNvSpPr>
              <a:spLocks noChangeArrowheads="1"/>
            </p:cNvSpPr>
            <p:nvPr/>
          </p:nvSpPr>
          <p:spPr bwMode="auto">
            <a:xfrm>
              <a:off x="4676" y="5500"/>
              <a:ext cx="19"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98" name="Oval 350"/>
            <p:cNvSpPr>
              <a:spLocks noChangeArrowheads="1"/>
            </p:cNvSpPr>
            <p:nvPr/>
          </p:nvSpPr>
          <p:spPr bwMode="auto">
            <a:xfrm>
              <a:off x="4693" y="5479"/>
              <a:ext cx="20"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99" name="Oval 351"/>
            <p:cNvSpPr>
              <a:spLocks noChangeArrowheads="1"/>
            </p:cNvSpPr>
            <p:nvPr/>
          </p:nvSpPr>
          <p:spPr bwMode="auto">
            <a:xfrm>
              <a:off x="4645" y="5481"/>
              <a:ext cx="19"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400" name="Oval 352"/>
            <p:cNvSpPr>
              <a:spLocks noChangeArrowheads="1"/>
            </p:cNvSpPr>
            <p:nvPr/>
          </p:nvSpPr>
          <p:spPr bwMode="auto">
            <a:xfrm>
              <a:off x="4672" y="5447"/>
              <a:ext cx="20" cy="18"/>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401" name="Oval 353"/>
            <p:cNvSpPr>
              <a:spLocks noChangeArrowheads="1"/>
            </p:cNvSpPr>
            <p:nvPr/>
          </p:nvSpPr>
          <p:spPr bwMode="auto">
            <a:xfrm>
              <a:off x="4716" y="5408"/>
              <a:ext cx="18" cy="20"/>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402" name="Oval 354"/>
            <p:cNvSpPr>
              <a:spLocks noChangeArrowheads="1"/>
            </p:cNvSpPr>
            <p:nvPr/>
          </p:nvSpPr>
          <p:spPr bwMode="auto">
            <a:xfrm>
              <a:off x="4793" y="5415"/>
              <a:ext cx="20" cy="17"/>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403" name="Oval 355"/>
            <p:cNvSpPr>
              <a:spLocks noChangeArrowheads="1"/>
            </p:cNvSpPr>
            <p:nvPr/>
          </p:nvSpPr>
          <p:spPr bwMode="auto">
            <a:xfrm>
              <a:off x="4756" y="5415"/>
              <a:ext cx="20" cy="17"/>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404" name="Oval 356"/>
            <p:cNvSpPr>
              <a:spLocks noChangeArrowheads="1"/>
            </p:cNvSpPr>
            <p:nvPr/>
          </p:nvSpPr>
          <p:spPr bwMode="auto">
            <a:xfrm>
              <a:off x="4731" y="5389"/>
              <a:ext cx="17"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405" name="Oval 357"/>
            <p:cNvSpPr>
              <a:spLocks noChangeArrowheads="1"/>
            </p:cNvSpPr>
            <p:nvPr/>
          </p:nvSpPr>
          <p:spPr bwMode="auto">
            <a:xfrm>
              <a:off x="4682" y="5373"/>
              <a:ext cx="18" cy="19"/>
            </a:xfrm>
            <a:prstGeom prst="ellipse">
              <a:avLst/>
            </a:prstGeom>
            <a:solidFill>
              <a:srgbClr val="A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406" name="Oval 358"/>
            <p:cNvSpPr>
              <a:spLocks noChangeArrowheads="1"/>
            </p:cNvSpPr>
            <p:nvPr/>
          </p:nvSpPr>
          <p:spPr bwMode="auto">
            <a:xfrm>
              <a:off x="5250" y="5211"/>
              <a:ext cx="20" cy="18"/>
            </a:xfrm>
            <a:prstGeom prst="ellipse">
              <a:avLst/>
            </a:prstGeom>
            <a:solidFill>
              <a:srgbClr val="FF808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407" name="Oval 359"/>
            <p:cNvSpPr>
              <a:spLocks noChangeArrowheads="1"/>
            </p:cNvSpPr>
            <p:nvPr/>
          </p:nvSpPr>
          <p:spPr bwMode="auto">
            <a:xfrm>
              <a:off x="5057" y="5216"/>
              <a:ext cx="19" cy="19"/>
            </a:xfrm>
            <a:prstGeom prst="ellipse">
              <a:avLst/>
            </a:prstGeom>
            <a:solidFill>
              <a:srgbClr val="FF808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408" name="Oval 360"/>
            <p:cNvSpPr>
              <a:spLocks noChangeArrowheads="1"/>
            </p:cNvSpPr>
            <p:nvPr/>
          </p:nvSpPr>
          <p:spPr bwMode="auto">
            <a:xfrm>
              <a:off x="4960" y="5214"/>
              <a:ext cx="18" cy="19"/>
            </a:xfrm>
            <a:prstGeom prst="ellipse">
              <a:avLst/>
            </a:prstGeom>
            <a:solidFill>
              <a:srgbClr val="FF808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409" name="Oval 361"/>
            <p:cNvSpPr>
              <a:spLocks noChangeArrowheads="1"/>
            </p:cNvSpPr>
            <p:nvPr/>
          </p:nvSpPr>
          <p:spPr bwMode="auto">
            <a:xfrm>
              <a:off x="4957" y="5377"/>
              <a:ext cx="17" cy="20"/>
            </a:xfrm>
            <a:prstGeom prst="ellipse">
              <a:avLst/>
            </a:prstGeom>
            <a:solidFill>
              <a:srgbClr val="FF808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410" name="Oval 362"/>
            <p:cNvSpPr>
              <a:spLocks noChangeArrowheads="1"/>
            </p:cNvSpPr>
            <p:nvPr/>
          </p:nvSpPr>
          <p:spPr bwMode="auto">
            <a:xfrm>
              <a:off x="4792" y="5379"/>
              <a:ext cx="18" cy="19"/>
            </a:xfrm>
            <a:prstGeom prst="ellipse">
              <a:avLst/>
            </a:prstGeom>
            <a:solidFill>
              <a:srgbClr val="FF808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411" name="Oval 363"/>
            <p:cNvSpPr>
              <a:spLocks noChangeArrowheads="1"/>
            </p:cNvSpPr>
            <p:nvPr/>
          </p:nvSpPr>
          <p:spPr bwMode="auto">
            <a:xfrm>
              <a:off x="4792" y="5282"/>
              <a:ext cx="18" cy="19"/>
            </a:xfrm>
            <a:prstGeom prst="ellipse">
              <a:avLst/>
            </a:prstGeom>
            <a:solidFill>
              <a:srgbClr val="FF808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412" name="Oval 364"/>
            <p:cNvSpPr>
              <a:spLocks noChangeArrowheads="1"/>
            </p:cNvSpPr>
            <p:nvPr/>
          </p:nvSpPr>
          <p:spPr bwMode="auto">
            <a:xfrm>
              <a:off x="4734" y="5305"/>
              <a:ext cx="18" cy="17"/>
            </a:xfrm>
            <a:prstGeom prst="ellipse">
              <a:avLst/>
            </a:prstGeom>
            <a:solidFill>
              <a:srgbClr val="FF808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413" name="Arc 365"/>
            <p:cNvSpPr>
              <a:spLocks/>
            </p:cNvSpPr>
            <p:nvPr/>
          </p:nvSpPr>
          <p:spPr bwMode="auto">
            <a:xfrm>
              <a:off x="6716" y="6087"/>
              <a:ext cx="474" cy="239"/>
            </a:xfrm>
            <a:custGeom>
              <a:avLst/>
              <a:gdLst>
                <a:gd name="G0" fmla="+- 0 0 0"/>
                <a:gd name="G1" fmla="+- 0 0 0"/>
                <a:gd name="G2" fmla="+- 21600 0 0"/>
                <a:gd name="T0" fmla="*/ 18677 w 18677"/>
                <a:gd name="T1" fmla="*/ 10851 h 21600"/>
                <a:gd name="T2" fmla="*/ 0 w 18677"/>
                <a:gd name="T3" fmla="*/ 21600 h 21600"/>
                <a:gd name="T4" fmla="*/ 0 w 18677"/>
                <a:gd name="T5" fmla="*/ 0 h 21600"/>
              </a:gdLst>
              <a:ahLst/>
              <a:cxnLst>
                <a:cxn ang="0">
                  <a:pos x="T0" y="T1"/>
                </a:cxn>
                <a:cxn ang="0">
                  <a:pos x="T2" y="T3"/>
                </a:cxn>
                <a:cxn ang="0">
                  <a:pos x="T4" y="T5"/>
                </a:cxn>
              </a:cxnLst>
              <a:rect l="0" t="0" r="r" b="b"/>
              <a:pathLst>
                <a:path w="18677" h="21600" fill="none" extrusionOk="0">
                  <a:moveTo>
                    <a:pt x="18676" y="10850"/>
                  </a:moveTo>
                  <a:cubicBezTo>
                    <a:pt x="14810" y="17505"/>
                    <a:pt x="7695" y="21599"/>
                    <a:pt x="0" y="21600"/>
                  </a:cubicBezTo>
                </a:path>
                <a:path w="18677" h="21600" stroke="0" extrusionOk="0">
                  <a:moveTo>
                    <a:pt x="18676" y="10850"/>
                  </a:moveTo>
                  <a:cubicBezTo>
                    <a:pt x="14810" y="17505"/>
                    <a:pt x="7695" y="21599"/>
                    <a:pt x="0" y="21600"/>
                  </a:cubicBezTo>
                  <a:lnTo>
                    <a:pt x="0" y="0"/>
                  </a:lnTo>
                  <a:close/>
                </a:path>
              </a:pathLst>
            </a:custGeom>
            <a:noFill/>
            <a:ln w="12">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414" name="Freeform 366"/>
            <p:cNvSpPr>
              <a:spLocks/>
            </p:cNvSpPr>
            <p:nvPr/>
          </p:nvSpPr>
          <p:spPr bwMode="auto">
            <a:xfrm>
              <a:off x="7091" y="6087"/>
              <a:ext cx="168" cy="185"/>
            </a:xfrm>
            <a:custGeom>
              <a:avLst/>
              <a:gdLst/>
              <a:ahLst/>
              <a:cxnLst>
                <a:cxn ang="0">
                  <a:pos x="168" y="0"/>
                </a:cxn>
                <a:cxn ang="0">
                  <a:pos x="0" y="114"/>
                </a:cxn>
                <a:cxn ang="0">
                  <a:pos x="87" y="185"/>
                </a:cxn>
                <a:cxn ang="0">
                  <a:pos x="168" y="0"/>
                </a:cxn>
              </a:cxnLst>
              <a:rect l="0" t="0" r="r" b="b"/>
              <a:pathLst>
                <a:path w="168" h="185">
                  <a:moveTo>
                    <a:pt x="168" y="0"/>
                  </a:moveTo>
                  <a:lnTo>
                    <a:pt x="0" y="114"/>
                  </a:lnTo>
                  <a:lnTo>
                    <a:pt x="87" y="185"/>
                  </a:lnTo>
                  <a:lnTo>
                    <a:pt x="168"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415" name="Arc 367"/>
            <p:cNvSpPr>
              <a:spLocks/>
            </p:cNvSpPr>
            <p:nvPr/>
          </p:nvSpPr>
          <p:spPr bwMode="auto">
            <a:xfrm>
              <a:off x="6638" y="5615"/>
              <a:ext cx="422" cy="317"/>
            </a:xfrm>
            <a:custGeom>
              <a:avLst/>
              <a:gdLst>
                <a:gd name="G0" fmla="+- 0 0 0"/>
                <a:gd name="G1" fmla="+- 21600 0 0"/>
                <a:gd name="G2" fmla="+- 21600 0 0"/>
                <a:gd name="T0" fmla="*/ 46 w 19359"/>
                <a:gd name="T1" fmla="*/ 0 h 21600"/>
                <a:gd name="T2" fmla="*/ 19359 w 19359"/>
                <a:gd name="T3" fmla="*/ 12020 h 21600"/>
                <a:gd name="T4" fmla="*/ 0 w 19359"/>
                <a:gd name="T5" fmla="*/ 21600 h 21600"/>
              </a:gdLst>
              <a:ahLst/>
              <a:cxnLst>
                <a:cxn ang="0">
                  <a:pos x="T0" y="T1"/>
                </a:cxn>
                <a:cxn ang="0">
                  <a:pos x="T2" y="T3"/>
                </a:cxn>
                <a:cxn ang="0">
                  <a:pos x="T4" y="T5"/>
                </a:cxn>
              </a:cxnLst>
              <a:rect l="0" t="0" r="r" b="b"/>
              <a:pathLst>
                <a:path w="19359" h="21600" fill="none" extrusionOk="0">
                  <a:moveTo>
                    <a:pt x="45" y="0"/>
                  </a:moveTo>
                  <a:cubicBezTo>
                    <a:pt x="8242" y="17"/>
                    <a:pt x="15723" y="4673"/>
                    <a:pt x="19359" y="12019"/>
                  </a:cubicBezTo>
                </a:path>
                <a:path w="19359" h="21600" stroke="0" extrusionOk="0">
                  <a:moveTo>
                    <a:pt x="45" y="0"/>
                  </a:moveTo>
                  <a:cubicBezTo>
                    <a:pt x="8242" y="17"/>
                    <a:pt x="15723" y="4673"/>
                    <a:pt x="19359" y="12019"/>
                  </a:cubicBezTo>
                  <a:lnTo>
                    <a:pt x="0" y="21600"/>
                  </a:lnTo>
                  <a:close/>
                </a:path>
              </a:pathLst>
            </a:custGeom>
            <a:noFill/>
            <a:ln w="12">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416" name="Freeform 368"/>
            <p:cNvSpPr>
              <a:spLocks/>
            </p:cNvSpPr>
            <p:nvPr/>
          </p:nvSpPr>
          <p:spPr bwMode="auto">
            <a:xfrm>
              <a:off x="6970" y="5732"/>
              <a:ext cx="134" cy="200"/>
            </a:xfrm>
            <a:custGeom>
              <a:avLst/>
              <a:gdLst/>
              <a:ahLst/>
              <a:cxnLst>
                <a:cxn ang="0">
                  <a:pos x="134" y="200"/>
                </a:cxn>
                <a:cxn ang="0">
                  <a:pos x="103" y="0"/>
                </a:cxn>
                <a:cxn ang="0">
                  <a:pos x="0" y="48"/>
                </a:cxn>
                <a:cxn ang="0">
                  <a:pos x="134" y="200"/>
                </a:cxn>
              </a:cxnLst>
              <a:rect l="0" t="0" r="r" b="b"/>
              <a:pathLst>
                <a:path w="134" h="200">
                  <a:moveTo>
                    <a:pt x="134" y="200"/>
                  </a:moveTo>
                  <a:lnTo>
                    <a:pt x="103" y="0"/>
                  </a:lnTo>
                  <a:lnTo>
                    <a:pt x="0" y="48"/>
                  </a:lnTo>
                  <a:lnTo>
                    <a:pt x="134" y="20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417" name="Arc 369"/>
            <p:cNvSpPr>
              <a:spLocks/>
            </p:cNvSpPr>
            <p:nvPr/>
          </p:nvSpPr>
          <p:spPr bwMode="auto">
            <a:xfrm>
              <a:off x="6730" y="6397"/>
              <a:ext cx="451" cy="161"/>
            </a:xfrm>
            <a:custGeom>
              <a:avLst/>
              <a:gdLst>
                <a:gd name="G0" fmla="+- 17763 0 0"/>
                <a:gd name="G1" fmla="+- 0 0 0"/>
                <a:gd name="G2" fmla="+- 21600 0 0"/>
                <a:gd name="T0" fmla="*/ 17763 w 17763"/>
                <a:gd name="T1" fmla="*/ 21600 h 21600"/>
                <a:gd name="T2" fmla="*/ 0 w 17763"/>
                <a:gd name="T3" fmla="*/ 12290 h 21600"/>
                <a:gd name="T4" fmla="*/ 17763 w 17763"/>
                <a:gd name="T5" fmla="*/ 0 h 21600"/>
              </a:gdLst>
              <a:ahLst/>
              <a:cxnLst>
                <a:cxn ang="0">
                  <a:pos x="T0" y="T1"/>
                </a:cxn>
                <a:cxn ang="0">
                  <a:pos x="T2" y="T3"/>
                </a:cxn>
                <a:cxn ang="0">
                  <a:pos x="T4" y="T5"/>
                </a:cxn>
              </a:cxnLst>
              <a:rect l="0" t="0" r="r" b="b"/>
              <a:pathLst>
                <a:path w="17763" h="21600" fill="none" extrusionOk="0">
                  <a:moveTo>
                    <a:pt x="17763" y="21600"/>
                  </a:moveTo>
                  <a:cubicBezTo>
                    <a:pt x="10672" y="21600"/>
                    <a:pt x="4034" y="18120"/>
                    <a:pt x="0" y="12289"/>
                  </a:cubicBezTo>
                </a:path>
                <a:path w="17763" h="21600" stroke="0" extrusionOk="0">
                  <a:moveTo>
                    <a:pt x="17763" y="21600"/>
                  </a:moveTo>
                  <a:cubicBezTo>
                    <a:pt x="10672" y="21600"/>
                    <a:pt x="4034" y="18120"/>
                    <a:pt x="0" y="12289"/>
                  </a:cubicBezTo>
                  <a:lnTo>
                    <a:pt x="17763" y="0"/>
                  </a:lnTo>
                  <a:close/>
                </a:path>
              </a:pathLst>
            </a:custGeom>
            <a:noFill/>
            <a:ln w="12">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418" name="Freeform 370"/>
            <p:cNvSpPr>
              <a:spLocks/>
            </p:cNvSpPr>
            <p:nvPr/>
          </p:nvSpPr>
          <p:spPr bwMode="auto">
            <a:xfrm>
              <a:off x="6639" y="6398"/>
              <a:ext cx="190" cy="159"/>
            </a:xfrm>
            <a:custGeom>
              <a:avLst/>
              <a:gdLst/>
              <a:ahLst/>
              <a:cxnLst>
                <a:cxn ang="0">
                  <a:pos x="0" y="0"/>
                </a:cxn>
                <a:cxn ang="0">
                  <a:pos x="126" y="159"/>
                </a:cxn>
                <a:cxn ang="0">
                  <a:pos x="190" y="65"/>
                </a:cxn>
                <a:cxn ang="0">
                  <a:pos x="0" y="0"/>
                </a:cxn>
              </a:cxnLst>
              <a:rect l="0" t="0" r="r" b="b"/>
              <a:pathLst>
                <a:path w="190" h="159">
                  <a:moveTo>
                    <a:pt x="0" y="0"/>
                  </a:moveTo>
                  <a:lnTo>
                    <a:pt x="126" y="159"/>
                  </a:lnTo>
                  <a:lnTo>
                    <a:pt x="190" y="65"/>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571612"/>
            <a:ext cx="8229600" cy="1143000"/>
          </a:xfrm>
        </p:spPr>
        <p:txBody>
          <a:bodyPr>
            <a:normAutofit/>
          </a:bodyPr>
          <a:lstStyle/>
          <a:p>
            <a:pPr rtl="1"/>
            <a:r>
              <a:rPr lang="fa-IR" sz="3600" dirty="0" smtClean="0">
                <a:solidFill>
                  <a:srgbClr val="FF0000"/>
                </a:solidFill>
                <a:cs typeface="B Titr" pitchFamily="2" charset="-78"/>
              </a:rPr>
              <a:t>هود آزمایشگاهی:</a:t>
            </a:r>
            <a:endParaRPr lang="en-US" sz="3600" dirty="0">
              <a:solidFill>
                <a:srgbClr val="FF0000"/>
              </a:solidFill>
              <a:cs typeface="B Titr" pitchFamily="2" charset="-78"/>
            </a:endParaRPr>
          </a:p>
        </p:txBody>
      </p:sp>
      <p:sp>
        <p:nvSpPr>
          <p:cNvPr id="3" name="Content Placeholder 2"/>
          <p:cNvSpPr>
            <a:spLocks noGrp="1"/>
          </p:cNvSpPr>
          <p:nvPr>
            <p:ph idx="1"/>
          </p:nvPr>
        </p:nvSpPr>
        <p:spPr>
          <a:xfrm>
            <a:off x="457200" y="2571744"/>
            <a:ext cx="8229600" cy="3554420"/>
          </a:xfrm>
        </p:spPr>
        <p:txBody>
          <a:bodyPr>
            <a:normAutofit lnSpcReduction="10000"/>
          </a:bodyPr>
          <a:lstStyle/>
          <a:p>
            <a:pPr algn="justLow" rtl="1"/>
            <a:r>
              <a:rPr lang="fa-IR" dirty="0" smtClean="0">
                <a:cs typeface="B Koodak" pitchFamily="2" charset="-78"/>
              </a:rPr>
              <a:t>هود آزمایشگاهی فضایی است که به منظور محصور سازی و تخلیه بخارات، فیومها و میست های تولید شده در حین کار با مواد شیمیایی استفاده میگردد و باعث حفاظت افراد در برابر مواد شیمیایی میگردد و انواعی از آن نیز محافظت فرد را در برابر عوامل بیولوژیکی تأمین می کنند.</a:t>
            </a:r>
          </a:p>
          <a:p>
            <a:pPr algn="justLow" rtl="1"/>
            <a:r>
              <a:rPr lang="fa-IR" dirty="0" smtClean="0">
                <a:cs typeface="B Koodak" pitchFamily="2" charset="-78"/>
              </a:rPr>
              <a:t>معمولاً طرف باز از یک صفحه شفاف تشکیل شده است که امکان دید را برای فرد تأمین می کند. </a:t>
            </a:r>
            <a:endParaRPr lang="en-US" dirty="0">
              <a:cs typeface="B Koodak"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24" name="Object 0"/>
          <p:cNvGraphicFramePr>
            <a:graphicFrameLocks noChangeAspect="1"/>
          </p:cNvGraphicFramePr>
          <p:nvPr/>
        </p:nvGraphicFramePr>
        <p:xfrm>
          <a:off x="4114800" y="1981200"/>
          <a:ext cx="4876800" cy="4808537"/>
        </p:xfrm>
        <a:graphic>
          <a:graphicData uri="http://schemas.openxmlformats.org/presentationml/2006/ole">
            <p:oleObj spid="_x0000_s1026" name="Document" r:id="rId3" imgW="2603034" imgH="2720094" progId="Word.Document.8">
              <p:embed/>
            </p:oleObj>
          </a:graphicData>
        </a:graphic>
      </p:graphicFrame>
      <p:sp>
        <p:nvSpPr>
          <p:cNvPr id="3075" name="Rectangle 3"/>
          <p:cNvSpPr>
            <a:spLocks noChangeArrowheads="1"/>
          </p:cNvSpPr>
          <p:nvPr/>
        </p:nvSpPr>
        <p:spPr bwMode="auto">
          <a:xfrm>
            <a:off x="685800" y="609600"/>
            <a:ext cx="7772400" cy="1143000"/>
          </a:xfrm>
          <a:prstGeom prst="rect">
            <a:avLst/>
          </a:prstGeom>
          <a:noFill/>
          <a:ln w="9525">
            <a:noFill/>
            <a:miter lim="800000"/>
            <a:headEnd/>
            <a:tailEnd/>
          </a:ln>
          <a:effectLst/>
        </p:spPr>
        <p:txBody>
          <a:bodyPr anchor="ctr"/>
          <a:lstStyle/>
          <a:p>
            <a:pPr algn="ctr"/>
            <a:r>
              <a:rPr lang="fa-IR" sz="3600" dirty="0" smtClean="0">
                <a:solidFill>
                  <a:srgbClr val="FF0000"/>
                </a:solidFill>
                <a:cs typeface="B Titr" pitchFamily="2" charset="-78"/>
              </a:rPr>
              <a:t>استفاده صحیح از هود</a:t>
            </a:r>
            <a:endParaRPr lang="en-US" sz="3600" dirty="0">
              <a:solidFill>
                <a:schemeClr val="tx2"/>
              </a:solidFill>
            </a:endParaRPr>
          </a:p>
        </p:txBody>
      </p:sp>
      <p:sp>
        <p:nvSpPr>
          <p:cNvPr id="4" name="TextBox 3"/>
          <p:cNvSpPr txBox="1"/>
          <p:nvPr/>
        </p:nvSpPr>
        <p:spPr>
          <a:xfrm>
            <a:off x="228600" y="2133600"/>
            <a:ext cx="4038600" cy="3539430"/>
          </a:xfrm>
          <a:prstGeom prst="rect">
            <a:avLst/>
          </a:prstGeom>
          <a:solidFill>
            <a:srgbClr val="FFFF00"/>
          </a:solidFill>
        </p:spPr>
        <p:txBody>
          <a:bodyPr wrap="square" rtlCol="0">
            <a:spAutoFit/>
          </a:bodyPr>
          <a:lstStyle/>
          <a:p>
            <a:pPr algn="justLow" rtl="1">
              <a:buFont typeface="Arial" pitchFamily="34" charset="0"/>
              <a:buChar char="•"/>
            </a:pPr>
            <a:r>
              <a:rPr lang="fa-IR" sz="2800" dirty="0" smtClean="0">
                <a:cs typeface="B Koodak" pitchFamily="2" charset="-78"/>
              </a:rPr>
              <a:t> لوازم و مواد را حداقل در فاصله 15 سانتیمتری  از جلوی هود قرار دهید. </a:t>
            </a:r>
          </a:p>
          <a:p>
            <a:pPr algn="justLow" rtl="1">
              <a:buFont typeface="Arial" pitchFamily="34" charset="0"/>
              <a:buChar char="•"/>
            </a:pPr>
            <a:endParaRPr lang="fa-IR" sz="2800" dirty="0" smtClean="0">
              <a:cs typeface="B Koodak" pitchFamily="2" charset="-78"/>
            </a:endParaRPr>
          </a:p>
          <a:p>
            <a:pPr algn="justLow" rtl="1">
              <a:buFont typeface="Arial" pitchFamily="34" charset="0"/>
              <a:buChar char="•"/>
            </a:pPr>
            <a:endParaRPr lang="fa-IR" sz="2800" dirty="0" smtClean="0">
              <a:cs typeface="B Koodak" pitchFamily="2" charset="-78"/>
            </a:endParaRPr>
          </a:p>
          <a:p>
            <a:pPr algn="justLow" rtl="1">
              <a:buFont typeface="Arial" pitchFamily="34" charset="0"/>
              <a:buChar char="•"/>
            </a:pPr>
            <a:endParaRPr lang="fa-IR" sz="2800" dirty="0" smtClean="0">
              <a:cs typeface="B Koodak" pitchFamily="2" charset="-78"/>
            </a:endParaRPr>
          </a:p>
          <a:p>
            <a:pPr algn="justLow" rtl="1">
              <a:buFont typeface="Arial" pitchFamily="34" charset="0"/>
              <a:buChar char="•"/>
            </a:pPr>
            <a:r>
              <a:rPr lang="fa-IR" sz="2800" dirty="0" smtClean="0">
                <a:cs typeface="B Koodak" pitchFamily="2" charset="-78"/>
              </a:rPr>
              <a:t> از حرکتهای ناگهانی در جلوی دهانه هود بپرهیزید.</a:t>
            </a:r>
            <a:endParaRPr lang="en-US" sz="2800" dirty="0">
              <a:cs typeface="B Koodak" pitchFamily="2" charset="-78"/>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1000"/>
                                  </p:stCondLst>
                                  <p:childTnLst>
                                    <p:set>
                                      <p:cBhvr>
                                        <p:cTn id="6" dur="1" fill="hold">
                                          <p:stCondLst>
                                            <p:cond delay="0"/>
                                          </p:stCondLst>
                                        </p:cTn>
                                        <p:tgtEl>
                                          <p:spTgt spid="26624"/>
                                        </p:tgtEl>
                                        <p:attrNameLst>
                                          <p:attrName>style.visibility</p:attrName>
                                        </p:attrNameLst>
                                      </p:cBhvr>
                                      <p:to>
                                        <p:strVal val="visible"/>
                                      </p:to>
                                    </p:set>
                                    <p:animEffect transition="in" filter="barn(outHorizontal)">
                                      <p:cBhvr>
                                        <p:cTn id="7" dur="500"/>
                                        <p:tgtEl>
                                          <p:spTgt spid="266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2"/>
          <p:cNvGraphicFramePr>
            <a:graphicFrameLocks noChangeAspect="1"/>
          </p:cNvGraphicFramePr>
          <p:nvPr/>
        </p:nvGraphicFramePr>
        <p:xfrm>
          <a:off x="4038600" y="0"/>
          <a:ext cx="5057775" cy="6840538"/>
        </p:xfrm>
        <a:graphic>
          <a:graphicData uri="http://schemas.openxmlformats.org/presentationml/2006/ole">
            <p:oleObj spid="_x0000_s2050" name="Document" r:id="rId3" imgW="2693556" imgH="3600333" progId="Word.Document.8">
              <p:embed/>
            </p:oleObj>
          </a:graphicData>
        </a:graphic>
      </p:graphicFrame>
      <p:sp>
        <p:nvSpPr>
          <p:cNvPr id="4099" name="Rectangle 3"/>
          <p:cNvSpPr>
            <a:spLocks noChangeArrowheads="1"/>
          </p:cNvSpPr>
          <p:nvPr/>
        </p:nvSpPr>
        <p:spPr bwMode="auto">
          <a:xfrm>
            <a:off x="685800" y="609600"/>
            <a:ext cx="7772400" cy="1143000"/>
          </a:xfrm>
          <a:prstGeom prst="rect">
            <a:avLst/>
          </a:prstGeom>
          <a:noFill/>
          <a:ln w="9525">
            <a:noFill/>
            <a:miter lim="800000"/>
            <a:headEnd/>
            <a:tailEnd/>
          </a:ln>
          <a:effectLst/>
        </p:spPr>
        <p:txBody>
          <a:bodyPr anchor="ctr"/>
          <a:lstStyle/>
          <a:p>
            <a:pPr algn="ctr"/>
            <a:r>
              <a:rPr lang="fa-IR" sz="3600" dirty="0" smtClean="0">
                <a:solidFill>
                  <a:srgbClr val="FF0000"/>
                </a:solidFill>
                <a:cs typeface="B Titr" pitchFamily="2" charset="-78"/>
              </a:rPr>
              <a:t>استفاده صحیح از هود</a:t>
            </a:r>
            <a:endParaRPr lang="en-US" sz="3600" dirty="0">
              <a:solidFill>
                <a:schemeClr val="tx2"/>
              </a:solidFill>
            </a:endParaRPr>
          </a:p>
        </p:txBody>
      </p:sp>
      <p:sp>
        <p:nvSpPr>
          <p:cNvPr id="4" name="TextBox 3"/>
          <p:cNvSpPr txBox="1"/>
          <p:nvPr/>
        </p:nvSpPr>
        <p:spPr>
          <a:xfrm>
            <a:off x="304800" y="2081748"/>
            <a:ext cx="3810000" cy="3785652"/>
          </a:xfrm>
          <a:prstGeom prst="rect">
            <a:avLst/>
          </a:prstGeom>
          <a:solidFill>
            <a:srgbClr val="FFFF00"/>
          </a:solidFill>
        </p:spPr>
        <p:txBody>
          <a:bodyPr wrap="square" rtlCol="0">
            <a:spAutoFit/>
          </a:bodyPr>
          <a:lstStyle/>
          <a:p>
            <a:pPr algn="justLow" rtl="1">
              <a:buFont typeface="Arial" pitchFamily="34" charset="0"/>
              <a:buChar char="•"/>
            </a:pPr>
            <a:r>
              <a:rPr lang="fa-IR" sz="2400" dirty="0" smtClean="0">
                <a:cs typeface="B Koodak" pitchFamily="2" charset="-78"/>
              </a:rPr>
              <a:t> درصورتیکه درب هود بیش از حد باز باشد دبی هود در حد خطرناکی کاهش می یابد.</a:t>
            </a:r>
          </a:p>
          <a:p>
            <a:pPr algn="justLow" rtl="1">
              <a:buFont typeface="Arial" pitchFamily="34" charset="0"/>
              <a:buChar char="•"/>
            </a:pPr>
            <a:endParaRPr lang="fa-IR" sz="2400" dirty="0" smtClean="0">
              <a:cs typeface="B Koodak" pitchFamily="2" charset="-78"/>
            </a:endParaRPr>
          </a:p>
          <a:p>
            <a:pPr algn="justLow" rtl="1">
              <a:buFont typeface="Arial" pitchFamily="34" charset="0"/>
              <a:buChar char="•"/>
            </a:pPr>
            <a:endParaRPr lang="fa-IR" sz="2400" dirty="0" smtClean="0">
              <a:cs typeface="B Koodak" pitchFamily="2" charset="-78"/>
            </a:endParaRPr>
          </a:p>
          <a:p>
            <a:pPr algn="justLow" rtl="1">
              <a:buFont typeface="Arial" pitchFamily="34" charset="0"/>
              <a:buChar char="•"/>
            </a:pPr>
            <a:endParaRPr lang="fa-IR" sz="2400" dirty="0" smtClean="0">
              <a:cs typeface="B Koodak" pitchFamily="2" charset="-78"/>
            </a:endParaRPr>
          </a:p>
          <a:p>
            <a:pPr algn="justLow" rtl="1">
              <a:buFont typeface="Arial" pitchFamily="34" charset="0"/>
              <a:buChar char="•"/>
            </a:pPr>
            <a:endParaRPr lang="fa-IR" sz="2400" dirty="0" smtClean="0">
              <a:cs typeface="B Koodak" pitchFamily="2" charset="-78"/>
            </a:endParaRPr>
          </a:p>
          <a:p>
            <a:pPr algn="justLow" rtl="1">
              <a:buFont typeface="Arial" pitchFamily="34" charset="0"/>
              <a:buChar char="•"/>
            </a:pPr>
            <a:r>
              <a:rPr lang="fa-IR" sz="2400" dirty="0" smtClean="0">
                <a:cs typeface="B Koodak" pitchFamily="2" charset="-78"/>
              </a:rPr>
              <a:t> در این صورت سرعت جریان هوا به اندازه کافی نخواهد بود تا از فرار فیومهای خطرناک جلوگیری کند.</a:t>
            </a:r>
            <a:endParaRPr lang="en-US" sz="2400" dirty="0">
              <a:cs typeface="B Koodak"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1000"/>
                                  </p:stCondLst>
                                  <p:childTnLst>
                                    <p:set>
                                      <p:cBhvr>
                                        <p:cTn id="6" dur="1" fill="hold">
                                          <p:stCondLst>
                                            <p:cond delay="0"/>
                                          </p:stCondLst>
                                        </p:cTn>
                                        <p:tgtEl>
                                          <p:spTgt spid="4098"/>
                                        </p:tgtEl>
                                        <p:attrNameLst>
                                          <p:attrName>style.visibility</p:attrName>
                                        </p:attrNameLst>
                                      </p:cBhvr>
                                      <p:to>
                                        <p:strVal val="visible"/>
                                      </p:to>
                                    </p:set>
                                    <p:animEffect transition="in" filter="randombar(horizontal)">
                                      <p:cBhvr>
                                        <p:cTn id="7"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Object 2"/>
          <p:cNvGraphicFramePr>
            <a:graphicFrameLocks noChangeAspect="1"/>
          </p:cNvGraphicFramePr>
          <p:nvPr/>
        </p:nvGraphicFramePr>
        <p:xfrm>
          <a:off x="4343400" y="1608138"/>
          <a:ext cx="4616450" cy="5249862"/>
        </p:xfrm>
        <a:graphic>
          <a:graphicData uri="http://schemas.openxmlformats.org/presentationml/2006/ole">
            <p:oleObj spid="_x0000_s3074" name="Document" r:id="rId3" imgW="2062215" imgH="2364285" progId="Word.Document.8">
              <p:embed/>
            </p:oleObj>
          </a:graphicData>
        </a:graphic>
      </p:graphicFrame>
      <p:sp>
        <p:nvSpPr>
          <p:cNvPr id="6147" name="Rectangle 3"/>
          <p:cNvSpPr>
            <a:spLocks noChangeArrowheads="1"/>
          </p:cNvSpPr>
          <p:nvPr/>
        </p:nvSpPr>
        <p:spPr bwMode="auto">
          <a:xfrm>
            <a:off x="685800" y="152400"/>
            <a:ext cx="7772400" cy="1143000"/>
          </a:xfrm>
          <a:prstGeom prst="rect">
            <a:avLst/>
          </a:prstGeom>
          <a:noFill/>
          <a:ln w="9525">
            <a:noFill/>
            <a:miter lim="800000"/>
            <a:headEnd/>
            <a:tailEnd/>
          </a:ln>
          <a:effectLst/>
        </p:spPr>
        <p:txBody>
          <a:bodyPr anchor="ctr"/>
          <a:lstStyle/>
          <a:p>
            <a:pPr algn="ctr"/>
            <a:r>
              <a:rPr lang="fa-IR" sz="4000" dirty="0" smtClean="0">
                <a:solidFill>
                  <a:srgbClr val="FF0000"/>
                </a:solidFill>
                <a:cs typeface="B Titr" pitchFamily="2" charset="-78"/>
              </a:rPr>
              <a:t>استفاده صحیح از هود</a:t>
            </a:r>
            <a:endParaRPr lang="en-US" sz="4000" dirty="0">
              <a:solidFill>
                <a:schemeClr val="tx2"/>
              </a:solidFill>
            </a:endParaRPr>
          </a:p>
        </p:txBody>
      </p:sp>
      <p:sp>
        <p:nvSpPr>
          <p:cNvPr id="4" name="TextBox 3"/>
          <p:cNvSpPr txBox="1"/>
          <p:nvPr/>
        </p:nvSpPr>
        <p:spPr>
          <a:xfrm>
            <a:off x="152400" y="1676400"/>
            <a:ext cx="3886200" cy="4247317"/>
          </a:xfrm>
          <a:prstGeom prst="rect">
            <a:avLst/>
          </a:prstGeom>
          <a:solidFill>
            <a:srgbClr val="FFFF00"/>
          </a:solidFill>
        </p:spPr>
        <p:txBody>
          <a:bodyPr wrap="square" rtlCol="0">
            <a:spAutoFit/>
          </a:bodyPr>
          <a:lstStyle/>
          <a:p>
            <a:pPr algn="justLow" rtl="1">
              <a:buFont typeface="Arial" pitchFamily="34" charset="0"/>
              <a:buChar char="•"/>
            </a:pPr>
            <a:r>
              <a:rPr lang="fa-IR" sz="3000" dirty="0" smtClean="0">
                <a:cs typeface="B Koodak" pitchFamily="2" charset="-78"/>
              </a:rPr>
              <a:t> برای اینکه سرعت جریان هوا در دهانه هود بالاتر از 100 فوت بر دقیقه باشد، در تمام اوقات دهانه هود </a:t>
            </a:r>
            <a:r>
              <a:rPr lang="fa-IR" sz="3000" dirty="0" smtClean="0">
                <a:solidFill>
                  <a:srgbClr val="FF0000"/>
                </a:solidFill>
                <a:cs typeface="B Koodak" pitchFamily="2" charset="-78"/>
              </a:rPr>
              <a:t>کمتر از یک فوت مربع </a:t>
            </a:r>
            <a:r>
              <a:rPr lang="fa-IR" sz="3000" dirty="0" smtClean="0">
                <a:cs typeface="B Koodak" pitchFamily="2" charset="-78"/>
              </a:rPr>
              <a:t>باز شود.</a:t>
            </a:r>
          </a:p>
          <a:p>
            <a:pPr algn="justLow" rtl="1">
              <a:buFont typeface="Arial" pitchFamily="34" charset="0"/>
              <a:buChar char="•"/>
            </a:pPr>
            <a:endParaRPr lang="fa-IR" sz="3000" dirty="0" smtClean="0">
              <a:cs typeface="B Koodak" pitchFamily="2" charset="-78"/>
            </a:endParaRPr>
          </a:p>
          <a:p>
            <a:pPr algn="justLow" rtl="1">
              <a:buFont typeface="Arial" pitchFamily="34" charset="0"/>
              <a:buChar char="•"/>
            </a:pPr>
            <a:r>
              <a:rPr lang="fa-IR" sz="3000" dirty="0" smtClean="0">
                <a:cs typeface="B Koodak" pitchFamily="2" charset="-78"/>
              </a:rPr>
              <a:t> هود بایستی از لحاظ نشتی کاملاً کنترل شده باشد تا فرار آلاینده ها به حداقل برسد.  </a:t>
            </a:r>
            <a:endParaRPr lang="en-US" sz="3000" dirty="0">
              <a:cs typeface="B Koodak" pitchFamily="2" charset="-78"/>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1000"/>
                                  </p:stCondLst>
                                  <p:childTnLst>
                                    <p:set>
                                      <p:cBhvr>
                                        <p:cTn id="6" dur="1" fill="hold">
                                          <p:stCondLst>
                                            <p:cond delay="0"/>
                                          </p:stCondLst>
                                        </p:cTn>
                                        <p:tgtEl>
                                          <p:spTgt spid="6146"/>
                                        </p:tgtEl>
                                        <p:attrNameLst>
                                          <p:attrName>style.visibility</p:attrName>
                                        </p:attrNameLst>
                                      </p:cBhvr>
                                      <p:to>
                                        <p:strVal val="visible"/>
                                      </p:to>
                                    </p:set>
                                    <p:animEffect transition="in" filter="dissolve">
                                      <p:cBhvr>
                                        <p:cTn id="7"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normAutofit/>
          </a:bodyPr>
          <a:lstStyle/>
          <a:p>
            <a:pPr rtl="1" eaLnBrk="1" hangingPunct="1"/>
            <a:r>
              <a:rPr lang="fa-IR" sz="4000" dirty="0" smtClean="0">
                <a:solidFill>
                  <a:srgbClr val="FF0000"/>
                </a:solidFill>
                <a:cs typeface="B Titr" pitchFamily="2" charset="-78"/>
              </a:rPr>
              <a:t>بازرسی هود و آزمونهای عملکرد هود</a:t>
            </a:r>
            <a:endParaRPr lang="en-US" sz="4000" dirty="0" smtClean="0">
              <a:solidFill>
                <a:srgbClr val="FF0000"/>
              </a:solidFill>
              <a:cs typeface="B Titr" pitchFamily="2" charset="-78"/>
            </a:endParaRPr>
          </a:p>
        </p:txBody>
      </p:sp>
      <p:sp>
        <p:nvSpPr>
          <p:cNvPr id="31747" name="Rectangle 3"/>
          <p:cNvSpPr>
            <a:spLocks noGrp="1" noChangeArrowheads="1"/>
          </p:cNvSpPr>
          <p:nvPr>
            <p:ph type="body" sz="half" idx="1"/>
          </p:nvPr>
        </p:nvSpPr>
        <p:spPr>
          <a:xfrm>
            <a:off x="457200" y="1524000"/>
            <a:ext cx="4495800" cy="4724400"/>
          </a:xfrm>
        </p:spPr>
        <p:txBody>
          <a:bodyPr>
            <a:noAutofit/>
          </a:bodyPr>
          <a:lstStyle/>
          <a:p>
            <a:pPr algn="justLow" rtl="1" eaLnBrk="1" hangingPunct="1"/>
            <a:r>
              <a:rPr lang="en-US" sz="2400" dirty="0" smtClean="0">
                <a:cs typeface="B Koodak" pitchFamily="2" charset="-78"/>
              </a:rPr>
              <a:t>ASHRAE</a:t>
            </a:r>
            <a:r>
              <a:rPr lang="fa-IR" sz="2400" dirty="0" smtClean="0">
                <a:cs typeface="B Koodak" pitchFamily="2" charset="-78"/>
              </a:rPr>
              <a:t> روشهای استانداردی برای تست کردن هودهای آزمایشگاهی دارد.</a:t>
            </a:r>
          </a:p>
          <a:p>
            <a:pPr algn="justLow" rtl="1" eaLnBrk="1" hangingPunct="1"/>
            <a:r>
              <a:rPr lang="fa-IR" sz="2400" dirty="0" smtClean="0">
                <a:cs typeface="B Koodak" pitchFamily="2" charset="-78"/>
              </a:rPr>
              <a:t>بطور تصادفی یک نمونه از هودهای آزمایشگاهی را انتخاب کرده و آنرا از لحاظ نشتی و میزان سرعت ربایش تست کنید.</a:t>
            </a:r>
          </a:p>
          <a:p>
            <a:pPr algn="justLow" rtl="1"/>
            <a:endParaRPr lang="fa-IR" sz="2800" dirty="0" smtClean="0">
              <a:cs typeface="B Koodak" pitchFamily="2" charset="-78"/>
            </a:endParaRPr>
          </a:p>
          <a:p>
            <a:pPr algn="justLow" rtl="1">
              <a:buNone/>
            </a:pPr>
            <a:r>
              <a:rPr lang="fa-IR" sz="2800" dirty="0" smtClean="0">
                <a:solidFill>
                  <a:srgbClr val="FF0000"/>
                </a:solidFill>
                <a:cs typeface="B Titr" pitchFamily="2" charset="-78"/>
              </a:rPr>
              <a:t>     آزمونهای عملکرد هود:</a:t>
            </a:r>
          </a:p>
          <a:p>
            <a:pPr algn="justLow" rtl="1"/>
            <a:r>
              <a:rPr lang="fa-IR" sz="2800" dirty="0" smtClean="0">
                <a:cs typeface="B Koodak" pitchFamily="2" charset="-78"/>
              </a:rPr>
              <a:t>آزمون سرعت در دهانه هود</a:t>
            </a:r>
          </a:p>
          <a:p>
            <a:pPr algn="justLow" rtl="1"/>
            <a:r>
              <a:rPr lang="fa-IR" sz="2800" dirty="0" smtClean="0">
                <a:cs typeface="B Koodak" pitchFamily="2" charset="-78"/>
              </a:rPr>
              <a:t>آزمون دود</a:t>
            </a:r>
          </a:p>
          <a:p>
            <a:pPr algn="justLow" rtl="1"/>
            <a:r>
              <a:rPr lang="fa-IR" sz="2800" dirty="0" smtClean="0">
                <a:cs typeface="B Koodak" pitchFamily="2" charset="-78"/>
              </a:rPr>
              <a:t>آزمون گاز ردیاب</a:t>
            </a:r>
            <a:endParaRPr lang="en-US" sz="2800" dirty="0" smtClean="0"/>
          </a:p>
        </p:txBody>
      </p:sp>
      <p:pic>
        <p:nvPicPr>
          <p:cNvPr id="31748" name="Picture 9" descr="face"/>
          <p:cNvPicPr>
            <a:picLocks noGrp="1" noChangeAspect="1" noChangeArrowheads="1"/>
          </p:cNvPicPr>
          <p:nvPr>
            <p:ph sz="quarter" idx="2"/>
          </p:nvPr>
        </p:nvPicPr>
        <p:blipFill>
          <a:blip r:embed="rId2"/>
          <a:srcRect/>
          <a:stretch>
            <a:fillRect/>
          </a:stretch>
        </p:blipFill>
        <p:spPr>
          <a:xfrm>
            <a:off x="5867400" y="1295400"/>
            <a:ext cx="2438400" cy="2590800"/>
          </a:xfrm>
        </p:spPr>
      </p:pic>
      <p:pic>
        <p:nvPicPr>
          <p:cNvPr id="5" name="Picture 7" descr="smoketubetest"/>
          <p:cNvPicPr>
            <a:picLocks noGrp="1" noChangeAspect="1" noChangeArrowheads="1"/>
          </p:cNvPicPr>
          <p:nvPr>
            <p:ph idx="1"/>
          </p:nvPr>
        </p:nvPicPr>
        <p:blipFill>
          <a:blip r:embed="rId3"/>
          <a:srcRect/>
          <a:stretch>
            <a:fillRect/>
          </a:stretch>
        </p:blipFill>
        <p:spPr>
          <a:xfrm>
            <a:off x="5562600" y="4191000"/>
            <a:ext cx="2969960" cy="2362198"/>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 calcmode="lin" valueType="num">
                                      <p:cBhvr>
                                        <p:cTn id="7" dur="500" fill="hold"/>
                                        <p:tgtEl>
                                          <p:spTgt spid="3174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174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1747">
                                            <p:txEl>
                                              <p:pRg st="1" end="1"/>
                                            </p:txEl>
                                          </p:spTgt>
                                        </p:tgtEl>
                                        <p:attrNameLst>
                                          <p:attrName>style.visibility</p:attrName>
                                        </p:attrNameLst>
                                      </p:cBhvr>
                                      <p:to>
                                        <p:strVal val="visible"/>
                                      </p:to>
                                    </p:set>
                                    <p:anim calcmode="lin" valueType="num">
                                      <p:cBhvr>
                                        <p:cTn id="13" dur="500" fill="hold"/>
                                        <p:tgtEl>
                                          <p:spTgt spid="31747">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1747">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1747">
                                            <p:txEl>
                                              <p:pRg st="3" end="3"/>
                                            </p:txEl>
                                          </p:spTgt>
                                        </p:tgtEl>
                                        <p:attrNameLst>
                                          <p:attrName>style.visibility</p:attrName>
                                        </p:attrNameLst>
                                      </p:cBhvr>
                                      <p:to>
                                        <p:strVal val="visible"/>
                                      </p:to>
                                    </p:set>
                                    <p:anim calcmode="lin" valueType="num">
                                      <p:cBhvr>
                                        <p:cTn id="19" dur="500" fill="hold"/>
                                        <p:tgtEl>
                                          <p:spTgt spid="31747">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31747">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31747">
                                            <p:txEl>
                                              <p:pRg st="4" end="4"/>
                                            </p:txEl>
                                          </p:spTgt>
                                        </p:tgtEl>
                                        <p:attrNameLst>
                                          <p:attrName>style.visibility</p:attrName>
                                        </p:attrNameLst>
                                      </p:cBhvr>
                                      <p:to>
                                        <p:strVal val="visible"/>
                                      </p:to>
                                    </p:set>
                                    <p:anim calcmode="lin" valueType="num">
                                      <p:cBhvr>
                                        <p:cTn id="25" dur="500" fill="hold"/>
                                        <p:tgtEl>
                                          <p:spTgt spid="31747">
                                            <p:txEl>
                                              <p:pRg st="4" end="4"/>
                                            </p:txEl>
                                          </p:spTgt>
                                        </p:tgtEl>
                                        <p:attrNameLst>
                                          <p:attrName>ppt_w</p:attrName>
                                        </p:attrNameLst>
                                      </p:cBhvr>
                                      <p:tavLst>
                                        <p:tav tm="0">
                                          <p:val>
                                            <p:fltVal val="0"/>
                                          </p:val>
                                        </p:tav>
                                        <p:tav tm="100000">
                                          <p:val>
                                            <p:strVal val="#ppt_w"/>
                                          </p:val>
                                        </p:tav>
                                      </p:tavLst>
                                    </p:anim>
                                    <p:anim calcmode="lin" valueType="num">
                                      <p:cBhvr>
                                        <p:cTn id="26" dur="500" fill="hold"/>
                                        <p:tgtEl>
                                          <p:spTgt spid="31747">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31747">
                                            <p:txEl>
                                              <p:pRg st="5" end="5"/>
                                            </p:txEl>
                                          </p:spTgt>
                                        </p:tgtEl>
                                        <p:attrNameLst>
                                          <p:attrName>style.visibility</p:attrName>
                                        </p:attrNameLst>
                                      </p:cBhvr>
                                      <p:to>
                                        <p:strVal val="visible"/>
                                      </p:to>
                                    </p:set>
                                    <p:anim calcmode="lin" valueType="num">
                                      <p:cBhvr>
                                        <p:cTn id="31" dur="500" fill="hold"/>
                                        <p:tgtEl>
                                          <p:spTgt spid="31747">
                                            <p:txEl>
                                              <p:pRg st="5" end="5"/>
                                            </p:txEl>
                                          </p:spTgt>
                                        </p:tgtEl>
                                        <p:attrNameLst>
                                          <p:attrName>ppt_w</p:attrName>
                                        </p:attrNameLst>
                                      </p:cBhvr>
                                      <p:tavLst>
                                        <p:tav tm="0">
                                          <p:val>
                                            <p:fltVal val="0"/>
                                          </p:val>
                                        </p:tav>
                                        <p:tav tm="100000">
                                          <p:val>
                                            <p:strVal val="#ppt_w"/>
                                          </p:val>
                                        </p:tav>
                                      </p:tavLst>
                                    </p:anim>
                                    <p:anim calcmode="lin" valueType="num">
                                      <p:cBhvr>
                                        <p:cTn id="32" dur="500" fill="hold"/>
                                        <p:tgtEl>
                                          <p:spTgt spid="31747">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31747">
                                            <p:txEl>
                                              <p:pRg st="6" end="6"/>
                                            </p:txEl>
                                          </p:spTgt>
                                        </p:tgtEl>
                                        <p:attrNameLst>
                                          <p:attrName>style.visibility</p:attrName>
                                        </p:attrNameLst>
                                      </p:cBhvr>
                                      <p:to>
                                        <p:strVal val="visible"/>
                                      </p:to>
                                    </p:set>
                                    <p:anim calcmode="lin" valueType="num">
                                      <p:cBhvr>
                                        <p:cTn id="37" dur="500" fill="hold"/>
                                        <p:tgtEl>
                                          <p:spTgt spid="31747">
                                            <p:txEl>
                                              <p:pRg st="6" end="6"/>
                                            </p:txEl>
                                          </p:spTgt>
                                        </p:tgtEl>
                                        <p:attrNameLst>
                                          <p:attrName>ppt_w</p:attrName>
                                        </p:attrNameLst>
                                      </p:cBhvr>
                                      <p:tavLst>
                                        <p:tav tm="0">
                                          <p:val>
                                            <p:fltVal val="0"/>
                                          </p:val>
                                        </p:tav>
                                        <p:tav tm="100000">
                                          <p:val>
                                            <p:strVal val="#ppt_w"/>
                                          </p:val>
                                        </p:tav>
                                      </p:tavLst>
                                    </p:anim>
                                    <p:anim calcmode="lin" valueType="num">
                                      <p:cBhvr>
                                        <p:cTn id="38" dur="500" fill="hold"/>
                                        <p:tgtEl>
                                          <p:spTgt spid="31747">
                                            <p:txEl>
                                              <p:pRg st="6" end="6"/>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normAutofit/>
          </a:bodyPr>
          <a:lstStyle/>
          <a:p>
            <a:pPr rtl="1"/>
            <a:r>
              <a:rPr lang="fa-IR" sz="4000" dirty="0" smtClean="0">
                <a:solidFill>
                  <a:srgbClr val="FF0000"/>
                </a:solidFill>
                <a:cs typeface="B Titr" pitchFamily="2" charset="-78"/>
              </a:rPr>
              <a:t>آزمون گاز ردیاب</a:t>
            </a:r>
            <a:endParaRPr lang="en-US" sz="4000" dirty="0" smtClean="0">
              <a:solidFill>
                <a:srgbClr val="FF0000"/>
              </a:solidFill>
              <a:cs typeface="B Titr" pitchFamily="2" charset="-78"/>
            </a:endParaRPr>
          </a:p>
        </p:txBody>
      </p:sp>
      <p:sp>
        <p:nvSpPr>
          <p:cNvPr id="31747" name="Rectangle 3"/>
          <p:cNvSpPr>
            <a:spLocks noGrp="1" noChangeArrowheads="1"/>
          </p:cNvSpPr>
          <p:nvPr>
            <p:ph type="body" sz="half" idx="1"/>
          </p:nvPr>
        </p:nvSpPr>
        <p:spPr>
          <a:xfrm>
            <a:off x="457200" y="1600200"/>
            <a:ext cx="4495800" cy="4724400"/>
          </a:xfrm>
        </p:spPr>
        <p:txBody>
          <a:bodyPr>
            <a:noAutofit/>
          </a:bodyPr>
          <a:lstStyle/>
          <a:p>
            <a:pPr algn="justLow" rtl="1"/>
            <a:r>
              <a:rPr lang="fa-IR" sz="2400" dirty="0" smtClean="0">
                <a:cs typeface="B Koodak" pitchFamily="2" charset="-78"/>
              </a:rPr>
              <a:t>یک گازی مثل هگزا فلوراید گوگرد را به داخل هود ارسال نموده و غلظت آنرا در اطراف هود توسط یک اسپکتروفتومتر مادون قرمز یا یک وسیله آشکارساز الکترونیکی اندازه گیری کنید تا به این ترتیب میزان فرار گاز از داخل هود به هوای آزمایشگاه سنجیده شود. این دستگاهها قادر هستند که </a:t>
            </a:r>
            <a:r>
              <a:rPr lang="en-US" sz="2400" dirty="0" smtClean="0">
                <a:cs typeface="B Koodak" pitchFamily="2" charset="-78"/>
              </a:rPr>
              <a:t>SF6</a:t>
            </a:r>
            <a:r>
              <a:rPr lang="fa-IR" sz="2400" dirty="0" smtClean="0">
                <a:cs typeface="B Koodak" pitchFamily="2" charset="-78"/>
              </a:rPr>
              <a:t> را در حد </a:t>
            </a:r>
            <a:r>
              <a:rPr lang="en-US" sz="2400" dirty="0" smtClean="0">
                <a:cs typeface="B Koodak" pitchFamily="2" charset="-78"/>
              </a:rPr>
              <a:t>ppb</a:t>
            </a:r>
            <a:r>
              <a:rPr lang="fa-IR" sz="2400" dirty="0" smtClean="0">
                <a:cs typeface="B Koodak" pitchFamily="2" charset="-78"/>
              </a:rPr>
              <a:t> شناسایی کنند.</a:t>
            </a:r>
          </a:p>
          <a:p>
            <a:pPr algn="justLow" rtl="1"/>
            <a:r>
              <a:rPr lang="fa-IR" sz="2400" dirty="0" smtClean="0">
                <a:cs typeface="B Koodak" pitchFamily="2" charset="-78"/>
              </a:rPr>
              <a:t>گاز </a:t>
            </a:r>
            <a:r>
              <a:rPr lang="en-US" sz="2400" dirty="0" smtClean="0">
                <a:cs typeface="B Koodak" pitchFamily="2" charset="-78"/>
              </a:rPr>
              <a:t>SF6</a:t>
            </a:r>
            <a:r>
              <a:rPr lang="fa-IR" sz="2400" dirty="0" smtClean="0">
                <a:cs typeface="B Koodak" pitchFamily="2" charset="-78"/>
              </a:rPr>
              <a:t> را با دبی 4 لیتر در دقیقه و در ارتفاع 6 اینچ از سطح پنجره هود رها کنید.</a:t>
            </a:r>
          </a:p>
        </p:txBody>
      </p:sp>
      <p:pic>
        <p:nvPicPr>
          <p:cNvPr id="31748" name="Picture 9" descr="face"/>
          <p:cNvPicPr>
            <a:picLocks noGrp="1" noChangeAspect="1" noChangeArrowheads="1"/>
          </p:cNvPicPr>
          <p:nvPr>
            <p:ph sz="quarter" idx="2"/>
          </p:nvPr>
        </p:nvPicPr>
        <p:blipFill>
          <a:blip r:embed="rId2"/>
          <a:srcRect/>
          <a:stretch>
            <a:fillRect/>
          </a:stretch>
        </p:blipFill>
        <p:spPr>
          <a:xfrm>
            <a:off x="5334000" y="1828800"/>
            <a:ext cx="3352800" cy="3666273"/>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 calcmode="lin" valueType="num">
                                      <p:cBhvr>
                                        <p:cTn id="7" dur="500" fill="hold"/>
                                        <p:tgtEl>
                                          <p:spTgt spid="3174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174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1747">
                                            <p:txEl>
                                              <p:pRg st="1" end="1"/>
                                            </p:txEl>
                                          </p:spTgt>
                                        </p:tgtEl>
                                        <p:attrNameLst>
                                          <p:attrName>style.visibility</p:attrName>
                                        </p:attrNameLst>
                                      </p:cBhvr>
                                      <p:to>
                                        <p:strVal val="visible"/>
                                      </p:to>
                                    </p:set>
                                    <p:anim calcmode="lin" valueType="num">
                                      <p:cBhvr>
                                        <p:cTn id="13" dur="500" fill="hold"/>
                                        <p:tgtEl>
                                          <p:spTgt spid="31747">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1747">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normAutofit/>
          </a:bodyPr>
          <a:lstStyle/>
          <a:p>
            <a:pPr rtl="1"/>
            <a:r>
              <a:rPr lang="fa-IR" sz="4000" dirty="0" smtClean="0">
                <a:solidFill>
                  <a:srgbClr val="FF0000"/>
                </a:solidFill>
                <a:cs typeface="B Titr" pitchFamily="2" charset="-78"/>
              </a:rPr>
              <a:t>آزمون گاز ردیاب</a:t>
            </a:r>
            <a:endParaRPr lang="en-US" sz="4000" dirty="0" smtClean="0">
              <a:solidFill>
                <a:srgbClr val="FF0000"/>
              </a:solidFill>
              <a:cs typeface="B Titr" pitchFamily="2" charset="-78"/>
            </a:endParaRPr>
          </a:p>
        </p:txBody>
      </p:sp>
      <p:sp>
        <p:nvSpPr>
          <p:cNvPr id="31747" name="Rectangle 3"/>
          <p:cNvSpPr>
            <a:spLocks noGrp="1" noChangeArrowheads="1"/>
          </p:cNvSpPr>
          <p:nvPr>
            <p:ph type="body" sz="half" idx="1"/>
          </p:nvPr>
        </p:nvSpPr>
        <p:spPr>
          <a:xfrm>
            <a:off x="381000" y="1524000"/>
            <a:ext cx="8229600" cy="1447800"/>
          </a:xfrm>
        </p:spPr>
        <p:txBody>
          <a:bodyPr>
            <a:noAutofit/>
          </a:bodyPr>
          <a:lstStyle/>
          <a:p>
            <a:pPr algn="justLow" rtl="1" eaLnBrk="1" hangingPunct="1"/>
            <a:r>
              <a:rPr lang="fa-IR" sz="2800" dirty="0" smtClean="0">
                <a:cs typeface="B Koodak" pitchFamily="2" charset="-78"/>
              </a:rPr>
              <a:t>البته بهتر است در هنگام اندازه گیری یک مجسمه ای مشابه انسان در نزدیکی دهانه هود قرار دهیم تا چیزی شبیه به شرایط واقعی داشته باشیم. </a:t>
            </a:r>
          </a:p>
          <a:p>
            <a:pPr algn="justLow" rtl="1" eaLnBrk="1" hangingPunct="1"/>
            <a:r>
              <a:rPr lang="fa-IR" sz="2800" dirty="0" smtClean="0">
                <a:cs typeface="B Koodak" pitchFamily="2" charset="-78"/>
              </a:rPr>
              <a:t>درضمن نمونه برداری نیز </a:t>
            </a:r>
          </a:p>
          <a:p>
            <a:pPr algn="justLow" rtl="1" eaLnBrk="1" hangingPunct="1">
              <a:buNone/>
            </a:pPr>
            <a:r>
              <a:rPr lang="fa-IR" sz="2800" dirty="0" smtClean="0">
                <a:cs typeface="B Koodak" pitchFamily="2" charset="-78"/>
              </a:rPr>
              <a:t>میتواند از منطقه تنفسی آدمک</a:t>
            </a:r>
          </a:p>
          <a:p>
            <a:pPr algn="justLow" rtl="1" eaLnBrk="1" hangingPunct="1">
              <a:buNone/>
            </a:pPr>
            <a:r>
              <a:rPr lang="fa-IR" sz="2800" dirty="0" smtClean="0">
                <a:cs typeface="B Koodak" pitchFamily="2" charset="-78"/>
              </a:rPr>
              <a:t>انجام پذیرد. یعنی پراب نمونه</a:t>
            </a:r>
          </a:p>
          <a:p>
            <a:pPr algn="justLow" rtl="1" eaLnBrk="1" hangingPunct="1">
              <a:buNone/>
            </a:pPr>
            <a:r>
              <a:rPr lang="fa-IR" sz="2800" dirty="0" smtClean="0">
                <a:cs typeface="B Koodak" pitchFamily="2" charset="-78"/>
              </a:rPr>
              <a:t> برداددر فاصله3 اینچ از پنجره</a:t>
            </a:r>
          </a:p>
          <a:p>
            <a:pPr algn="justLow" rtl="1" eaLnBrk="1" hangingPunct="1">
              <a:buNone/>
            </a:pPr>
            <a:r>
              <a:rPr lang="fa-IR" sz="2800" dirty="0" smtClean="0">
                <a:cs typeface="B Koodak" pitchFamily="2" charset="-78"/>
              </a:rPr>
              <a:t> هود و 26 اینچ از سطح کار </a:t>
            </a:r>
          </a:p>
          <a:p>
            <a:pPr algn="justLow" rtl="1" eaLnBrk="1" hangingPunct="1">
              <a:buNone/>
            </a:pPr>
            <a:r>
              <a:rPr lang="fa-IR" sz="2800" dirty="0" smtClean="0">
                <a:cs typeface="B Koodak" pitchFamily="2" charset="-78"/>
              </a:rPr>
              <a:t>قرار گیرد.</a:t>
            </a:r>
            <a:endParaRPr lang="en-US" sz="2800" dirty="0" smtClean="0"/>
          </a:p>
        </p:txBody>
      </p:sp>
      <p:pic>
        <p:nvPicPr>
          <p:cNvPr id="7" name="40per320cfm.mpg">
            <a:hlinkClick r:id="" action="ppaction://media"/>
          </p:cNvPr>
          <p:cNvPicPr>
            <a:picLocks noGrp="1" noRot="1" noChangeAspect="1" noChangeArrowheads="1"/>
          </p:cNvPicPr>
          <p:nvPr>
            <p:ph sz="half" idx="1"/>
            <a:videoFile r:link="rId1"/>
          </p:nvPr>
        </p:nvPicPr>
        <p:blipFill>
          <a:blip r:embed="rId3"/>
          <a:srcRect/>
          <a:stretch>
            <a:fillRect/>
          </a:stretch>
        </p:blipFill>
        <p:spPr>
          <a:xfrm>
            <a:off x="228600" y="2838450"/>
            <a:ext cx="4343400" cy="3257550"/>
          </a:xfr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 calcmode="lin" valueType="num">
                                      <p:cBhvr>
                                        <p:cTn id="7" dur="1000" fill="hold"/>
                                        <p:tgtEl>
                                          <p:spTgt spid="31747">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1747">
                                            <p:txEl>
                                              <p:pRg st="0" end="0"/>
                                            </p:txEl>
                                          </p:spTgt>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000" fill="hold"/>
                                        <p:tgtEl>
                                          <p:spTgt spid="7"/>
                                        </p:tgtEl>
                                        <p:attrNameLst>
                                          <p:attrName>ppt_w</p:attrName>
                                        </p:attrNameLst>
                                      </p:cBhvr>
                                      <p:tavLst>
                                        <p:tav tm="0">
                                          <p:val>
                                            <p:fltVal val="0"/>
                                          </p:val>
                                        </p:tav>
                                        <p:tav tm="100000">
                                          <p:val>
                                            <p:strVal val="#ppt_w"/>
                                          </p:val>
                                        </p:tav>
                                      </p:tavLst>
                                    </p:anim>
                                    <p:anim calcmode="lin" valueType="num">
                                      <p:cBhvr>
                                        <p:cTn id="12" dur="1000" fill="hold"/>
                                        <p:tgtEl>
                                          <p:spTgt spid="7"/>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31747">
                                            <p:txEl>
                                              <p:pRg st="1" end="1"/>
                                            </p:txEl>
                                          </p:spTgt>
                                        </p:tgtEl>
                                        <p:attrNameLst>
                                          <p:attrName>style.visibility</p:attrName>
                                        </p:attrNameLst>
                                      </p:cBhvr>
                                      <p:to>
                                        <p:strVal val="visible"/>
                                      </p:to>
                                    </p:set>
                                    <p:anim calcmode="lin" valueType="num">
                                      <p:cBhvr>
                                        <p:cTn id="17" dur="500" fill="hold"/>
                                        <p:tgtEl>
                                          <p:spTgt spid="31747">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31747">
                                            <p:txEl>
                                              <p:pRg st="1" end="1"/>
                                            </p:txEl>
                                          </p:spTgt>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31747">
                                            <p:txEl>
                                              <p:pRg st="2" end="2"/>
                                            </p:txEl>
                                          </p:spTgt>
                                        </p:tgtEl>
                                        <p:attrNameLst>
                                          <p:attrName>style.visibility</p:attrName>
                                        </p:attrNameLst>
                                      </p:cBhvr>
                                      <p:to>
                                        <p:strVal val="visible"/>
                                      </p:to>
                                    </p:set>
                                    <p:anim calcmode="lin" valueType="num">
                                      <p:cBhvr>
                                        <p:cTn id="21" dur="500" fill="hold"/>
                                        <p:tgtEl>
                                          <p:spTgt spid="31747">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1747">
                                            <p:txEl>
                                              <p:pRg st="2" end="2"/>
                                            </p:txEl>
                                          </p:spTgt>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31747">
                                            <p:txEl>
                                              <p:pRg st="3" end="3"/>
                                            </p:txEl>
                                          </p:spTgt>
                                        </p:tgtEl>
                                        <p:attrNameLst>
                                          <p:attrName>style.visibility</p:attrName>
                                        </p:attrNameLst>
                                      </p:cBhvr>
                                      <p:to>
                                        <p:strVal val="visible"/>
                                      </p:to>
                                    </p:set>
                                    <p:anim calcmode="lin" valueType="num">
                                      <p:cBhvr>
                                        <p:cTn id="25" dur="500" fill="hold"/>
                                        <p:tgtEl>
                                          <p:spTgt spid="31747">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1747">
                                            <p:txEl>
                                              <p:pRg st="3" end="3"/>
                                            </p:txEl>
                                          </p:spTgt>
                                        </p:tgtEl>
                                        <p:attrNameLst>
                                          <p:attrName>ppt_h</p:attrName>
                                        </p:attrNameLst>
                                      </p:cBhvr>
                                      <p:tavLst>
                                        <p:tav tm="0">
                                          <p:val>
                                            <p:fltVal val="0"/>
                                          </p:val>
                                        </p:tav>
                                        <p:tav tm="100000">
                                          <p:val>
                                            <p:strVal val="#ppt_h"/>
                                          </p:val>
                                        </p:tav>
                                      </p:tavLst>
                                    </p:anim>
                                  </p:childTnLst>
                                </p:cTn>
                              </p:par>
                              <p:par>
                                <p:cTn id="27" presetID="23" presetClass="entr" presetSubtype="16" fill="hold" grpId="0" nodeType="withEffect">
                                  <p:stCondLst>
                                    <p:cond delay="0"/>
                                  </p:stCondLst>
                                  <p:childTnLst>
                                    <p:set>
                                      <p:cBhvr>
                                        <p:cTn id="28" dur="1" fill="hold">
                                          <p:stCondLst>
                                            <p:cond delay="0"/>
                                          </p:stCondLst>
                                        </p:cTn>
                                        <p:tgtEl>
                                          <p:spTgt spid="31747">
                                            <p:txEl>
                                              <p:pRg st="4" end="4"/>
                                            </p:txEl>
                                          </p:spTgt>
                                        </p:tgtEl>
                                        <p:attrNameLst>
                                          <p:attrName>style.visibility</p:attrName>
                                        </p:attrNameLst>
                                      </p:cBhvr>
                                      <p:to>
                                        <p:strVal val="visible"/>
                                      </p:to>
                                    </p:set>
                                    <p:anim calcmode="lin" valueType="num">
                                      <p:cBhvr>
                                        <p:cTn id="29" dur="500" fill="hold"/>
                                        <p:tgtEl>
                                          <p:spTgt spid="31747">
                                            <p:txEl>
                                              <p:pRg st="4" end="4"/>
                                            </p:txEl>
                                          </p:spTgt>
                                        </p:tgtEl>
                                        <p:attrNameLst>
                                          <p:attrName>ppt_w</p:attrName>
                                        </p:attrNameLst>
                                      </p:cBhvr>
                                      <p:tavLst>
                                        <p:tav tm="0">
                                          <p:val>
                                            <p:fltVal val="0"/>
                                          </p:val>
                                        </p:tav>
                                        <p:tav tm="100000">
                                          <p:val>
                                            <p:strVal val="#ppt_w"/>
                                          </p:val>
                                        </p:tav>
                                      </p:tavLst>
                                    </p:anim>
                                    <p:anim calcmode="lin" valueType="num">
                                      <p:cBhvr>
                                        <p:cTn id="30" dur="500" fill="hold"/>
                                        <p:tgtEl>
                                          <p:spTgt spid="31747">
                                            <p:txEl>
                                              <p:pRg st="4" end="4"/>
                                            </p:txEl>
                                          </p:spTgt>
                                        </p:tgtEl>
                                        <p:attrNameLst>
                                          <p:attrName>ppt_h</p:attrName>
                                        </p:attrNameLst>
                                      </p:cBhvr>
                                      <p:tavLst>
                                        <p:tav tm="0">
                                          <p:val>
                                            <p:fltVal val="0"/>
                                          </p:val>
                                        </p:tav>
                                        <p:tav tm="100000">
                                          <p:val>
                                            <p:strVal val="#ppt_h"/>
                                          </p:val>
                                        </p:tav>
                                      </p:tavLst>
                                    </p:anim>
                                  </p:childTnLst>
                                </p:cTn>
                              </p:par>
                              <p:par>
                                <p:cTn id="31" presetID="23" presetClass="entr" presetSubtype="16" fill="hold" grpId="0" nodeType="withEffect">
                                  <p:stCondLst>
                                    <p:cond delay="0"/>
                                  </p:stCondLst>
                                  <p:childTnLst>
                                    <p:set>
                                      <p:cBhvr>
                                        <p:cTn id="32" dur="1" fill="hold">
                                          <p:stCondLst>
                                            <p:cond delay="0"/>
                                          </p:stCondLst>
                                        </p:cTn>
                                        <p:tgtEl>
                                          <p:spTgt spid="31747">
                                            <p:txEl>
                                              <p:pRg st="5" end="5"/>
                                            </p:txEl>
                                          </p:spTgt>
                                        </p:tgtEl>
                                        <p:attrNameLst>
                                          <p:attrName>style.visibility</p:attrName>
                                        </p:attrNameLst>
                                      </p:cBhvr>
                                      <p:to>
                                        <p:strVal val="visible"/>
                                      </p:to>
                                    </p:set>
                                    <p:anim calcmode="lin" valueType="num">
                                      <p:cBhvr>
                                        <p:cTn id="33" dur="500" fill="hold"/>
                                        <p:tgtEl>
                                          <p:spTgt spid="31747">
                                            <p:txEl>
                                              <p:pRg st="5" end="5"/>
                                            </p:txEl>
                                          </p:spTgt>
                                        </p:tgtEl>
                                        <p:attrNameLst>
                                          <p:attrName>ppt_w</p:attrName>
                                        </p:attrNameLst>
                                      </p:cBhvr>
                                      <p:tavLst>
                                        <p:tav tm="0">
                                          <p:val>
                                            <p:fltVal val="0"/>
                                          </p:val>
                                        </p:tav>
                                        <p:tav tm="100000">
                                          <p:val>
                                            <p:strVal val="#ppt_w"/>
                                          </p:val>
                                        </p:tav>
                                      </p:tavLst>
                                    </p:anim>
                                    <p:anim calcmode="lin" valueType="num">
                                      <p:cBhvr>
                                        <p:cTn id="34" dur="500" fill="hold"/>
                                        <p:tgtEl>
                                          <p:spTgt spid="31747">
                                            <p:txEl>
                                              <p:pRg st="5" end="5"/>
                                            </p:txEl>
                                          </p:spTgt>
                                        </p:tgtEl>
                                        <p:attrNameLst>
                                          <p:attrName>ppt_h</p:attrName>
                                        </p:attrNameLst>
                                      </p:cBhvr>
                                      <p:tavLst>
                                        <p:tav tm="0">
                                          <p:val>
                                            <p:fltVal val="0"/>
                                          </p:val>
                                        </p:tav>
                                        <p:tav tm="100000">
                                          <p:val>
                                            <p:strVal val="#ppt_h"/>
                                          </p:val>
                                        </p:tav>
                                      </p:tavLst>
                                    </p:anim>
                                  </p:childTnLst>
                                </p:cTn>
                              </p:par>
                              <p:par>
                                <p:cTn id="35" presetID="23" presetClass="entr" presetSubtype="16" fill="hold" grpId="0" nodeType="withEffect">
                                  <p:stCondLst>
                                    <p:cond delay="0"/>
                                  </p:stCondLst>
                                  <p:childTnLst>
                                    <p:set>
                                      <p:cBhvr>
                                        <p:cTn id="36" dur="1" fill="hold">
                                          <p:stCondLst>
                                            <p:cond delay="0"/>
                                          </p:stCondLst>
                                        </p:cTn>
                                        <p:tgtEl>
                                          <p:spTgt spid="31747">
                                            <p:txEl>
                                              <p:pRg st="6" end="6"/>
                                            </p:txEl>
                                          </p:spTgt>
                                        </p:tgtEl>
                                        <p:attrNameLst>
                                          <p:attrName>style.visibility</p:attrName>
                                        </p:attrNameLst>
                                      </p:cBhvr>
                                      <p:to>
                                        <p:strVal val="visible"/>
                                      </p:to>
                                    </p:set>
                                    <p:anim calcmode="lin" valueType="num">
                                      <p:cBhvr>
                                        <p:cTn id="37" dur="500" fill="hold"/>
                                        <p:tgtEl>
                                          <p:spTgt spid="31747">
                                            <p:txEl>
                                              <p:pRg st="6" end="6"/>
                                            </p:txEl>
                                          </p:spTgt>
                                        </p:tgtEl>
                                        <p:attrNameLst>
                                          <p:attrName>ppt_w</p:attrName>
                                        </p:attrNameLst>
                                      </p:cBhvr>
                                      <p:tavLst>
                                        <p:tav tm="0">
                                          <p:val>
                                            <p:fltVal val="0"/>
                                          </p:val>
                                        </p:tav>
                                        <p:tav tm="100000">
                                          <p:val>
                                            <p:strVal val="#ppt_w"/>
                                          </p:val>
                                        </p:tav>
                                      </p:tavLst>
                                    </p:anim>
                                    <p:anim calcmode="lin" valueType="num">
                                      <p:cBhvr>
                                        <p:cTn id="38" dur="500" fill="hold"/>
                                        <p:tgtEl>
                                          <p:spTgt spid="31747">
                                            <p:txEl>
                                              <p:pRg st="6" end="6"/>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39" restart="whenNotActive" fill="hold" evtFilter="cancelBubble" nodeType="interactiveSeq">
                <p:stCondLst>
                  <p:cond evt="onClick" delay="0">
                    <p:tgtEl>
                      <p:spTgt spid="7"/>
                    </p:tgtEl>
                  </p:cond>
                </p:stCondLst>
                <p:endSync evt="end" delay="0">
                  <p:rtn val="all"/>
                </p:endSync>
                <p:childTnLst>
                  <p:par>
                    <p:cTn id="40" fill="hold">
                      <p:stCondLst>
                        <p:cond delay="0"/>
                      </p:stCondLst>
                      <p:childTnLst>
                        <p:par>
                          <p:cTn id="41" fill="hold">
                            <p:stCondLst>
                              <p:cond delay="0"/>
                            </p:stCondLst>
                            <p:childTnLst>
                              <p:par>
                                <p:cTn id="42" presetID="2" presetClass="mediacall" presetSubtype="0" fill="hold" nodeType="clickEffect">
                                  <p:stCondLst>
                                    <p:cond delay="0"/>
                                  </p:stCondLst>
                                  <p:childTnLst>
                                    <p:cmd type="call" cmd="togglePause">
                                      <p:cBhvr>
                                        <p:cTn id="43" dur="1" fill="hold"/>
                                        <p:tgtEl>
                                          <p:spTgt spid="7"/>
                                        </p:tgtEl>
                                      </p:cBhvr>
                                    </p:cmd>
                                  </p:childTnLst>
                                </p:cTn>
                              </p:par>
                            </p:childTnLst>
                          </p:cTn>
                        </p:par>
                      </p:childTnLst>
                    </p:cTn>
                  </p:par>
                </p:childTnLst>
              </p:cTn>
              <p:nextCondLst>
                <p:cond evt="onClick" delay="0">
                  <p:tgtEl>
                    <p:spTgt spid="7"/>
                  </p:tgtEl>
                </p:cond>
              </p:nextCondLst>
            </p:seq>
            <p:video>
              <p:cMediaNode>
                <p:cTn id="44" fill="hold" display="0">
                  <p:stCondLst>
                    <p:cond delay="indefinite"/>
                  </p:stCondLst>
                  <p:endCondLst>
                    <p:cond evt="onNext" delay="0">
                      <p:tgtEl>
                        <p:sldTgt/>
                      </p:tgtEl>
                    </p:cond>
                    <p:cond evt="onPrev" delay="0">
                      <p:tgtEl>
                        <p:sldTgt/>
                      </p:tgtEl>
                    </p:cond>
                  </p:endCondLst>
                </p:cTn>
                <p:tgtEl>
                  <p:spTgt spid="7"/>
                </p:tgtEl>
              </p:cMediaNode>
            </p:video>
          </p:childTnLst>
        </p:cTn>
      </p:par>
    </p:tnLst>
    <p:bldLst>
      <p:bldP spid="31747"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fa-IR" dirty="0" smtClean="0">
                <a:cs typeface="B Titr" pitchFamily="2" charset="-78"/>
              </a:rPr>
              <a:t>آزمون گاز ردیاب</a:t>
            </a:r>
            <a:endParaRPr lang="en-US" dirty="0"/>
          </a:p>
        </p:txBody>
      </p:sp>
      <p:pic>
        <p:nvPicPr>
          <p:cNvPr id="428034" name="Picture 2"/>
          <p:cNvPicPr>
            <a:picLocks noChangeAspect="1" noChangeArrowheads="1"/>
          </p:cNvPicPr>
          <p:nvPr/>
        </p:nvPicPr>
        <p:blipFill>
          <a:blip r:embed="rId2"/>
          <a:srcRect/>
          <a:stretch>
            <a:fillRect/>
          </a:stretch>
        </p:blipFill>
        <p:spPr bwMode="auto">
          <a:xfrm>
            <a:off x="152400" y="1828800"/>
            <a:ext cx="8772525" cy="44958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28596" y="285728"/>
            <a:ext cx="8229600" cy="1143000"/>
          </a:xfrm>
        </p:spPr>
        <p:txBody>
          <a:bodyPr>
            <a:normAutofit/>
          </a:bodyPr>
          <a:lstStyle/>
          <a:p>
            <a:pPr rtl="1" eaLnBrk="1" hangingPunct="1"/>
            <a:r>
              <a:rPr lang="fa-IR" sz="3600" dirty="0" smtClean="0">
                <a:cs typeface="B Titr" pitchFamily="2" charset="-78"/>
              </a:rPr>
              <a:t>یک سری نکات ایمنی کار با هودها</a:t>
            </a:r>
            <a:endParaRPr lang="en-US" sz="3600" dirty="0" smtClean="0">
              <a:cs typeface="B Titr" pitchFamily="2" charset="-78"/>
            </a:endParaRPr>
          </a:p>
        </p:txBody>
      </p:sp>
      <p:sp>
        <p:nvSpPr>
          <p:cNvPr id="28675" name="Rectangle 3"/>
          <p:cNvSpPr>
            <a:spLocks noGrp="1" noChangeArrowheads="1"/>
          </p:cNvSpPr>
          <p:nvPr>
            <p:ph type="body" idx="1"/>
          </p:nvPr>
        </p:nvSpPr>
        <p:spPr>
          <a:xfrm>
            <a:off x="428596" y="1571612"/>
            <a:ext cx="8229600" cy="4525963"/>
          </a:xfrm>
        </p:spPr>
        <p:txBody>
          <a:bodyPr>
            <a:noAutofit/>
          </a:bodyPr>
          <a:lstStyle/>
          <a:p>
            <a:pPr algn="justLow" rtl="1">
              <a:lnSpc>
                <a:spcPct val="150000"/>
              </a:lnSpc>
            </a:pPr>
            <a:r>
              <a:rPr lang="fa-IR" sz="2000" dirty="0" smtClean="0">
                <a:cs typeface="B Koodak" pitchFamily="2" charset="-78"/>
              </a:rPr>
              <a:t>همیشه فن خروجی را روشن نگه دارید.</a:t>
            </a:r>
          </a:p>
          <a:p>
            <a:pPr algn="justLow" rtl="1">
              <a:lnSpc>
                <a:spcPct val="150000"/>
              </a:lnSpc>
            </a:pPr>
            <a:r>
              <a:rPr lang="fa-IR" sz="2000" dirty="0" smtClean="0">
                <a:cs typeface="B Koodak" pitchFamily="2" charset="-78"/>
              </a:rPr>
              <a:t>از ایجاد فشار منفی در داخل اتاق آزمایشگاه جلوگیری شود.</a:t>
            </a:r>
          </a:p>
          <a:p>
            <a:pPr algn="justLow" rtl="1">
              <a:lnSpc>
                <a:spcPct val="150000"/>
              </a:lnSpc>
            </a:pPr>
            <a:r>
              <a:rPr lang="fa-IR" sz="2000" b="1" dirty="0" smtClean="0">
                <a:cs typeface="B Koodak" pitchFamily="2" charset="-78"/>
              </a:rPr>
              <a:t>چیزی در جلوی بافلها قرار نداشته باشد. لوازم حجیم را از سطح کار خارج کنید.</a:t>
            </a:r>
          </a:p>
          <a:p>
            <a:pPr algn="justLow" rtl="1">
              <a:lnSpc>
                <a:spcPct val="150000"/>
              </a:lnSpc>
            </a:pPr>
            <a:r>
              <a:rPr lang="fa-IR" sz="2000" b="1" dirty="0" smtClean="0">
                <a:cs typeface="B Koodak" pitchFamily="2" charset="-78"/>
              </a:rPr>
              <a:t>مواد ناسازگار را در کنار هم قرار ندهید.</a:t>
            </a:r>
          </a:p>
          <a:p>
            <a:pPr algn="justLow" rtl="1">
              <a:lnSpc>
                <a:spcPct val="150000"/>
              </a:lnSpc>
            </a:pPr>
            <a:r>
              <a:rPr lang="fa-IR" sz="2000" b="1" dirty="0" smtClean="0">
                <a:cs typeface="B Koodak" pitchFamily="2" charset="-78"/>
              </a:rPr>
              <a:t>یادتان باشد که هرچقدر هود خالی باشد کارآیی بیشتری دارد؛ پس بعنوان محل نگهداری مواد از آن استفاده نکنید.</a:t>
            </a:r>
          </a:p>
          <a:p>
            <a:pPr algn="justLow" rtl="1">
              <a:lnSpc>
                <a:spcPct val="150000"/>
              </a:lnSpc>
            </a:pPr>
            <a:r>
              <a:rPr lang="fa-IR" sz="2000" dirty="0" smtClean="0">
                <a:cs typeface="B Koodak" pitchFamily="2" charset="-78"/>
              </a:rPr>
              <a:t>مواد شیمیایی که در داخل هود ریخته شده اند را تمیز کنید.</a:t>
            </a:r>
          </a:p>
          <a:p>
            <a:pPr algn="justLow" rtl="1">
              <a:lnSpc>
                <a:spcPct val="150000"/>
              </a:lnSpc>
            </a:pPr>
            <a:r>
              <a:rPr lang="fa-IR" sz="2000" dirty="0" smtClean="0">
                <a:cs typeface="B Koodak" pitchFamily="2" charset="-78"/>
              </a:rPr>
              <a:t>هیچگاه از هود برای دفع مواد شیمیایی استفاده نکنید.</a:t>
            </a:r>
          </a:p>
          <a:p>
            <a:pPr algn="justLow" rtl="1">
              <a:lnSpc>
                <a:spcPct val="150000"/>
              </a:lnSpc>
            </a:pPr>
            <a:endParaRPr lang="en-US" sz="2000" b="1" dirty="0" smtClean="0"/>
          </a:p>
          <a:p>
            <a:pPr algn="justLow" rtl="1">
              <a:lnSpc>
                <a:spcPct val="150000"/>
              </a:lnSpc>
            </a:pPr>
            <a:endParaRPr lang="en-US" sz="2000" b="1" dirty="0" smtClean="0"/>
          </a:p>
          <a:p>
            <a:pPr algn="justLow" rtl="1">
              <a:lnSpc>
                <a:spcPct val="150000"/>
              </a:lnSpc>
            </a:pPr>
            <a:endParaRPr lang="fa-IR" sz="2000" dirty="0" smtClean="0">
              <a:cs typeface="B Koodak"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 calcmode="lin" valueType="num">
                                      <p:cBhvr>
                                        <p:cTn id="7" dur="500" fill="hold"/>
                                        <p:tgtEl>
                                          <p:spTgt spid="2867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867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8675">
                                            <p:txEl>
                                              <p:pRg st="1" end="1"/>
                                            </p:txEl>
                                          </p:spTgt>
                                        </p:tgtEl>
                                        <p:attrNameLst>
                                          <p:attrName>style.visibility</p:attrName>
                                        </p:attrNameLst>
                                      </p:cBhvr>
                                      <p:to>
                                        <p:strVal val="visible"/>
                                      </p:to>
                                    </p:set>
                                    <p:anim calcmode="lin" valueType="num">
                                      <p:cBhvr>
                                        <p:cTn id="13" dur="500" fill="hold"/>
                                        <p:tgtEl>
                                          <p:spTgt spid="2867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2867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28675">
                                            <p:txEl>
                                              <p:pRg st="2" end="2"/>
                                            </p:txEl>
                                          </p:spTgt>
                                        </p:tgtEl>
                                        <p:attrNameLst>
                                          <p:attrName>style.visibility</p:attrName>
                                        </p:attrNameLst>
                                      </p:cBhvr>
                                      <p:to>
                                        <p:strVal val="visible"/>
                                      </p:to>
                                    </p:set>
                                    <p:anim calcmode="lin" valueType="num">
                                      <p:cBhvr>
                                        <p:cTn id="19" dur="500" fill="hold"/>
                                        <p:tgtEl>
                                          <p:spTgt spid="28675">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2867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28675">
                                            <p:txEl>
                                              <p:pRg st="3" end="3"/>
                                            </p:txEl>
                                          </p:spTgt>
                                        </p:tgtEl>
                                        <p:attrNameLst>
                                          <p:attrName>style.visibility</p:attrName>
                                        </p:attrNameLst>
                                      </p:cBhvr>
                                      <p:to>
                                        <p:strVal val="visible"/>
                                      </p:to>
                                    </p:set>
                                    <p:anim calcmode="lin" valueType="num">
                                      <p:cBhvr>
                                        <p:cTn id="25" dur="500" fill="hold"/>
                                        <p:tgtEl>
                                          <p:spTgt spid="28675">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2867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28675">
                                            <p:txEl>
                                              <p:pRg st="4" end="4"/>
                                            </p:txEl>
                                          </p:spTgt>
                                        </p:tgtEl>
                                        <p:attrNameLst>
                                          <p:attrName>style.visibility</p:attrName>
                                        </p:attrNameLst>
                                      </p:cBhvr>
                                      <p:to>
                                        <p:strVal val="visible"/>
                                      </p:to>
                                    </p:set>
                                    <p:anim calcmode="lin" valueType="num">
                                      <p:cBhvr>
                                        <p:cTn id="31" dur="500" fill="hold"/>
                                        <p:tgtEl>
                                          <p:spTgt spid="28675">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28675">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28675">
                                            <p:txEl>
                                              <p:pRg st="5" end="5"/>
                                            </p:txEl>
                                          </p:spTgt>
                                        </p:tgtEl>
                                        <p:attrNameLst>
                                          <p:attrName>style.visibility</p:attrName>
                                        </p:attrNameLst>
                                      </p:cBhvr>
                                      <p:to>
                                        <p:strVal val="visible"/>
                                      </p:to>
                                    </p:set>
                                    <p:anim calcmode="lin" valueType="num">
                                      <p:cBhvr>
                                        <p:cTn id="37" dur="500" fill="hold"/>
                                        <p:tgtEl>
                                          <p:spTgt spid="28675">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28675">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28675">
                                            <p:txEl>
                                              <p:pRg st="6" end="6"/>
                                            </p:txEl>
                                          </p:spTgt>
                                        </p:tgtEl>
                                        <p:attrNameLst>
                                          <p:attrName>style.visibility</p:attrName>
                                        </p:attrNameLst>
                                      </p:cBhvr>
                                      <p:to>
                                        <p:strVal val="visible"/>
                                      </p:to>
                                    </p:set>
                                    <p:anim calcmode="lin" valueType="num">
                                      <p:cBhvr>
                                        <p:cTn id="43" dur="500" fill="hold"/>
                                        <p:tgtEl>
                                          <p:spTgt spid="28675">
                                            <p:txEl>
                                              <p:pRg st="6" end="6"/>
                                            </p:txEl>
                                          </p:spTgt>
                                        </p:tgtEl>
                                        <p:attrNameLst>
                                          <p:attrName>ppt_w</p:attrName>
                                        </p:attrNameLst>
                                      </p:cBhvr>
                                      <p:tavLst>
                                        <p:tav tm="0">
                                          <p:val>
                                            <p:fltVal val="0"/>
                                          </p:val>
                                        </p:tav>
                                        <p:tav tm="100000">
                                          <p:val>
                                            <p:strVal val="#ppt_w"/>
                                          </p:val>
                                        </p:tav>
                                      </p:tavLst>
                                    </p:anim>
                                    <p:anim calcmode="lin" valueType="num">
                                      <p:cBhvr>
                                        <p:cTn id="44" dur="500" fill="hold"/>
                                        <p:tgtEl>
                                          <p:spTgt spid="28675">
                                            <p:txEl>
                                              <p:pRg st="6" end="6"/>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normAutofit/>
          </a:bodyPr>
          <a:lstStyle/>
          <a:p>
            <a:r>
              <a:rPr lang="fa-IR" altLang="ja-JP" sz="4000" dirty="0" smtClean="0">
                <a:cs typeface="B Titr" pitchFamily="2" charset="-78"/>
              </a:rPr>
              <a:t>لوازم حفاظتی</a:t>
            </a:r>
            <a:endParaRPr lang="en-US" altLang="ja-JP" sz="4000" dirty="0">
              <a:cs typeface="B Titr" pitchFamily="2" charset="-78"/>
            </a:endParaRPr>
          </a:p>
        </p:txBody>
      </p:sp>
      <p:sp>
        <p:nvSpPr>
          <p:cNvPr id="44035" name="Rectangle 3"/>
          <p:cNvSpPr>
            <a:spLocks noGrp="1" noChangeArrowheads="1"/>
          </p:cNvSpPr>
          <p:nvPr>
            <p:ph type="body" idx="1"/>
          </p:nvPr>
        </p:nvSpPr>
        <p:spPr/>
        <p:txBody>
          <a:bodyPr>
            <a:normAutofit/>
          </a:bodyPr>
          <a:lstStyle/>
          <a:p>
            <a:pPr algn="r" rtl="1">
              <a:lnSpc>
                <a:spcPct val="160000"/>
              </a:lnSpc>
            </a:pPr>
            <a:r>
              <a:rPr lang="fa-IR" altLang="ja-JP" sz="2000" dirty="0" smtClean="0">
                <a:cs typeface="B Koodak" pitchFamily="2" charset="-78"/>
              </a:rPr>
              <a:t>عینک ایمنی:</a:t>
            </a:r>
          </a:p>
          <a:p>
            <a:pPr algn="r" rtl="1">
              <a:lnSpc>
                <a:spcPct val="160000"/>
              </a:lnSpc>
              <a:buNone/>
            </a:pPr>
            <a:r>
              <a:rPr lang="fa-IR" altLang="ja-JP" sz="2000" dirty="0" smtClean="0">
                <a:cs typeface="B Koodak" pitchFamily="2" charset="-78"/>
              </a:rPr>
              <a:t>     - در مواقعی که با مواد شیمیایی کار می کنید از عینکهای ایمنی مناسب استفاده کنید.</a:t>
            </a:r>
          </a:p>
          <a:p>
            <a:pPr algn="r" rtl="1">
              <a:lnSpc>
                <a:spcPct val="160000"/>
              </a:lnSpc>
            </a:pPr>
            <a:r>
              <a:rPr lang="fa-IR" altLang="ja-JP" sz="2000" dirty="0" smtClean="0">
                <a:cs typeface="B Koodak" pitchFamily="2" charset="-78"/>
              </a:rPr>
              <a:t>دستکش:</a:t>
            </a:r>
          </a:p>
          <a:p>
            <a:pPr algn="r" rtl="1">
              <a:lnSpc>
                <a:spcPct val="160000"/>
              </a:lnSpc>
              <a:buNone/>
            </a:pPr>
            <a:r>
              <a:rPr lang="fa-IR" altLang="ja-JP" sz="2000" dirty="0" smtClean="0">
                <a:cs typeface="B Koodak" pitchFamily="2" charset="-78"/>
              </a:rPr>
              <a:t>     - پوشیدن دستکش مناسب میتواند از جذب پوستی و سوختن و عفونت پوست پیشگیری کند.</a:t>
            </a:r>
          </a:p>
          <a:p>
            <a:pPr algn="r" rtl="1">
              <a:lnSpc>
                <a:spcPct val="160000"/>
              </a:lnSpc>
            </a:pPr>
            <a:r>
              <a:rPr lang="fa-IR" altLang="ja-JP" sz="2000" dirty="0" smtClean="0">
                <a:cs typeface="B Koodak" pitchFamily="2" charset="-78"/>
              </a:rPr>
              <a:t>روپوش آزمایشگاهی:</a:t>
            </a:r>
          </a:p>
          <a:p>
            <a:pPr algn="r" rtl="1">
              <a:lnSpc>
                <a:spcPct val="160000"/>
              </a:lnSpc>
              <a:buNone/>
            </a:pPr>
            <a:r>
              <a:rPr lang="fa-IR" altLang="ja-JP" sz="2000" dirty="0" smtClean="0">
                <a:cs typeface="B Koodak" pitchFamily="2" charset="-78"/>
              </a:rPr>
              <a:t>      - در هنگام کار  در آزمایشگاه از روپوش و در صورت لزوم لباسهای یکسره و یا پوششهای مخصوص پا استفاده کنید. از پوشیدن سندل و کفشهای تابستانی خودداری نمایید.</a:t>
            </a:r>
            <a:endParaRPr lang="en-US" altLang="ja-JP"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anim calcmode="lin" valueType="num">
                                      <p:cBhvr>
                                        <p:cTn id="7" dur="500" fill="hold"/>
                                        <p:tgtEl>
                                          <p:spTgt spid="4403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403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4035">
                                            <p:txEl>
                                              <p:pRg st="1" end="1"/>
                                            </p:txEl>
                                          </p:spTgt>
                                        </p:tgtEl>
                                        <p:attrNameLst>
                                          <p:attrName>style.visibility</p:attrName>
                                        </p:attrNameLst>
                                      </p:cBhvr>
                                      <p:to>
                                        <p:strVal val="visible"/>
                                      </p:to>
                                    </p:set>
                                    <p:anim calcmode="lin" valueType="num">
                                      <p:cBhvr>
                                        <p:cTn id="13" dur="500" fill="hold"/>
                                        <p:tgtEl>
                                          <p:spTgt spid="4403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4403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4035">
                                            <p:txEl>
                                              <p:pRg st="2" end="2"/>
                                            </p:txEl>
                                          </p:spTgt>
                                        </p:tgtEl>
                                        <p:attrNameLst>
                                          <p:attrName>style.visibility</p:attrName>
                                        </p:attrNameLst>
                                      </p:cBhvr>
                                      <p:to>
                                        <p:strVal val="visible"/>
                                      </p:to>
                                    </p:set>
                                    <p:anim calcmode="lin" valueType="num">
                                      <p:cBhvr>
                                        <p:cTn id="19" dur="500" fill="hold"/>
                                        <p:tgtEl>
                                          <p:spTgt spid="44035">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4403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44035">
                                            <p:txEl>
                                              <p:pRg st="3" end="3"/>
                                            </p:txEl>
                                          </p:spTgt>
                                        </p:tgtEl>
                                        <p:attrNameLst>
                                          <p:attrName>style.visibility</p:attrName>
                                        </p:attrNameLst>
                                      </p:cBhvr>
                                      <p:to>
                                        <p:strVal val="visible"/>
                                      </p:to>
                                    </p:set>
                                    <p:anim calcmode="lin" valueType="num">
                                      <p:cBhvr>
                                        <p:cTn id="25" dur="500" fill="hold"/>
                                        <p:tgtEl>
                                          <p:spTgt spid="44035">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4403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44035">
                                            <p:txEl>
                                              <p:pRg st="4" end="4"/>
                                            </p:txEl>
                                          </p:spTgt>
                                        </p:tgtEl>
                                        <p:attrNameLst>
                                          <p:attrName>style.visibility</p:attrName>
                                        </p:attrNameLst>
                                      </p:cBhvr>
                                      <p:to>
                                        <p:strVal val="visible"/>
                                      </p:to>
                                    </p:set>
                                    <p:anim calcmode="lin" valueType="num">
                                      <p:cBhvr>
                                        <p:cTn id="31" dur="500" fill="hold"/>
                                        <p:tgtEl>
                                          <p:spTgt spid="44035">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44035">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44035">
                                            <p:txEl>
                                              <p:pRg st="5" end="5"/>
                                            </p:txEl>
                                          </p:spTgt>
                                        </p:tgtEl>
                                        <p:attrNameLst>
                                          <p:attrName>style.visibility</p:attrName>
                                        </p:attrNameLst>
                                      </p:cBhvr>
                                      <p:to>
                                        <p:strVal val="visible"/>
                                      </p:to>
                                    </p:set>
                                    <p:anim calcmode="lin" valueType="num">
                                      <p:cBhvr>
                                        <p:cTn id="37" dur="500" fill="hold"/>
                                        <p:tgtEl>
                                          <p:spTgt spid="44035">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44035">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85800" y="339725"/>
            <a:ext cx="7772400" cy="1143000"/>
          </a:xfrm>
        </p:spPr>
        <p:txBody>
          <a:bodyPr/>
          <a:lstStyle/>
          <a:p>
            <a:pPr rtl="1"/>
            <a:r>
              <a:rPr lang="fa-IR" sz="4000" b="1" dirty="0" smtClean="0">
                <a:solidFill>
                  <a:srgbClr val="FF0000"/>
                </a:solidFill>
                <a:cs typeface="B Titr" pitchFamily="2" charset="-78"/>
              </a:rPr>
              <a:t>هودهای مخصوص فیومهای رادیواکتیو</a:t>
            </a:r>
            <a:endParaRPr lang="en-US" sz="4000" b="1" dirty="0">
              <a:solidFill>
                <a:srgbClr val="FF0000"/>
              </a:solidFill>
              <a:cs typeface="B Titr" pitchFamily="2" charset="-78"/>
            </a:endParaRPr>
          </a:p>
        </p:txBody>
      </p:sp>
      <p:sp>
        <p:nvSpPr>
          <p:cNvPr id="55299" name="Rectangle 3"/>
          <p:cNvSpPr>
            <a:spLocks noGrp="1" noChangeArrowheads="1"/>
          </p:cNvSpPr>
          <p:nvPr>
            <p:ph type="body" sz="half" idx="2"/>
          </p:nvPr>
        </p:nvSpPr>
        <p:spPr>
          <a:xfrm>
            <a:off x="3016250" y="1676400"/>
            <a:ext cx="5867400" cy="4648200"/>
          </a:xfrm>
        </p:spPr>
        <p:txBody>
          <a:bodyPr>
            <a:normAutofit/>
          </a:bodyPr>
          <a:lstStyle/>
          <a:p>
            <a:pPr algn="justLow" rtl="1">
              <a:lnSpc>
                <a:spcPct val="90000"/>
              </a:lnSpc>
            </a:pPr>
            <a:r>
              <a:rPr lang="fa-IR" sz="2800" b="1" dirty="0" smtClean="0">
                <a:cs typeface="B Koodak" pitchFamily="2" charset="-78"/>
              </a:rPr>
              <a:t>این هودها برای حفاظت کارگران در برابر مواد رادیواکتیو طراحی شده است.</a:t>
            </a:r>
          </a:p>
          <a:p>
            <a:pPr algn="justLow" rtl="1">
              <a:lnSpc>
                <a:spcPct val="90000"/>
              </a:lnSpc>
            </a:pPr>
            <a:r>
              <a:rPr lang="fa-IR" sz="2800" b="1" dirty="0" smtClean="0">
                <a:cs typeface="B Koodak" pitchFamily="2" charset="-78"/>
              </a:rPr>
              <a:t>تمام (100%) هوا به خارج هدایت میشود.</a:t>
            </a:r>
          </a:p>
          <a:p>
            <a:pPr algn="justLow" rtl="1">
              <a:lnSpc>
                <a:spcPct val="90000"/>
              </a:lnSpc>
            </a:pPr>
            <a:r>
              <a:rPr lang="fa-IR" sz="2800" b="1" dirty="0" smtClean="0">
                <a:cs typeface="B Koodak" pitchFamily="2" charset="-78"/>
              </a:rPr>
              <a:t>ممکن است مجهز به فیلترهای </a:t>
            </a:r>
            <a:r>
              <a:rPr lang="en-US" sz="2800" b="1" dirty="0" smtClean="0">
                <a:cs typeface="B Koodak" pitchFamily="2" charset="-78"/>
              </a:rPr>
              <a:t>HEPA</a:t>
            </a:r>
            <a:r>
              <a:rPr lang="fa-IR" sz="2800" b="1" dirty="0" smtClean="0">
                <a:cs typeface="B Koodak" pitchFamily="2" charset="-78"/>
              </a:rPr>
              <a:t> نیز باشند (بخصوص زمانیکه با ایزوتوپهای ید کار میکنند).</a:t>
            </a:r>
          </a:p>
          <a:p>
            <a:pPr algn="justLow" rtl="1">
              <a:lnSpc>
                <a:spcPct val="90000"/>
              </a:lnSpc>
            </a:pPr>
            <a:r>
              <a:rPr lang="fa-IR" sz="2800" b="1" dirty="0" smtClean="0">
                <a:cs typeface="B Koodak" pitchFamily="2" charset="-78"/>
              </a:rPr>
              <a:t>معمولاً از جنس فولاد زنگ نزن ساخته میشوند.</a:t>
            </a:r>
          </a:p>
          <a:p>
            <a:pPr algn="justLow" rtl="1">
              <a:lnSpc>
                <a:spcPct val="90000"/>
              </a:lnSpc>
            </a:pPr>
            <a:r>
              <a:rPr lang="fa-IR" sz="2800" b="1" dirty="0" smtClean="0">
                <a:cs typeface="B Koodak" pitchFamily="2" charset="-78"/>
              </a:rPr>
              <a:t>معمولاً با حفاظهای سربی تقویت میشوند.</a:t>
            </a:r>
            <a:endParaRPr lang="en-US" sz="2800" b="1" dirty="0"/>
          </a:p>
        </p:txBody>
      </p:sp>
      <p:pic>
        <p:nvPicPr>
          <p:cNvPr id="55300" name="Picture 4" descr="The image “http://www.unitedlabequip.com/Products/Fume_Hoods/Airfoil_Radio_Isotope/airfoil_radio_isotope.jpg” cannot be displayed, because it contains errors."/>
          <p:cNvPicPr>
            <a:picLocks noGrp="1" noChangeAspect="1" noChangeArrowheads="1"/>
          </p:cNvPicPr>
          <p:nvPr>
            <p:ph sz="half" idx="1"/>
          </p:nvPr>
        </p:nvPicPr>
        <p:blipFill>
          <a:blip r:embed="rId3"/>
          <a:srcRect/>
          <a:stretch>
            <a:fillRect/>
          </a:stretch>
        </p:blipFill>
        <p:spPr>
          <a:xfrm>
            <a:off x="381000" y="1828800"/>
            <a:ext cx="2381250" cy="337185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animEffect transition="in" filter="slide(fromBottom)">
                                      <p:cBhvr>
                                        <p:cTn id="7" dur="500"/>
                                        <p:tgtEl>
                                          <p:spTgt spid="552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55299">
                                            <p:txEl>
                                              <p:pRg st="1" end="1"/>
                                            </p:txEl>
                                          </p:spTgt>
                                        </p:tgtEl>
                                        <p:attrNameLst>
                                          <p:attrName>style.visibility</p:attrName>
                                        </p:attrNameLst>
                                      </p:cBhvr>
                                      <p:to>
                                        <p:strVal val="visible"/>
                                      </p:to>
                                    </p:set>
                                    <p:animEffect transition="in" filter="slide(fromBottom)">
                                      <p:cBhvr>
                                        <p:cTn id="12" dur="500"/>
                                        <p:tgtEl>
                                          <p:spTgt spid="552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5299">
                                            <p:txEl>
                                              <p:pRg st="2" end="2"/>
                                            </p:txEl>
                                          </p:spTgt>
                                        </p:tgtEl>
                                        <p:attrNameLst>
                                          <p:attrName>style.visibility</p:attrName>
                                        </p:attrNameLst>
                                      </p:cBhvr>
                                      <p:to>
                                        <p:strVal val="visible"/>
                                      </p:to>
                                    </p:set>
                                    <p:animEffect transition="in" filter="slide(fromBottom)">
                                      <p:cBhvr>
                                        <p:cTn id="17" dur="500"/>
                                        <p:tgtEl>
                                          <p:spTgt spid="552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55299">
                                            <p:txEl>
                                              <p:pRg st="3" end="3"/>
                                            </p:txEl>
                                          </p:spTgt>
                                        </p:tgtEl>
                                        <p:attrNameLst>
                                          <p:attrName>style.visibility</p:attrName>
                                        </p:attrNameLst>
                                      </p:cBhvr>
                                      <p:to>
                                        <p:strVal val="visible"/>
                                      </p:to>
                                    </p:set>
                                    <p:animEffect transition="in" filter="slide(fromBottom)">
                                      <p:cBhvr>
                                        <p:cTn id="22" dur="500"/>
                                        <p:tgtEl>
                                          <p:spTgt spid="552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55299">
                                            <p:txEl>
                                              <p:pRg st="4" end="4"/>
                                            </p:txEl>
                                          </p:spTgt>
                                        </p:tgtEl>
                                        <p:attrNameLst>
                                          <p:attrName>style.visibility</p:attrName>
                                        </p:attrNameLst>
                                      </p:cBhvr>
                                      <p:to>
                                        <p:strVal val="visible"/>
                                      </p:to>
                                    </p:set>
                                    <p:animEffect transition="in" filter="slide(fromBottom)">
                                      <p:cBhvr>
                                        <p:cTn id="27" dur="500"/>
                                        <p:tgtEl>
                                          <p:spTgt spid="5529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428736"/>
            <a:ext cx="8229600" cy="1143000"/>
          </a:xfrm>
        </p:spPr>
        <p:txBody>
          <a:bodyPr>
            <a:normAutofit/>
          </a:bodyPr>
          <a:lstStyle/>
          <a:p>
            <a:pPr rtl="1"/>
            <a:r>
              <a:rPr lang="fa-IR" sz="3600" dirty="0" smtClean="0">
                <a:solidFill>
                  <a:srgbClr val="FF0000"/>
                </a:solidFill>
                <a:cs typeface="B Titr" pitchFamily="2" charset="-78"/>
              </a:rPr>
              <a:t>انواع مختلف هودهای آزمایشگاهی</a:t>
            </a:r>
            <a:endParaRPr lang="en-US" sz="3600" dirty="0">
              <a:solidFill>
                <a:srgbClr val="FF0000"/>
              </a:solidFill>
              <a:cs typeface="B Titr" pitchFamily="2" charset="-78"/>
            </a:endParaRPr>
          </a:p>
        </p:txBody>
      </p:sp>
      <p:sp>
        <p:nvSpPr>
          <p:cNvPr id="3" name="Content Placeholder 2"/>
          <p:cNvSpPr>
            <a:spLocks noGrp="1"/>
          </p:cNvSpPr>
          <p:nvPr>
            <p:ph idx="1"/>
          </p:nvPr>
        </p:nvSpPr>
        <p:spPr>
          <a:xfrm>
            <a:off x="428596" y="2500306"/>
            <a:ext cx="8229600" cy="3624266"/>
          </a:xfrm>
        </p:spPr>
        <p:txBody>
          <a:bodyPr>
            <a:normAutofit/>
          </a:bodyPr>
          <a:lstStyle/>
          <a:p>
            <a:pPr algn="justLow" rtl="1">
              <a:lnSpc>
                <a:spcPts val="5000"/>
              </a:lnSpc>
            </a:pPr>
            <a:r>
              <a:rPr lang="fa-IR" dirty="0" smtClean="0">
                <a:cs typeface="B Koodak" pitchFamily="2" charset="-78"/>
              </a:rPr>
              <a:t>هودهای مخصوص فیوم</a:t>
            </a:r>
            <a:endParaRPr lang="fa-IR" dirty="0" smtClean="0">
              <a:latin typeface="Times New Roman" pitchFamily="18" charset="0"/>
              <a:cs typeface="Times New Roman" pitchFamily="18" charset="0"/>
            </a:endParaRPr>
          </a:p>
          <a:p>
            <a:pPr>
              <a:lnSpc>
                <a:spcPts val="5000"/>
              </a:lnSpc>
            </a:pPr>
            <a:r>
              <a:rPr lang="en-US" b="1" dirty="0" smtClean="0">
                <a:latin typeface="Times New Roman" pitchFamily="18" charset="0"/>
                <a:cs typeface="Times New Roman" pitchFamily="18" charset="0"/>
              </a:rPr>
              <a:t>CHEMICAL FUME HOODS</a:t>
            </a:r>
            <a:endParaRPr lang="fa-IR" b="1" dirty="0" smtClean="0">
              <a:latin typeface="Times New Roman" pitchFamily="18" charset="0"/>
              <a:cs typeface="Times New Roman" pitchFamily="18" charset="0"/>
            </a:endParaRPr>
          </a:p>
          <a:p>
            <a:pPr algn="justLow" rtl="1">
              <a:lnSpc>
                <a:spcPts val="5000"/>
              </a:lnSpc>
            </a:pPr>
            <a:r>
              <a:rPr lang="fa-IR" dirty="0" smtClean="0">
                <a:cs typeface="B Koodak" pitchFamily="2" charset="-78"/>
              </a:rPr>
              <a:t>هودهای ایمنی بیولوژیکی</a:t>
            </a:r>
          </a:p>
          <a:p>
            <a:pPr algn="justLow">
              <a:lnSpc>
                <a:spcPts val="5000"/>
              </a:lnSpc>
            </a:pPr>
            <a:r>
              <a:rPr lang="en-US" b="1" dirty="0" smtClean="0">
                <a:latin typeface="Times New Roman" pitchFamily="18" charset="0"/>
                <a:cs typeface="Times New Roman" pitchFamily="18" charset="0"/>
              </a:rPr>
              <a:t>BIOLOGICAL SAFETY HOODS</a:t>
            </a:r>
            <a:endParaRPr lang="en-US" b="1"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685800" y="339725"/>
            <a:ext cx="7772400" cy="1143000"/>
          </a:xfrm>
        </p:spPr>
        <p:txBody>
          <a:bodyPr/>
          <a:lstStyle/>
          <a:p>
            <a:r>
              <a:rPr lang="fa-IR" sz="4000" b="1" dirty="0" smtClean="0">
                <a:solidFill>
                  <a:srgbClr val="FF0000"/>
                </a:solidFill>
                <a:cs typeface="B Titr" pitchFamily="2" charset="-78"/>
              </a:rPr>
              <a:t>هودهای مخصوص فیومهای رادیواکتیو</a:t>
            </a:r>
            <a:endParaRPr lang="en-US" sz="4000" b="1" dirty="0"/>
          </a:p>
        </p:txBody>
      </p:sp>
      <p:sp>
        <p:nvSpPr>
          <p:cNvPr id="92163" name="Rectangle 3"/>
          <p:cNvSpPr>
            <a:spLocks noGrp="1" noChangeArrowheads="1"/>
          </p:cNvSpPr>
          <p:nvPr>
            <p:ph type="body" sz="half" idx="2"/>
          </p:nvPr>
        </p:nvSpPr>
        <p:spPr>
          <a:xfrm>
            <a:off x="3001963" y="2079625"/>
            <a:ext cx="5867400" cy="2873375"/>
          </a:xfrm>
        </p:spPr>
        <p:txBody>
          <a:bodyPr/>
          <a:lstStyle/>
          <a:p>
            <a:pPr algn="justLow" rtl="1"/>
            <a:r>
              <a:rPr lang="fa-IR" sz="2800" b="1" dirty="0" smtClean="0">
                <a:cs typeface="B Koodak" pitchFamily="2" charset="-78"/>
              </a:rPr>
              <a:t>اکثراً این نوع هودها باید دارای سرعتی در حدود </a:t>
            </a:r>
            <a:r>
              <a:rPr lang="en-US" sz="2800" b="1" dirty="0" smtClean="0">
                <a:cs typeface="B Koodak" pitchFamily="2" charset="-78"/>
              </a:rPr>
              <a:t>fpm</a:t>
            </a:r>
            <a:r>
              <a:rPr lang="fa-IR" sz="2800" b="1" dirty="0" smtClean="0">
                <a:cs typeface="B Koodak" pitchFamily="2" charset="-78"/>
              </a:rPr>
              <a:t> 125 در دهانه هود باشند.</a:t>
            </a:r>
          </a:p>
          <a:p>
            <a:pPr algn="justLow" rtl="1"/>
            <a:r>
              <a:rPr lang="fa-IR" sz="2800" b="1" dirty="0" smtClean="0">
                <a:cs typeface="B Koodak" pitchFamily="2" charset="-78"/>
              </a:rPr>
              <a:t>در مورد این نوع هودها هم همان نکات ایمنی که در مورد هودهای مخصوص فیومها لازم است بایستی رعایت شود.</a:t>
            </a:r>
            <a:endParaRPr lang="en-US" sz="2400" b="1" dirty="0"/>
          </a:p>
        </p:txBody>
      </p:sp>
      <p:pic>
        <p:nvPicPr>
          <p:cNvPr id="92164" name="Picture 4" descr="The image “http://www.unitedlabequip.com/Products/Fume_Hoods/Airfoil_Radio_Isotope/airfoil_radio_isotope.jpg” cannot be displayed, because it contains errors."/>
          <p:cNvPicPr>
            <a:picLocks noGrp="1" noChangeAspect="1" noChangeArrowheads="1"/>
          </p:cNvPicPr>
          <p:nvPr>
            <p:ph sz="half" idx="1"/>
          </p:nvPr>
        </p:nvPicPr>
        <p:blipFill>
          <a:blip r:embed="rId3"/>
          <a:srcRect/>
          <a:stretch>
            <a:fillRect/>
          </a:stretch>
        </p:blipFill>
        <p:spPr>
          <a:xfrm>
            <a:off x="381000" y="1828800"/>
            <a:ext cx="2381250" cy="337185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2163">
                                            <p:txEl>
                                              <p:pRg st="0" end="0"/>
                                            </p:txEl>
                                          </p:spTgt>
                                        </p:tgtEl>
                                        <p:attrNameLst>
                                          <p:attrName>style.visibility</p:attrName>
                                        </p:attrNameLst>
                                      </p:cBhvr>
                                      <p:to>
                                        <p:strVal val="visible"/>
                                      </p:to>
                                    </p:set>
                                    <p:animEffect transition="in" filter="slide(fromBottom)">
                                      <p:cBhvr>
                                        <p:cTn id="7" dur="500"/>
                                        <p:tgtEl>
                                          <p:spTgt spid="921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92163">
                                            <p:txEl>
                                              <p:pRg st="1" end="1"/>
                                            </p:txEl>
                                          </p:spTgt>
                                        </p:tgtEl>
                                        <p:attrNameLst>
                                          <p:attrName>style.visibility</p:attrName>
                                        </p:attrNameLst>
                                      </p:cBhvr>
                                      <p:to>
                                        <p:strVal val="visible"/>
                                      </p:to>
                                    </p:set>
                                    <p:animEffect transition="in" filter="slide(fromBottom)">
                                      <p:cBhvr>
                                        <p:cTn id="12" dur="500"/>
                                        <p:tgtEl>
                                          <p:spTgt spid="921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701675" y="304800"/>
            <a:ext cx="7772400" cy="1143000"/>
          </a:xfrm>
        </p:spPr>
        <p:txBody>
          <a:bodyPr>
            <a:normAutofit/>
          </a:bodyPr>
          <a:lstStyle/>
          <a:p>
            <a:pPr rtl="1"/>
            <a:r>
              <a:rPr lang="fa-IR" dirty="0" smtClean="0">
                <a:solidFill>
                  <a:srgbClr val="FF0000"/>
                </a:solidFill>
                <a:latin typeface="Times New Roman" pitchFamily="18" charset="0"/>
                <a:cs typeface="B Titr" pitchFamily="2" charset="-78"/>
              </a:rPr>
              <a:t>هود اسلات </a:t>
            </a:r>
            <a:r>
              <a:rPr lang="en-US" sz="3600" b="1" dirty="0" smtClean="0">
                <a:solidFill>
                  <a:srgbClr val="FF0000"/>
                </a:solidFill>
                <a:latin typeface="Times New Roman" pitchFamily="18" charset="0"/>
                <a:cs typeface="Times New Roman" pitchFamily="18" charset="0"/>
              </a:rPr>
              <a:t>(SLOT VENTILATION)</a:t>
            </a:r>
            <a:endParaRPr lang="en-US" sz="3600" b="1" dirty="0">
              <a:solidFill>
                <a:srgbClr val="FF0000"/>
              </a:solidFill>
              <a:latin typeface="Times New Roman" pitchFamily="18" charset="0"/>
              <a:cs typeface="Times New Roman" pitchFamily="18" charset="0"/>
            </a:endParaRPr>
          </a:p>
        </p:txBody>
      </p:sp>
      <p:sp>
        <p:nvSpPr>
          <p:cNvPr id="59395" name="Rectangle 3"/>
          <p:cNvSpPr>
            <a:spLocks noGrp="1" noChangeArrowheads="1"/>
          </p:cNvSpPr>
          <p:nvPr>
            <p:ph sz="half" idx="1"/>
          </p:nvPr>
        </p:nvSpPr>
        <p:spPr>
          <a:xfrm>
            <a:off x="228600" y="1981200"/>
            <a:ext cx="3276600" cy="3962400"/>
          </a:xfrm>
        </p:spPr>
        <p:txBody>
          <a:bodyPr/>
          <a:lstStyle/>
          <a:p>
            <a:pPr>
              <a:lnSpc>
                <a:spcPct val="90000"/>
              </a:lnSpc>
            </a:pPr>
            <a:endParaRPr lang="en-US" sz="2400"/>
          </a:p>
        </p:txBody>
      </p:sp>
      <p:sp>
        <p:nvSpPr>
          <p:cNvPr id="59396" name="Rectangle 4"/>
          <p:cNvSpPr>
            <a:spLocks noGrp="1" noChangeArrowheads="1"/>
          </p:cNvSpPr>
          <p:nvPr>
            <p:ph type="body" sz="half" idx="2"/>
          </p:nvPr>
        </p:nvSpPr>
        <p:spPr>
          <a:xfrm>
            <a:off x="3733800" y="1905000"/>
            <a:ext cx="5105400" cy="3086100"/>
          </a:xfrm>
        </p:spPr>
        <p:txBody>
          <a:bodyPr>
            <a:noAutofit/>
          </a:bodyPr>
          <a:lstStyle/>
          <a:p>
            <a:pPr algn="justLow" rtl="1"/>
            <a:r>
              <a:rPr lang="fa-IR" sz="2800" b="1" dirty="0" smtClean="0">
                <a:cs typeface="B Koodak" pitchFamily="2" charset="-78"/>
              </a:rPr>
              <a:t>برای حفاظت کارگران در کار با ترکیبات فرار ساخته شده است.</a:t>
            </a:r>
          </a:p>
          <a:p>
            <a:pPr algn="justLow" rtl="1"/>
            <a:r>
              <a:rPr lang="fa-IR" sz="2800" b="1" dirty="0" smtClean="0">
                <a:cs typeface="B Koodak" pitchFamily="2" charset="-78"/>
              </a:rPr>
              <a:t>100% هوا به بیرون هدایت میشود.</a:t>
            </a:r>
          </a:p>
          <a:p>
            <a:pPr algn="justLow" rtl="1"/>
            <a:r>
              <a:rPr lang="fa-IR" sz="2800" b="1" dirty="0" smtClean="0">
                <a:cs typeface="B Koodak" pitchFamily="2" charset="-78"/>
              </a:rPr>
              <a:t>در این هود فیومها به سمت فضای پشتی کار و به دور از منطقه تنفسی کارگر کشیده میشود.</a:t>
            </a:r>
          </a:p>
          <a:p>
            <a:pPr algn="justLow" rtl="1"/>
            <a:r>
              <a:rPr lang="fa-IR" sz="2800" b="1" dirty="0" smtClean="0">
                <a:cs typeface="B Koodak" pitchFamily="2" charset="-78"/>
              </a:rPr>
              <a:t>این نوع هودها اغلب در آزمایشگاههای پاتولوژی یا هیستولوژی استفاده میشود.</a:t>
            </a:r>
            <a:endParaRPr lang="en-US" sz="2800" b="1" dirty="0"/>
          </a:p>
        </p:txBody>
      </p:sp>
      <p:pic>
        <p:nvPicPr>
          <p:cNvPr id="59397" name="Picture 5" descr="The image “http://siri.uvm.edu/graphics/Ventilation/Slot_hood.gif” cannot be displayed, because it contains errors."/>
          <p:cNvPicPr>
            <a:picLocks noChangeAspect="1" noChangeArrowheads="1"/>
          </p:cNvPicPr>
          <p:nvPr/>
        </p:nvPicPr>
        <p:blipFill>
          <a:blip r:embed="rId3"/>
          <a:srcRect/>
          <a:stretch>
            <a:fillRect/>
          </a:stretch>
        </p:blipFill>
        <p:spPr bwMode="auto">
          <a:xfrm>
            <a:off x="304800" y="2133600"/>
            <a:ext cx="3111500" cy="3505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9396">
                                            <p:txEl>
                                              <p:pRg st="0" end="0"/>
                                            </p:txEl>
                                          </p:spTgt>
                                        </p:tgtEl>
                                        <p:attrNameLst>
                                          <p:attrName>style.visibility</p:attrName>
                                        </p:attrNameLst>
                                      </p:cBhvr>
                                      <p:to>
                                        <p:strVal val="visible"/>
                                      </p:to>
                                    </p:set>
                                    <p:anim calcmode="lin" valueType="num">
                                      <p:cBhvr>
                                        <p:cTn id="7" dur="500" fill="hold"/>
                                        <p:tgtEl>
                                          <p:spTgt spid="59396">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9396">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9396">
                                            <p:txEl>
                                              <p:pRg st="1" end="1"/>
                                            </p:txEl>
                                          </p:spTgt>
                                        </p:tgtEl>
                                        <p:attrNameLst>
                                          <p:attrName>style.visibility</p:attrName>
                                        </p:attrNameLst>
                                      </p:cBhvr>
                                      <p:to>
                                        <p:strVal val="visible"/>
                                      </p:to>
                                    </p:set>
                                    <p:anim calcmode="lin" valueType="num">
                                      <p:cBhvr>
                                        <p:cTn id="13" dur="500" fill="hold"/>
                                        <p:tgtEl>
                                          <p:spTgt spid="59396">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59396">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9396">
                                            <p:txEl>
                                              <p:pRg st="2" end="2"/>
                                            </p:txEl>
                                          </p:spTgt>
                                        </p:tgtEl>
                                        <p:attrNameLst>
                                          <p:attrName>style.visibility</p:attrName>
                                        </p:attrNameLst>
                                      </p:cBhvr>
                                      <p:to>
                                        <p:strVal val="visible"/>
                                      </p:to>
                                    </p:set>
                                    <p:anim calcmode="lin" valueType="num">
                                      <p:cBhvr>
                                        <p:cTn id="19" dur="500" fill="hold"/>
                                        <p:tgtEl>
                                          <p:spTgt spid="59396">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59396">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9396">
                                            <p:txEl>
                                              <p:pRg st="3" end="3"/>
                                            </p:txEl>
                                          </p:spTgt>
                                        </p:tgtEl>
                                        <p:attrNameLst>
                                          <p:attrName>style.visibility</p:attrName>
                                        </p:attrNameLst>
                                      </p:cBhvr>
                                      <p:to>
                                        <p:strVal val="visible"/>
                                      </p:to>
                                    </p:set>
                                    <p:anim calcmode="lin" valueType="num">
                                      <p:cBhvr>
                                        <p:cTn id="25" dur="500" fill="hold"/>
                                        <p:tgtEl>
                                          <p:spTgt spid="59396">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59396">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6"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685800" y="295275"/>
            <a:ext cx="7772400" cy="1143000"/>
          </a:xfrm>
        </p:spPr>
        <p:txBody>
          <a:bodyPr/>
          <a:lstStyle/>
          <a:p>
            <a:pPr rtl="1"/>
            <a:r>
              <a:rPr lang="fa-IR" sz="4000" b="1" dirty="0" smtClean="0">
                <a:solidFill>
                  <a:srgbClr val="FF0000"/>
                </a:solidFill>
                <a:cs typeface="B Titr" pitchFamily="2" charset="-78"/>
              </a:rPr>
              <a:t>هود کنوپی</a:t>
            </a:r>
            <a:endParaRPr lang="en-US" sz="4000" b="1" dirty="0">
              <a:solidFill>
                <a:srgbClr val="FF0000"/>
              </a:solidFill>
              <a:cs typeface="B Titr" pitchFamily="2" charset="-78"/>
            </a:endParaRPr>
          </a:p>
        </p:txBody>
      </p:sp>
      <p:sp>
        <p:nvSpPr>
          <p:cNvPr id="61443" name="Rectangle 3"/>
          <p:cNvSpPr>
            <a:spLocks noGrp="1" noChangeArrowheads="1"/>
          </p:cNvSpPr>
          <p:nvPr>
            <p:ph sz="half" idx="1"/>
          </p:nvPr>
        </p:nvSpPr>
        <p:spPr>
          <a:xfrm>
            <a:off x="685800" y="1981200"/>
            <a:ext cx="2971800" cy="3352800"/>
          </a:xfrm>
        </p:spPr>
        <p:txBody>
          <a:bodyPr/>
          <a:lstStyle/>
          <a:p>
            <a:endParaRPr lang="en-US" sz="2800"/>
          </a:p>
        </p:txBody>
      </p:sp>
      <p:sp>
        <p:nvSpPr>
          <p:cNvPr id="61444" name="Rectangle 4"/>
          <p:cNvSpPr>
            <a:spLocks noGrp="1" noChangeArrowheads="1"/>
          </p:cNvSpPr>
          <p:nvPr>
            <p:ph type="body" sz="half" idx="2"/>
          </p:nvPr>
        </p:nvSpPr>
        <p:spPr>
          <a:xfrm>
            <a:off x="3810000" y="1676400"/>
            <a:ext cx="5029200" cy="4114800"/>
          </a:xfrm>
        </p:spPr>
        <p:txBody>
          <a:bodyPr>
            <a:normAutofit/>
          </a:bodyPr>
          <a:lstStyle/>
          <a:p>
            <a:pPr algn="justLow" rtl="1"/>
            <a:r>
              <a:rPr lang="fa-IR" sz="2800" b="1" dirty="0" smtClean="0">
                <a:cs typeface="B Koodak" pitchFamily="2" charset="-78"/>
              </a:rPr>
              <a:t>ممکن است که 100% هوا را به بیرون هدایت کند.</a:t>
            </a:r>
          </a:p>
          <a:p>
            <a:pPr algn="justLow" rtl="1"/>
            <a:r>
              <a:rPr lang="fa-IR" sz="2800" b="1" dirty="0" smtClean="0">
                <a:cs typeface="B Koodak" pitchFamily="2" charset="-78"/>
              </a:rPr>
              <a:t>برای کار با مواد شیمیایی توصیه نمیشود.</a:t>
            </a:r>
          </a:p>
          <a:p>
            <a:pPr algn="justLow" rtl="1"/>
            <a:r>
              <a:rPr lang="fa-IR" sz="2800" b="1" dirty="0" smtClean="0">
                <a:cs typeface="B Koodak" pitchFamily="2" charset="-78"/>
              </a:rPr>
              <a:t>فیومهای مواد را از منطقه تنفسی فرد عبور میدهد.</a:t>
            </a:r>
          </a:p>
          <a:p>
            <a:pPr algn="justLow" rtl="1"/>
            <a:r>
              <a:rPr lang="fa-IR" sz="2800" b="1" dirty="0" smtClean="0">
                <a:cs typeface="B Koodak" pitchFamily="2" charset="-78"/>
              </a:rPr>
              <a:t>برای خارج نمودن حرارت مناسب است.</a:t>
            </a:r>
            <a:endParaRPr lang="en-US" sz="2800" b="1" dirty="0"/>
          </a:p>
        </p:txBody>
      </p:sp>
      <p:pic>
        <p:nvPicPr>
          <p:cNvPr id="61445" name="Picture 5" descr="The image “http://www.hemcocorp.com/images/Canopy.jpg” cannot be displayed, because it contains errors."/>
          <p:cNvPicPr>
            <a:picLocks noChangeAspect="1" noChangeArrowheads="1"/>
          </p:cNvPicPr>
          <p:nvPr/>
        </p:nvPicPr>
        <p:blipFill>
          <a:blip r:embed="rId3"/>
          <a:srcRect/>
          <a:stretch>
            <a:fillRect/>
          </a:stretch>
        </p:blipFill>
        <p:spPr bwMode="auto">
          <a:xfrm>
            <a:off x="244929" y="2133600"/>
            <a:ext cx="3404053" cy="30099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1444">
                                            <p:txEl>
                                              <p:pRg st="0" end="0"/>
                                            </p:txEl>
                                          </p:spTgt>
                                        </p:tgtEl>
                                        <p:attrNameLst>
                                          <p:attrName>style.visibility</p:attrName>
                                        </p:attrNameLst>
                                      </p:cBhvr>
                                      <p:to>
                                        <p:strVal val="visible"/>
                                      </p:to>
                                    </p:set>
                                    <p:anim calcmode="lin" valueType="num">
                                      <p:cBhvr>
                                        <p:cTn id="7" dur="500" fill="hold"/>
                                        <p:tgtEl>
                                          <p:spTgt spid="6144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1444">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1444">
                                            <p:txEl>
                                              <p:pRg st="1" end="1"/>
                                            </p:txEl>
                                          </p:spTgt>
                                        </p:tgtEl>
                                        <p:attrNameLst>
                                          <p:attrName>style.visibility</p:attrName>
                                        </p:attrNameLst>
                                      </p:cBhvr>
                                      <p:to>
                                        <p:strVal val="visible"/>
                                      </p:to>
                                    </p:set>
                                    <p:anim calcmode="lin" valueType="num">
                                      <p:cBhvr>
                                        <p:cTn id="13" dur="500" fill="hold"/>
                                        <p:tgtEl>
                                          <p:spTgt spid="61444">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61444">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61444">
                                            <p:txEl>
                                              <p:pRg st="2" end="2"/>
                                            </p:txEl>
                                          </p:spTgt>
                                        </p:tgtEl>
                                        <p:attrNameLst>
                                          <p:attrName>style.visibility</p:attrName>
                                        </p:attrNameLst>
                                      </p:cBhvr>
                                      <p:to>
                                        <p:strVal val="visible"/>
                                      </p:to>
                                    </p:set>
                                    <p:anim calcmode="lin" valueType="num">
                                      <p:cBhvr>
                                        <p:cTn id="19" dur="500" fill="hold"/>
                                        <p:tgtEl>
                                          <p:spTgt spid="61444">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61444">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61444">
                                            <p:txEl>
                                              <p:pRg st="3" end="3"/>
                                            </p:txEl>
                                          </p:spTgt>
                                        </p:tgtEl>
                                        <p:attrNameLst>
                                          <p:attrName>style.visibility</p:attrName>
                                        </p:attrNameLst>
                                      </p:cBhvr>
                                      <p:to>
                                        <p:strVal val="visible"/>
                                      </p:to>
                                    </p:set>
                                    <p:anim calcmode="lin" valueType="num">
                                      <p:cBhvr>
                                        <p:cTn id="25" dur="500" fill="hold"/>
                                        <p:tgtEl>
                                          <p:spTgt spid="61444">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61444">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4"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0" y="304800"/>
            <a:ext cx="9144000" cy="1143000"/>
          </a:xfrm>
        </p:spPr>
        <p:txBody>
          <a:bodyPr/>
          <a:lstStyle/>
          <a:p>
            <a:pPr rtl="1"/>
            <a:r>
              <a:rPr lang="fa-IR" sz="4000" b="1" dirty="0" smtClean="0">
                <a:cs typeface="B Titr" pitchFamily="2" charset="-78"/>
              </a:rPr>
              <a:t>بدون کانال</a:t>
            </a:r>
            <a:endParaRPr lang="en-US" sz="4000" b="1" dirty="0">
              <a:cs typeface="B Titr" pitchFamily="2" charset="-78"/>
            </a:endParaRPr>
          </a:p>
        </p:txBody>
      </p:sp>
      <p:sp>
        <p:nvSpPr>
          <p:cNvPr id="86019" name="Rectangle 3"/>
          <p:cNvSpPr>
            <a:spLocks noGrp="1" noChangeArrowheads="1"/>
          </p:cNvSpPr>
          <p:nvPr>
            <p:ph type="body" idx="1"/>
          </p:nvPr>
        </p:nvSpPr>
        <p:spPr>
          <a:xfrm>
            <a:off x="377825" y="1477963"/>
            <a:ext cx="8458200" cy="4495800"/>
          </a:xfrm>
        </p:spPr>
        <p:txBody>
          <a:bodyPr>
            <a:normAutofit/>
          </a:bodyPr>
          <a:lstStyle/>
          <a:p>
            <a:pPr algn="justLow" rtl="1"/>
            <a:r>
              <a:rPr lang="fa-IR" sz="2800" b="1" dirty="0" smtClean="0">
                <a:cs typeface="B Koodak" pitchFamily="2" charset="-78"/>
              </a:rPr>
              <a:t>استفاده از هودهای بدون کانال مخصوص فیوم به دلایل زیر توصیه نمیشود:</a:t>
            </a:r>
          </a:p>
          <a:p>
            <a:pPr algn="justLow" rtl="1">
              <a:buNone/>
            </a:pPr>
            <a:r>
              <a:rPr lang="fa-IR" sz="2800" b="1" dirty="0" smtClean="0">
                <a:cs typeface="B Koodak" pitchFamily="2" charset="-78"/>
              </a:rPr>
              <a:t>        - عدم وجود نشانگر برای تعویض فیلتر.</a:t>
            </a:r>
          </a:p>
          <a:p>
            <a:pPr algn="justLow" rtl="1">
              <a:buNone/>
            </a:pPr>
            <a:r>
              <a:rPr lang="fa-IR" sz="2800" b="1" dirty="0" smtClean="0">
                <a:cs typeface="B Koodak" pitchFamily="2" charset="-78"/>
              </a:rPr>
              <a:t>        - تداخل در فیلتراسیون بخاطر تعدد مواد شیمیایی.</a:t>
            </a:r>
          </a:p>
          <a:p>
            <a:pPr algn="justLow" rtl="1">
              <a:buNone/>
            </a:pPr>
            <a:r>
              <a:rPr lang="fa-IR" sz="2800" b="1" dirty="0" smtClean="0">
                <a:cs typeface="B Koodak" pitchFamily="2" charset="-78"/>
              </a:rPr>
              <a:t>        - ذرات (</a:t>
            </a:r>
            <a:r>
              <a:rPr lang="en-US" sz="2800" b="1" dirty="0" smtClean="0">
                <a:cs typeface="B Koodak" pitchFamily="2" charset="-78"/>
              </a:rPr>
              <a:t>spill</a:t>
            </a:r>
            <a:r>
              <a:rPr lang="fa-IR" sz="2800" b="1" dirty="0" smtClean="0">
                <a:cs typeface="B Koodak" pitchFamily="2" charset="-78"/>
              </a:rPr>
              <a:t>) ریز میتواند سیستم فیلتراسیون را بپوشاند.</a:t>
            </a:r>
          </a:p>
          <a:p>
            <a:pPr algn="justLow" rtl="1">
              <a:buNone/>
            </a:pPr>
            <a:r>
              <a:rPr lang="fa-IR" sz="2800" b="1" dirty="0" smtClean="0">
                <a:cs typeface="B Koodak" pitchFamily="2" charset="-78"/>
              </a:rPr>
              <a:t>        - و غیره</a:t>
            </a:r>
          </a:p>
          <a:p>
            <a:pPr algn="justLow" rtl="1"/>
            <a:r>
              <a:rPr lang="fa-IR" sz="2800" b="1" dirty="0" smtClean="0">
                <a:cs typeface="B Koodak" pitchFamily="2" charset="-78"/>
              </a:rPr>
              <a:t>اگر از این فیلترها استفاده شود بایستی بر اساس توصیه سازنده آن مرتباً تعویض شوند.</a:t>
            </a:r>
            <a:endParaRPr lang="en-US"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6019">
                                            <p:txEl>
                                              <p:pRg st="0" end="0"/>
                                            </p:txEl>
                                          </p:spTgt>
                                        </p:tgtEl>
                                        <p:attrNameLst>
                                          <p:attrName>style.visibility</p:attrName>
                                        </p:attrNameLst>
                                      </p:cBhvr>
                                      <p:to>
                                        <p:strVal val="visible"/>
                                      </p:to>
                                    </p:set>
                                    <p:anim calcmode="lin" valueType="num">
                                      <p:cBhvr>
                                        <p:cTn id="7" dur="500" fill="hold"/>
                                        <p:tgtEl>
                                          <p:spTgt spid="8601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86019">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86019">
                                            <p:txEl>
                                              <p:pRg st="1" end="1"/>
                                            </p:txEl>
                                          </p:spTgt>
                                        </p:tgtEl>
                                        <p:attrNameLst>
                                          <p:attrName>style.visibility</p:attrName>
                                        </p:attrNameLst>
                                      </p:cBhvr>
                                      <p:to>
                                        <p:strVal val="visible"/>
                                      </p:to>
                                    </p:set>
                                    <p:anim calcmode="lin" valueType="num">
                                      <p:cBhvr>
                                        <p:cTn id="13" dur="500" fill="hold"/>
                                        <p:tgtEl>
                                          <p:spTgt spid="86019">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86019">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86019">
                                            <p:txEl>
                                              <p:pRg st="2" end="2"/>
                                            </p:txEl>
                                          </p:spTgt>
                                        </p:tgtEl>
                                        <p:attrNameLst>
                                          <p:attrName>style.visibility</p:attrName>
                                        </p:attrNameLst>
                                      </p:cBhvr>
                                      <p:to>
                                        <p:strVal val="visible"/>
                                      </p:to>
                                    </p:set>
                                    <p:anim calcmode="lin" valueType="num">
                                      <p:cBhvr>
                                        <p:cTn id="19" dur="500" fill="hold"/>
                                        <p:tgtEl>
                                          <p:spTgt spid="86019">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86019">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86019">
                                            <p:txEl>
                                              <p:pRg st="3" end="3"/>
                                            </p:txEl>
                                          </p:spTgt>
                                        </p:tgtEl>
                                        <p:attrNameLst>
                                          <p:attrName>style.visibility</p:attrName>
                                        </p:attrNameLst>
                                      </p:cBhvr>
                                      <p:to>
                                        <p:strVal val="visible"/>
                                      </p:to>
                                    </p:set>
                                    <p:anim calcmode="lin" valueType="num">
                                      <p:cBhvr>
                                        <p:cTn id="25" dur="500" fill="hold"/>
                                        <p:tgtEl>
                                          <p:spTgt spid="86019">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86019">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86019">
                                            <p:txEl>
                                              <p:pRg st="4" end="4"/>
                                            </p:txEl>
                                          </p:spTgt>
                                        </p:tgtEl>
                                        <p:attrNameLst>
                                          <p:attrName>style.visibility</p:attrName>
                                        </p:attrNameLst>
                                      </p:cBhvr>
                                      <p:to>
                                        <p:strVal val="visible"/>
                                      </p:to>
                                    </p:set>
                                    <p:anim calcmode="lin" valueType="num">
                                      <p:cBhvr>
                                        <p:cTn id="31" dur="500" fill="hold"/>
                                        <p:tgtEl>
                                          <p:spTgt spid="86019">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86019">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86019">
                                            <p:txEl>
                                              <p:pRg st="5" end="5"/>
                                            </p:txEl>
                                          </p:spTgt>
                                        </p:tgtEl>
                                        <p:attrNameLst>
                                          <p:attrName>style.visibility</p:attrName>
                                        </p:attrNameLst>
                                      </p:cBhvr>
                                      <p:to>
                                        <p:strVal val="visible"/>
                                      </p:to>
                                    </p:set>
                                    <p:anim calcmode="lin" valueType="num">
                                      <p:cBhvr>
                                        <p:cTn id="37" dur="500" fill="hold"/>
                                        <p:tgtEl>
                                          <p:spTgt spid="86019">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86019">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9"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714348" y="1500174"/>
            <a:ext cx="7772400" cy="1143000"/>
          </a:xfrm>
        </p:spPr>
        <p:txBody>
          <a:bodyPr/>
          <a:lstStyle/>
          <a:p>
            <a:pPr rtl="1"/>
            <a:r>
              <a:rPr lang="fa-IR" sz="4000" b="1" dirty="0" smtClean="0">
                <a:solidFill>
                  <a:srgbClr val="FF0000"/>
                </a:solidFill>
                <a:cs typeface="B Titr" pitchFamily="2" charset="-78"/>
              </a:rPr>
              <a:t>فیلترهای</a:t>
            </a:r>
            <a:r>
              <a:rPr lang="en-US" sz="4000" b="1" dirty="0" smtClean="0">
                <a:solidFill>
                  <a:srgbClr val="FF0000"/>
                </a:solidFill>
                <a:latin typeface="Times New Roman" pitchFamily="18" charset="0"/>
                <a:cs typeface="Times New Roman" pitchFamily="18" charset="0"/>
              </a:rPr>
              <a:t>HEPA </a:t>
            </a:r>
            <a:endParaRPr lang="en-US" sz="4000" b="1" dirty="0">
              <a:solidFill>
                <a:srgbClr val="FF0000"/>
              </a:solidFill>
              <a:latin typeface="Times New Roman" pitchFamily="18" charset="0"/>
              <a:cs typeface="Times New Roman" pitchFamily="18" charset="0"/>
            </a:endParaRPr>
          </a:p>
        </p:txBody>
      </p:sp>
      <p:sp>
        <p:nvSpPr>
          <p:cNvPr id="63491" name="Rectangle 3"/>
          <p:cNvSpPr>
            <a:spLocks noGrp="1" noChangeArrowheads="1"/>
          </p:cNvSpPr>
          <p:nvPr>
            <p:ph type="body" idx="1"/>
          </p:nvPr>
        </p:nvSpPr>
        <p:spPr>
          <a:xfrm>
            <a:off x="381000" y="2643182"/>
            <a:ext cx="8458200" cy="3500462"/>
          </a:xfrm>
        </p:spPr>
        <p:txBody>
          <a:bodyPr>
            <a:normAutofit/>
          </a:bodyPr>
          <a:lstStyle/>
          <a:p>
            <a:pPr algn="r" rtl="1"/>
            <a:r>
              <a:rPr lang="en-US" b="1" dirty="0" smtClean="0"/>
              <a:t>HEPA </a:t>
            </a:r>
            <a:r>
              <a:rPr lang="fa-IR" b="1" dirty="0" smtClean="0">
                <a:cs typeface="B Koodak" pitchFamily="2" charset="-78"/>
              </a:rPr>
              <a:t> مخفف فیلترهای با کارآیی بالا برای ذرات میباشد </a:t>
            </a:r>
            <a:endParaRPr lang="en-US" b="1" dirty="0" smtClean="0">
              <a:cs typeface="B Koodak" pitchFamily="2" charset="-78"/>
            </a:endParaRPr>
          </a:p>
          <a:p>
            <a:pPr algn="r" rtl="1">
              <a:buNone/>
            </a:pPr>
            <a:r>
              <a:rPr lang="en-US" b="1" dirty="0" smtClean="0">
                <a:cs typeface="B Koodak" pitchFamily="2" charset="-78"/>
              </a:rPr>
              <a:t>(H</a:t>
            </a:r>
            <a:r>
              <a:rPr lang="en-US" b="1" dirty="0" smtClean="0"/>
              <a:t>igh Efficiency Particulate Air filter)</a:t>
            </a:r>
          </a:p>
          <a:p>
            <a:pPr algn="r" rtl="1">
              <a:buNone/>
            </a:pPr>
            <a:r>
              <a:rPr lang="fa-IR" b="1" dirty="0" smtClean="0">
                <a:cs typeface="B Koodak" pitchFamily="2" charset="-78"/>
              </a:rPr>
              <a:t>فیلتر هپا ذرات را از هوا جدا میکند ولی فیومها و بخارات را نمیگیرد.</a:t>
            </a:r>
          </a:p>
          <a:p>
            <a:pPr algn="r" rtl="1">
              <a:buNone/>
            </a:pPr>
            <a:r>
              <a:rPr lang="fa-IR" b="1" dirty="0" smtClean="0">
                <a:cs typeface="B Koodak" pitchFamily="2" charset="-78"/>
              </a:rPr>
              <a:t>فیلترهای هپا در کابینتهای ایمنی بیولوژیکی نیز استفاده میشوند.</a:t>
            </a:r>
            <a:endParaRPr lang="en-US" b="1" dirty="0"/>
          </a:p>
          <a:p>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 calcmode="lin" valueType="num">
                                      <p:cBhvr>
                                        <p:cTn id="7" dur="500" fill="hold"/>
                                        <p:tgtEl>
                                          <p:spTgt spid="6349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3491">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3491">
                                            <p:txEl>
                                              <p:pRg st="1" end="1"/>
                                            </p:txEl>
                                          </p:spTgt>
                                        </p:tgtEl>
                                        <p:attrNameLst>
                                          <p:attrName>style.visibility</p:attrName>
                                        </p:attrNameLst>
                                      </p:cBhvr>
                                      <p:to>
                                        <p:strVal val="visible"/>
                                      </p:to>
                                    </p:set>
                                    <p:anim calcmode="lin" valueType="num">
                                      <p:cBhvr>
                                        <p:cTn id="13" dur="500" fill="hold"/>
                                        <p:tgtEl>
                                          <p:spTgt spid="63491">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63491">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63491">
                                            <p:txEl>
                                              <p:pRg st="2" end="2"/>
                                            </p:txEl>
                                          </p:spTgt>
                                        </p:tgtEl>
                                        <p:attrNameLst>
                                          <p:attrName>style.visibility</p:attrName>
                                        </p:attrNameLst>
                                      </p:cBhvr>
                                      <p:to>
                                        <p:strVal val="visible"/>
                                      </p:to>
                                    </p:set>
                                    <p:anim calcmode="lin" valueType="num">
                                      <p:cBhvr>
                                        <p:cTn id="19" dur="500" fill="hold"/>
                                        <p:tgtEl>
                                          <p:spTgt spid="63491">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63491">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63491">
                                            <p:txEl>
                                              <p:pRg st="3" end="3"/>
                                            </p:txEl>
                                          </p:spTgt>
                                        </p:tgtEl>
                                        <p:attrNameLst>
                                          <p:attrName>style.visibility</p:attrName>
                                        </p:attrNameLst>
                                      </p:cBhvr>
                                      <p:to>
                                        <p:strVal val="visible"/>
                                      </p:to>
                                    </p:set>
                                    <p:anim calcmode="lin" valueType="num">
                                      <p:cBhvr>
                                        <p:cTn id="25" dur="500" fill="hold"/>
                                        <p:tgtEl>
                                          <p:spTgt spid="63491">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63491">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57158" y="1571612"/>
            <a:ext cx="8229600" cy="990600"/>
          </a:xfrm>
        </p:spPr>
        <p:txBody>
          <a:bodyPr>
            <a:normAutofit/>
          </a:bodyPr>
          <a:lstStyle/>
          <a:p>
            <a:pPr rtl="1"/>
            <a:r>
              <a:rPr lang="fa-IR" sz="3200" b="1" dirty="0" smtClean="0">
                <a:latin typeface="Times New Roman" pitchFamily="18" charset="0"/>
                <a:cs typeface="B Titr" pitchFamily="2" charset="-78"/>
              </a:rPr>
              <a:t>انواع هودهای ایمنی بیولوژیکی </a:t>
            </a:r>
            <a:endParaRPr lang="en-US" sz="3200" b="1" dirty="0">
              <a:latin typeface="Times New Roman" pitchFamily="18" charset="0"/>
              <a:cs typeface="Times New Roman" pitchFamily="18" charset="0"/>
            </a:endParaRPr>
          </a:p>
        </p:txBody>
      </p:sp>
      <p:sp>
        <p:nvSpPr>
          <p:cNvPr id="96259" name="Rectangle 3"/>
          <p:cNvSpPr>
            <a:spLocks noGrp="1" noChangeArrowheads="1"/>
          </p:cNvSpPr>
          <p:nvPr>
            <p:ph type="body" idx="1"/>
          </p:nvPr>
        </p:nvSpPr>
        <p:spPr>
          <a:xfrm>
            <a:off x="5286380" y="2857496"/>
            <a:ext cx="3230563" cy="3276600"/>
          </a:xfrm>
          <a:solidFill>
            <a:srgbClr val="FFFF00"/>
          </a:solidFill>
        </p:spPr>
        <p:txBody>
          <a:bodyPr>
            <a:normAutofit/>
          </a:bodyPr>
          <a:lstStyle/>
          <a:p>
            <a:pPr algn="justLow" rtl="1">
              <a:lnSpc>
                <a:spcPts val="4000"/>
              </a:lnSpc>
            </a:pPr>
            <a:r>
              <a:rPr lang="fa-IR" sz="2800" b="1" dirty="0" smtClean="0">
                <a:cs typeface="B Koodak" pitchFamily="2" charset="-78"/>
              </a:rPr>
              <a:t>هود نوع 1</a:t>
            </a:r>
          </a:p>
          <a:p>
            <a:pPr algn="justLow" rtl="1">
              <a:lnSpc>
                <a:spcPts val="4000"/>
              </a:lnSpc>
            </a:pPr>
            <a:r>
              <a:rPr lang="fa-IR" sz="2800" b="1" dirty="0" smtClean="0">
                <a:cs typeface="B Koodak" pitchFamily="2" charset="-78"/>
              </a:rPr>
              <a:t>هود نوع 2</a:t>
            </a:r>
          </a:p>
          <a:p>
            <a:pPr algn="justLow" rtl="1">
              <a:lnSpc>
                <a:spcPts val="4000"/>
              </a:lnSpc>
              <a:buNone/>
            </a:pPr>
            <a:r>
              <a:rPr lang="fa-IR" sz="2800" b="1" dirty="0" smtClean="0">
                <a:cs typeface="B Koodak" pitchFamily="2" charset="-78"/>
              </a:rPr>
              <a:t>             - </a:t>
            </a:r>
            <a:r>
              <a:rPr lang="en-US" sz="2800" b="1" dirty="0" smtClean="0">
                <a:cs typeface="B Koodak" pitchFamily="2" charset="-78"/>
              </a:rPr>
              <a:t>A1</a:t>
            </a:r>
            <a:r>
              <a:rPr lang="fa-IR" sz="2800" b="1" dirty="0" smtClean="0">
                <a:cs typeface="B Koodak" pitchFamily="2" charset="-78"/>
              </a:rPr>
              <a:t> و </a:t>
            </a:r>
            <a:r>
              <a:rPr lang="en-US" sz="2800" b="1" dirty="0" smtClean="0">
                <a:cs typeface="B Koodak" pitchFamily="2" charset="-78"/>
              </a:rPr>
              <a:t>A2</a:t>
            </a:r>
            <a:endParaRPr lang="fa-IR" sz="2800" b="1" dirty="0" smtClean="0">
              <a:cs typeface="B Koodak" pitchFamily="2" charset="-78"/>
            </a:endParaRPr>
          </a:p>
          <a:p>
            <a:pPr algn="justLow" rtl="1">
              <a:lnSpc>
                <a:spcPts val="4000"/>
              </a:lnSpc>
              <a:buNone/>
            </a:pPr>
            <a:r>
              <a:rPr lang="fa-IR" sz="2800" b="1" dirty="0" smtClean="0">
                <a:cs typeface="B Koodak" pitchFamily="2" charset="-78"/>
              </a:rPr>
              <a:t>             - </a:t>
            </a:r>
            <a:r>
              <a:rPr lang="en-US" sz="2800" b="1" dirty="0" smtClean="0">
                <a:cs typeface="B Koodak" pitchFamily="2" charset="-78"/>
              </a:rPr>
              <a:t>B1</a:t>
            </a:r>
            <a:r>
              <a:rPr lang="fa-IR" sz="2800" b="1" dirty="0" smtClean="0">
                <a:cs typeface="B Koodak" pitchFamily="2" charset="-78"/>
              </a:rPr>
              <a:t> و </a:t>
            </a:r>
            <a:r>
              <a:rPr lang="en-US" sz="2800" b="1" dirty="0" smtClean="0">
                <a:cs typeface="B Koodak" pitchFamily="2" charset="-78"/>
              </a:rPr>
              <a:t>B2</a:t>
            </a:r>
            <a:r>
              <a:rPr lang="fa-IR" sz="2800" b="1" dirty="0" smtClean="0">
                <a:cs typeface="B Koodak" pitchFamily="2" charset="-78"/>
              </a:rPr>
              <a:t> و </a:t>
            </a:r>
            <a:r>
              <a:rPr lang="en-US" sz="2800" b="1" dirty="0" smtClean="0">
                <a:cs typeface="B Koodak" pitchFamily="2" charset="-78"/>
              </a:rPr>
              <a:t>B3</a:t>
            </a:r>
            <a:endParaRPr lang="fa-IR" sz="2800" b="1" dirty="0" smtClean="0">
              <a:cs typeface="B Koodak" pitchFamily="2" charset="-78"/>
            </a:endParaRPr>
          </a:p>
          <a:p>
            <a:pPr algn="justLow" rtl="1">
              <a:lnSpc>
                <a:spcPts val="4000"/>
              </a:lnSpc>
            </a:pPr>
            <a:r>
              <a:rPr lang="fa-IR" sz="2800" b="1" dirty="0" smtClean="0">
                <a:cs typeface="B Koodak" pitchFamily="2" charset="-78"/>
              </a:rPr>
              <a:t>هود نوع3</a:t>
            </a:r>
            <a:endParaRPr lang="en-US" sz="2800" b="1" dirty="0"/>
          </a:p>
        </p:txBody>
      </p:sp>
      <p:sp>
        <p:nvSpPr>
          <p:cNvPr id="5" name="Rectangle 3"/>
          <p:cNvSpPr txBox="1">
            <a:spLocks noChangeArrowheads="1"/>
          </p:cNvSpPr>
          <p:nvPr/>
        </p:nvSpPr>
        <p:spPr>
          <a:xfrm>
            <a:off x="571472" y="2857496"/>
            <a:ext cx="3276600" cy="3276600"/>
          </a:xfrm>
          <a:prstGeom prst="rect">
            <a:avLst/>
          </a:prstGeom>
          <a:solidFill>
            <a:srgbClr val="FFFF00"/>
          </a:solidFill>
        </p:spPr>
        <p:txBody>
          <a:bodyPr vert="horz" lIns="91440" tIns="45720" rIns="91440" bIns="45720" rtlCol="0">
            <a:normAutofit/>
          </a:bodyPr>
          <a:lstStyle/>
          <a:p>
            <a:pPr marL="342900" marR="0" lvl="0" indent="-342900" algn="justLow" defTabSz="914400" eaLnBrk="1" fontAlgn="auto" latinLnBrk="0" hangingPunct="1">
              <a:lnSpc>
                <a:spcPts val="4000"/>
              </a:lnSpc>
              <a:spcBef>
                <a:spcPct val="20000"/>
              </a:spcBef>
              <a:spcAft>
                <a:spcPts val="0"/>
              </a:spcAft>
              <a:buClrTx/>
              <a:buSzTx/>
              <a:buFont typeface="Arial" pitchFamily="34" charset="0"/>
              <a:buChar char="•"/>
              <a:tabLst/>
              <a:defRPr/>
            </a:pPr>
            <a:r>
              <a:rPr kumimoji="0" lang="en-US" sz="28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Class I</a:t>
            </a:r>
          </a:p>
          <a:p>
            <a:pPr marL="342900" marR="0" lvl="0" indent="-342900" algn="justLow" defTabSz="914400" eaLnBrk="1" fontAlgn="auto" latinLnBrk="0" hangingPunct="1">
              <a:lnSpc>
                <a:spcPts val="4000"/>
              </a:lnSpc>
              <a:spcBef>
                <a:spcPct val="20000"/>
              </a:spcBef>
              <a:spcAft>
                <a:spcPts val="0"/>
              </a:spcAft>
              <a:buClrTx/>
              <a:buSzTx/>
              <a:buFont typeface="Arial" pitchFamily="34" charset="0"/>
              <a:buChar char="•"/>
              <a:tabLst/>
              <a:defRPr/>
            </a:pPr>
            <a:r>
              <a:rPr lang="en-US" sz="2800" b="1" dirty="0" smtClean="0">
                <a:latin typeface="Times New Roman" pitchFamily="18" charset="0"/>
                <a:cs typeface="Times New Roman" pitchFamily="18" charset="0"/>
              </a:rPr>
              <a:t>Class II</a:t>
            </a:r>
          </a:p>
          <a:p>
            <a:pPr marL="342900" marR="0" lvl="0" indent="-342900" algn="justLow" defTabSz="914400" eaLnBrk="1" fontAlgn="auto" latinLnBrk="0" hangingPunct="1">
              <a:lnSpc>
                <a:spcPts val="4000"/>
              </a:lnSpc>
              <a:spcBef>
                <a:spcPct val="20000"/>
              </a:spcBef>
              <a:spcAft>
                <a:spcPts val="0"/>
              </a:spcAft>
              <a:buClrTx/>
              <a:buSzTx/>
              <a:tabLst/>
              <a:defRPr/>
            </a:pPr>
            <a:r>
              <a:rPr lang="en-US" sz="2800" b="1" dirty="0" smtClean="0">
                <a:latin typeface="Times New Roman" pitchFamily="18" charset="0"/>
                <a:cs typeface="Times New Roman" pitchFamily="18" charset="0"/>
              </a:rPr>
              <a:t>          - A1 , A2</a:t>
            </a:r>
          </a:p>
          <a:p>
            <a:pPr marL="342900" marR="0" lvl="0" indent="-342900" algn="justLow" defTabSz="914400" eaLnBrk="1" fontAlgn="auto" latinLnBrk="0" hangingPunct="1">
              <a:lnSpc>
                <a:spcPts val="4000"/>
              </a:lnSpc>
              <a:spcBef>
                <a:spcPct val="20000"/>
              </a:spcBef>
              <a:spcAft>
                <a:spcPts val="0"/>
              </a:spcAft>
              <a:buClrTx/>
              <a:buSzTx/>
              <a:tabLst/>
              <a:defRPr/>
            </a:pPr>
            <a:r>
              <a:rPr lang="en-US" sz="2800" b="1" dirty="0" smtClean="0">
                <a:latin typeface="Times New Roman" pitchFamily="18" charset="0"/>
                <a:cs typeface="Times New Roman" pitchFamily="18" charset="0"/>
              </a:rPr>
              <a:t>          - B1 , B2 , B3</a:t>
            </a:r>
          </a:p>
          <a:p>
            <a:pPr marL="342900" marR="0" lvl="0" indent="-342900" algn="justLow" defTabSz="914400" eaLnBrk="1" fontAlgn="auto" latinLnBrk="0" hangingPunct="1">
              <a:lnSpc>
                <a:spcPts val="4000"/>
              </a:lnSpc>
              <a:spcBef>
                <a:spcPct val="20000"/>
              </a:spcBef>
              <a:spcAft>
                <a:spcPts val="0"/>
              </a:spcAft>
              <a:buClrTx/>
              <a:buSzTx/>
              <a:buFont typeface="Arial" pitchFamily="34" charset="0"/>
              <a:buChar char="•"/>
              <a:tabLst/>
              <a:defRPr/>
            </a:pPr>
            <a:r>
              <a:rPr kumimoji="0" lang="en-US" sz="28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Class III</a:t>
            </a:r>
            <a:endParaRPr kumimoji="0" lang="en-US" sz="28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1074738" y="427037"/>
            <a:ext cx="6994525" cy="715963"/>
          </a:xfrm>
        </p:spPr>
        <p:txBody>
          <a:bodyPr>
            <a:normAutofit/>
          </a:bodyPr>
          <a:lstStyle/>
          <a:p>
            <a:r>
              <a:rPr lang="fa-IR" sz="3600" b="1" dirty="0" smtClean="0">
                <a:cs typeface="B Titr" pitchFamily="2" charset="-78"/>
              </a:rPr>
              <a:t>موارد ایمنی کار با هودهای بیولوژیکی</a:t>
            </a:r>
            <a:endParaRPr lang="en-US" sz="3600" b="1" dirty="0"/>
          </a:p>
        </p:txBody>
      </p:sp>
      <p:sp>
        <p:nvSpPr>
          <p:cNvPr id="123907" name="Rectangle 3"/>
          <p:cNvSpPr>
            <a:spLocks noGrp="1" noChangeArrowheads="1"/>
          </p:cNvSpPr>
          <p:nvPr>
            <p:ph type="body" idx="1"/>
          </p:nvPr>
        </p:nvSpPr>
        <p:spPr>
          <a:xfrm>
            <a:off x="304800" y="1568450"/>
            <a:ext cx="8610600" cy="4908550"/>
          </a:xfrm>
        </p:spPr>
        <p:txBody>
          <a:bodyPr>
            <a:noAutofit/>
          </a:bodyPr>
          <a:lstStyle/>
          <a:p>
            <a:pPr algn="justLow" rtl="1">
              <a:lnSpc>
                <a:spcPts val="2880"/>
              </a:lnSpc>
            </a:pPr>
            <a:r>
              <a:rPr lang="fa-IR" sz="2400" b="1" dirty="0" smtClean="0">
                <a:cs typeface="B Koodak" pitchFamily="2" charset="-78"/>
              </a:rPr>
              <a:t>هود را حداقل 5-3 دقیقه قبل از شروع به کار روشن کنید تا هوای داخل هود تخلیه شود.</a:t>
            </a:r>
          </a:p>
          <a:p>
            <a:pPr algn="justLow" rtl="1">
              <a:lnSpc>
                <a:spcPts val="2880"/>
              </a:lnSpc>
            </a:pPr>
            <a:r>
              <a:rPr lang="fa-IR" sz="2400" b="1" dirty="0" smtClean="0">
                <a:cs typeface="B Koodak" pitchFamily="2" charset="-78"/>
              </a:rPr>
              <a:t>قبل از شروع به کار لامپ </a:t>
            </a:r>
            <a:r>
              <a:rPr lang="en-US" sz="2400" b="1" dirty="0" smtClean="0">
                <a:cs typeface="B Koodak" pitchFamily="2" charset="-78"/>
              </a:rPr>
              <a:t>UV</a:t>
            </a:r>
            <a:r>
              <a:rPr lang="fa-IR" sz="2400" b="1" dirty="0" smtClean="0">
                <a:cs typeface="B Koodak" pitchFamily="2" charset="-78"/>
              </a:rPr>
              <a:t> را خاموش کرده و لامپ فلورسنت را روشن کنید. و در پایان کار برعکس لامپ </a:t>
            </a:r>
            <a:r>
              <a:rPr lang="en-US" sz="2400" b="1" dirty="0" smtClean="0">
                <a:cs typeface="B Koodak" pitchFamily="2" charset="-78"/>
              </a:rPr>
              <a:t>UV</a:t>
            </a:r>
            <a:r>
              <a:rPr lang="fa-IR" sz="2400" b="1" dirty="0" smtClean="0">
                <a:cs typeface="B Koodak" pitchFamily="2" charset="-78"/>
              </a:rPr>
              <a:t> را روشن کرده و لامپ فلورسنت را خاموش کنید. </a:t>
            </a:r>
          </a:p>
          <a:p>
            <a:pPr algn="justLow" rtl="1">
              <a:lnSpc>
                <a:spcPts val="2880"/>
              </a:lnSpc>
            </a:pPr>
            <a:r>
              <a:rPr lang="fa-IR" sz="2400" b="1" dirty="0" smtClean="0">
                <a:cs typeface="B Koodak" pitchFamily="2" charset="-78"/>
              </a:rPr>
              <a:t>سطح کار، سطح داخلی پنجره هود و سطوح تمام ظروف مواد و لوازمی که در داخل هود قرار دارند را با یک محلول ضدعفونی کننده مناسب تمیز کنید.</a:t>
            </a:r>
          </a:p>
          <a:p>
            <a:pPr algn="justLow" rtl="1">
              <a:lnSpc>
                <a:spcPts val="2880"/>
              </a:lnSpc>
            </a:pPr>
            <a:r>
              <a:rPr lang="fa-IR" sz="2400" b="1" dirty="0" smtClean="0">
                <a:cs typeface="B Koodak" pitchFamily="2" charset="-78"/>
              </a:rPr>
              <a:t> از مناسب بودن محل قرارگیری دستها و مواد در داخل کابینت مطمئن شوید تا از پس زدن هوا پیشگیری شود.</a:t>
            </a:r>
          </a:p>
          <a:p>
            <a:pPr algn="justLow" rtl="1">
              <a:lnSpc>
                <a:spcPts val="2880"/>
              </a:lnSpc>
            </a:pPr>
            <a:r>
              <a:rPr lang="fa-IR" sz="2400" b="1" dirty="0" smtClean="0">
                <a:cs typeface="B Koodak" pitchFamily="2" charset="-78"/>
              </a:rPr>
              <a:t>از حرکت هوا از محیط تمیز به سمت محیط آلوده داخل هود اطمینان حاصل نمایید.</a:t>
            </a:r>
          </a:p>
          <a:p>
            <a:pPr algn="justLow" rtl="1">
              <a:lnSpc>
                <a:spcPts val="2880"/>
              </a:lnSpc>
            </a:pPr>
            <a:r>
              <a:rPr lang="fa-IR" sz="2400" b="1" dirty="0" smtClean="0">
                <a:cs typeface="B Koodak" pitchFamily="2" charset="-78"/>
              </a:rPr>
              <a:t>موادی را که میخواهید از داخل هود خارج کنید آلوده نکنید.</a:t>
            </a:r>
          </a:p>
          <a:p>
            <a:pPr algn="justLow" rtl="1">
              <a:lnSpc>
                <a:spcPts val="2880"/>
              </a:lnSpc>
            </a:pPr>
            <a:r>
              <a:rPr lang="fa-IR" sz="2400" b="1" dirty="0" smtClean="0">
                <a:cs typeface="B Koodak" pitchFamily="2" charset="-78"/>
              </a:rPr>
              <a:t>چیزی را در قسمت بالایی هود قرار ندهید.</a:t>
            </a:r>
            <a:endParaRPr 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23907">
                                            <p:txEl>
                                              <p:pRg st="0" end="0"/>
                                            </p:txEl>
                                          </p:spTgt>
                                        </p:tgtEl>
                                        <p:attrNameLst>
                                          <p:attrName>style.visibility</p:attrName>
                                        </p:attrNameLst>
                                      </p:cBhvr>
                                      <p:to>
                                        <p:strVal val="visible"/>
                                      </p:to>
                                    </p:set>
                                    <p:animEffect transition="in" filter="slide(fromBottom)">
                                      <p:cBhvr>
                                        <p:cTn id="7" dur="500"/>
                                        <p:tgtEl>
                                          <p:spTgt spid="1239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23907">
                                            <p:txEl>
                                              <p:pRg st="1" end="1"/>
                                            </p:txEl>
                                          </p:spTgt>
                                        </p:tgtEl>
                                        <p:attrNameLst>
                                          <p:attrName>style.visibility</p:attrName>
                                        </p:attrNameLst>
                                      </p:cBhvr>
                                      <p:to>
                                        <p:strVal val="visible"/>
                                      </p:to>
                                    </p:set>
                                    <p:animEffect transition="in" filter="slide(fromBottom)">
                                      <p:cBhvr>
                                        <p:cTn id="12" dur="500"/>
                                        <p:tgtEl>
                                          <p:spTgt spid="1239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23907">
                                            <p:txEl>
                                              <p:pRg st="2" end="2"/>
                                            </p:txEl>
                                          </p:spTgt>
                                        </p:tgtEl>
                                        <p:attrNameLst>
                                          <p:attrName>style.visibility</p:attrName>
                                        </p:attrNameLst>
                                      </p:cBhvr>
                                      <p:to>
                                        <p:strVal val="visible"/>
                                      </p:to>
                                    </p:set>
                                    <p:animEffect transition="in" filter="slide(fromBottom)">
                                      <p:cBhvr>
                                        <p:cTn id="17" dur="500"/>
                                        <p:tgtEl>
                                          <p:spTgt spid="12390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23907">
                                            <p:txEl>
                                              <p:pRg st="3" end="3"/>
                                            </p:txEl>
                                          </p:spTgt>
                                        </p:tgtEl>
                                        <p:attrNameLst>
                                          <p:attrName>style.visibility</p:attrName>
                                        </p:attrNameLst>
                                      </p:cBhvr>
                                      <p:to>
                                        <p:strVal val="visible"/>
                                      </p:to>
                                    </p:set>
                                    <p:animEffect transition="in" filter="slide(fromBottom)">
                                      <p:cBhvr>
                                        <p:cTn id="22" dur="500"/>
                                        <p:tgtEl>
                                          <p:spTgt spid="12390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23907">
                                            <p:txEl>
                                              <p:pRg st="4" end="4"/>
                                            </p:txEl>
                                          </p:spTgt>
                                        </p:tgtEl>
                                        <p:attrNameLst>
                                          <p:attrName>style.visibility</p:attrName>
                                        </p:attrNameLst>
                                      </p:cBhvr>
                                      <p:to>
                                        <p:strVal val="visible"/>
                                      </p:to>
                                    </p:set>
                                    <p:animEffect transition="in" filter="slide(fromBottom)">
                                      <p:cBhvr>
                                        <p:cTn id="27" dur="500"/>
                                        <p:tgtEl>
                                          <p:spTgt spid="12390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23907">
                                            <p:txEl>
                                              <p:pRg st="5" end="5"/>
                                            </p:txEl>
                                          </p:spTgt>
                                        </p:tgtEl>
                                        <p:attrNameLst>
                                          <p:attrName>style.visibility</p:attrName>
                                        </p:attrNameLst>
                                      </p:cBhvr>
                                      <p:to>
                                        <p:strVal val="visible"/>
                                      </p:to>
                                    </p:set>
                                    <p:animEffect transition="in" filter="slide(fromBottom)">
                                      <p:cBhvr>
                                        <p:cTn id="32" dur="500"/>
                                        <p:tgtEl>
                                          <p:spTgt spid="12390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123907">
                                            <p:txEl>
                                              <p:pRg st="6" end="6"/>
                                            </p:txEl>
                                          </p:spTgt>
                                        </p:tgtEl>
                                        <p:attrNameLst>
                                          <p:attrName>style.visibility</p:attrName>
                                        </p:attrNameLst>
                                      </p:cBhvr>
                                      <p:to>
                                        <p:strVal val="visible"/>
                                      </p:to>
                                    </p:set>
                                    <p:animEffect transition="in" filter="slide(fromBottom)">
                                      <p:cBhvr>
                                        <p:cTn id="37" dur="500"/>
                                        <p:tgtEl>
                                          <p:spTgt spid="12390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7"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FF0000"/>
                </a:solidFill>
                <a:latin typeface="Times New Roman" pitchFamily="18" charset="0"/>
                <a:cs typeface="Times New Roman" pitchFamily="18" charset="0"/>
              </a:rPr>
              <a:t>References:</a:t>
            </a:r>
            <a:endParaRPr lang="en-US" b="1" i="1" dirty="0">
              <a:solidFill>
                <a:srgbClr val="FF0000"/>
              </a:solidFill>
              <a:latin typeface="Times New Roman" pitchFamily="18" charset="0"/>
              <a:cs typeface="Times New Roman" pitchFamily="18" charset="0"/>
            </a:endParaRPr>
          </a:p>
        </p:txBody>
      </p:sp>
      <p:sp>
        <p:nvSpPr>
          <p:cNvPr id="4" name="Content Placeholder 3"/>
          <p:cNvSpPr>
            <a:spLocks noGrp="1"/>
          </p:cNvSpPr>
          <p:nvPr>
            <p:ph idx="1"/>
          </p:nvPr>
        </p:nvSpPr>
        <p:spPr>
          <a:xfrm>
            <a:off x="457200" y="1600200"/>
            <a:ext cx="8229600" cy="4525963"/>
          </a:xfrm>
        </p:spPr>
        <p:txBody>
          <a:bodyPr>
            <a:normAutofit lnSpcReduction="10000"/>
          </a:bodyPr>
          <a:lstStyle/>
          <a:p>
            <a:pPr>
              <a:lnSpc>
                <a:spcPct val="95000"/>
              </a:lnSpc>
              <a:spcAft>
                <a:spcPct val="5000"/>
              </a:spcAft>
            </a:pPr>
            <a:r>
              <a:rPr lang="en-US" sz="2400" i="1" dirty="0" smtClean="0">
                <a:cs typeface="+mj-cs"/>
              </a:rPr>
              <a:t>OEHS .LABORATORY VENTILATION</a:t>
            </a:r>
            <a:r>
              <a:rPr lang="fa-IR" sz="2400" i="1" dirty="0" smtClean="0">
                <a:cs typeface="+mj-cs"/>
              </a:rPr>
              <a:t> </a:t>
            </a:r>
            <a:r>
              <a:rPr lang="en-US" sz="2400" i="1" dirty="0" smtClean="0">
                <a:cs typeface="+mj-cs"/>
              </a:rPr>
              <a:t>FOR TULANE LABORATORY EMPLOYEES. Tulane University - Office of Environmental Health &amp; Safety (OEHS); January, 2005</a:t>
            </a:r>
          </a:p>
          <a:p>
            <a:pPr marL="457200" indent="-457200"/>
            <a:r>
              <a:rPr lang="en-US" sz="2600" i="1" dirty="0" err="1" smtClean="0">
                <a:latin typeface="Times New Roman" pitchFamily="18" charset="0"/>
                <a:cs typeface="Times New Roman" pitchFamily="18" charset="0"/>
              </a:rPr>
              <a:t>Bukola</a:t>
            </a:r>
            <a:r>
              <a:rPr lang="en-US" sz="2600" i="1" dirty="0" smtClean="0">
                <a:latin typeface="Times New Roman" pitchFamily="18" charset="0"/>
                <a:cs typeface="Times New Roman" pitchFamily="18" charset="0"/>
              </a:rPr>
              <a:t> </a:t>
            </a:r>
            <a:r>
              <a:rPr lang="en-US" sz="2600" i="1" dirty="0" err="1" smtClean="0">
                <a:latin typeface="Times New Roman" pitchFamily="18" charset="0"/>
                <a:cs typeface="Times New Roman" pitchFamily="18" charset="0"/>
              </a:rPr>
              <a:t>Akinjobi</a:t>
            </a:r>
            <a:r>
              <a:rPr lang="en-US" sz="2600" i="1" dirty="0" smtClean="0">
                <a:latin typeface="Times New Roman" pitchFamily="18" charset="0"/>
                <a:cs typeface="Times New Roman" pitchFamily="18" charset="0"/>
              </a:rPr>
              <a:t>, Carrie Beard, and Jennifer Roper. Biological Safety Cabinets and Chemical Fume Hoods. </a:t>
            </a:r>
          </a:p>
          <a:p>
            <a:r>
              <a:rPr lang="en-US" sz="2400" i="1" dirty="0" smtClean="0">
                <a:latin typeface="Times New Roman" pitchFamily="18" charset="0"/>
                <a:cs typeface="Times New Roman" pitchFamily="18" charset="0"/>
              </a:rPr>
              <a:t>Veterans Health Administration Occupational Safety and Health. LABORATORY SAFETY: Module 4: Biological Safety Cabinets</a:t>
            </a:r>
            <a:endParaRPr lang="en-US" sz="2400" i="1" dirty="0" smtClean="0">
              <a:effectLst>
                <a:outerShdw blurRad="38100" dist="38100" dir="2700000" algn="tl">
                  <a:srgbClr val="000000"/>
                </a:outerShdw>
              </a:effectLst>
              <a:latin typeface="Times New Roman" pitchFamily="18" charset="0"/>
              <a:cs typeface="Times New Roman" pitchFamily="18" charset="0"/>
            </a:endParaRPr>
          </a:p>
          <a:p>
            <a:r>
              <a:rPr lang="en-US" sz="2400" i="1" dirty="0" smtClean="0">
                <a:latin typeface="Times New Roman" pitchFamily="18" charset="0"/>
                <a:cs typeface="Times New Roman" pitchFamily="18" charset="0"/>
              </a:rPr>
              <a:t>Operating RC1 Fume Hoods. Health and Safety Division</a:t>
            </a:r>
            <a:br>
              <a:rPr lang="en-US" sz="2400" i="1" dirty="0" smtClean="0">
                <a:latin typeface="Times New Roman" pitchFamily="18" charset="0"/>
                <a:cs typeface="Times New Roman" pitchFamily="18" charset="0"/>
              </a:rPr>
            </a:br>
            <a:r>
              <a:rPr lang="en-US" sz="2400" i="1" dirty="0" smtClean="0">
                <a:latin typeface="Times New Roman" pitchFamily="18" charset="0"/>
                <a:cs typeface="Times New Roman" pitchFamily="18" charset="0"/>
              </a:rPr>
              <a:t>Fitzsimons Campus, UCDHSC</a:t>
            </a:r>
            <a:endParaRPr lang="fa-IR" sz="2400" i="1" dirty="0" smtClean="0">
              <a:latin typeface="Times New Roman" pitchFamily="18" charset="0"/>
              <a:cs typeface="Times New Roman" pitchFamily="18" charset="0"/>
            </a:endParaRPr>
          </a:p>
          <a:p>
            <a:r>
              <a:rPr lang="en-US" sz="2400" i="1" dirty="0" smtClean="0">
                <a:latin typeface="Times New Roman" pitchFamily="18" charset="0"/>
                <a:cs typeface="Times New Roman" pitchFamily="18" charset="0"/>
              </a:rPr>
              <a:t>ASHRAE. 1995. ANSI/ASHRAE 110-1995, Method of testing performance of laboratory fume hoods. Atlanta.</a:t>
            </a:r>
            <a:endParaRPr lang="en-US" sz="2400" i="1" dirty="0">
              <a:latin typeface="Times New Roman" pitchFamily="18" charset="0"/>
              <a:cs typeface="Times New Roman" pitchFamily="18" charset="0"/>
            </a:endParaRPr>
          </a:p>
        </p:txBody>
      </p:sp>
      <p:graphicFrame>
        <p:nvGraphicFramePr>
          <p:cNvPr id="9218" name="Object 2">
            <a:hlinkClick r:id="" action="ppaction://ole?verb=0"/>
          </p:cNvPr>
          <p:cNvGraphicFramePr>
            <a:graphicFrameLocks/>
          </p:cNvGraphicFramePr>
          <p:nvPr/>
        </p:nvGraphicFramePr>
        <p:xfrm>
          <a:off x="6654800" y="228600"/>
          <a:ext cx="1574800" cy="1300162"/>
        </p:xfrm>
        <a:graphic>
          <a:graphicData uri="http://schemas.openxmlformats.org/presentationml/2006/ole">
            <p:oleObj spid="_x0000_s4098" name="Clip" r:id="rId3" imgW="1573200" imgH="1298520" progId="">
              <p:embed/>
            </p:oleObj>
          </a:graphicData>
        </a:graphic>
      </p:graphicFrame>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FF0000"/>
                </a:solidFill>
                <a:latin typeface="Times New Roman" pitchFamily="18" charset="0"/>
                <a:cs typeface="Times New Roman" pitchFamily="18" charset="0"/>
              </a:rPr>
              <a:t>References:</a:t>
            </a:r>
            <a:endParaRPr lang="en-US" b="1" i="1" dirty="0">
              <a:solidFill>
                <a:srgbClr val="FF0000"/>
              </a:solidFill>
              <a:latin typeface="Times New Roman" pitchFamily="18" charset="0"/>
              <a:cs typeface="Times New Roman" pitchFamily="18" charset="0"/>
            </a:endParaRPr>
          </a:p>
        </p:txBody>
      </p:sp>
      <p:sp>
        <p:nvSpPr>
          <p:cNvPr id="4" name="Content Placeholder 3"/>
          <p:cNvSpPr>
            <a:spLocks noGrp="1"/>
          </p:cNvSpPr>
          <p:nvPr>
            <p:ph idx="1"/>
          </p:nvPr>
        </p:nvSpPr>
        <p:spPr>
          <a:xfrm>
            <a:off x="457200" y="1798637"/>
            <a:ext cx="8229600" cy="4525963"/>
          </a:xfrm>
        </p:spPr>
        <p:txBody>
          <a:bodyPr>
            <a:normAutofit/>
          </a:bodyPr>
          <a:lstStyle/>
          <a:p>
            <a:pPr algn="justLow" rtl="1"/>
            <a:r>
              <a:rPr lang="fa-IR" sz="2400" dirty="0" smtClean="0">
                <a:cs typeface="B Koodak" pitchFamily="2" charset="-78"/>
              </a:rPr>
              <a:t>فريده گل بابائي ، آرزو اسماعيل زاده ، عباس ر رحيمي ، سيدجماالدين شاه طاهري. ارزيابي عملكرد هودهاي آزمايشگاهي براساس استاندارد </a:t>
            </a:r>
            <a:r>
              <a:rPr lang="en-US" sz="2400" dirty="0" smtClean="0">
                <a:cs typeface="B Koodak" pitchFamily="2" charset="-78"/>
              </a:rPr>
              <a:t>ASHRAE 110</a:t>
            </a:r>
            <a:r>
              <a:rPr lang="fa-IR" sz="2400" dirty="0" smtClean="0">
                <a:cs typeface="B Koodak" pitchFamily="2" charset="-78"/>
              </a:rPr>
              <a:t> در یک شرکت پتروشیمی. </a:t>
            </a:r>
            <a:r>
              <a:rPr lang="fa-IR" sz="2400" b="1" dirty="0" smtClean="0">
                <a:cs typeface="B Koodak" pitchFamily="2" charset="-78"/>
              </a:rPr>
              <a:t>مجله دانشكده بهداشت و انستيتو تحقيقات بهداشت، </a:t>
            </a:r>
            <a:r>
              <a:rPr lang="fa-IR" sz="2400" dirty="0" smtClean="0">
                <a:cs typeface="B Koodak" pitchFamily="2" charset="-78"/>
              </a:rPr>
              <a:t>فصلنامه بهداشت عمومي، سال ششم، شماره 3-4 (پياپي 24)، پاييز و زمستان 1387</a:t>
            </a:r>
          </a:p>
          <a:p>
            <a:pPr algn="justLow" rtl="1">
              <a:buNone/>
            </a:pPr>
            <a:endParaRPr lang="fa-IR" sz="2400" i="1" dirty="0" smtClean="0">
              <a:latin typeface="Times New Roman" pitchFamily="18" charset="0"/>
              <a:cs typeface="Times New Roman" pitchFamily="18" charset="0"/>
            </a:endParaRPr>
          </a:p>
        </p:txBody>
      </p:sp>
      <p:graphicFrame>
        <p:nvGraphicFramePr>
          <p:cNvPr id="9218" name="Object 2">
            <a:hlinkClick r:id="" action="ppaction://ole?verb=0"/>
          </p:cNvPr>
          <p:cNvGraphicFramePr>
            <a:graphicFrameLocks/>
          </p:cNvGraphicFramePr>
          <p:nvPr/>
        </p:nvGraphicFramePr>
        <p:xfrm>
          <a:off x="6654800" y="228600"/>
          <a:ext cx="1574800" cy="1300162"/>
        </p:xfrm>
        <a:graphic>
          <a:graphicData uri="http://schemas.openxmlformats.org/presentationml/2006/ole">
            <p:oleObj spid="_x0000_s5122" name="Clip" r:id="rId3" imgW="1573200" imgH="1298520" progId="">
              <p:embed/>
            </p:oleObj>
          </a:graphicData>
        </a:graphic>
      </p:graphicFrame>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4818" name="Picture 2" descr="KINGC059"/>
          <p:cNvPicPr>
            <a:picLocks noGrp="1" noChangeAspect="1" noChangeArrowheads="1"/>
          </p:cNvPicPr>
          <p:nvPr>
            <p:ph/>
          </p:nvPr>
        </p:nvPicPr>
        <p:blipFill>
          <a:blip r:embed="rId2"/>
          <a:srcRect/>
          <a:stretch>
            <a:fillRect/>
          </a:stretch>
        </p:blipFill>
        <p:spPr>
          <a:xfrm>
            <a:off x="0" y="0"/>
            <a:ext cx="9144000" cy="6858000"/>
          </a:xfrm>
        </p:spPr>
      </p:pic>
      <p:sp>
        <p:nvSpPr>
          <p:cNvPr id="34819" name="Text Box 3"/>
          <p:cNvSpPr txBox="1">
            <a:spLocks noChangeArrowheads="1"/>
          </p:cNvSpPr>
          <p:nvPr/>
        </p:nvSpPr>
        <p:spPr bwMode="auto">
          <a:xfrm>
            <a:off x="2457451" y="1966913"/>
            <a:ext cx="5353050" cy="1569660"/>
          </a:xfrm>
          <a:prstGeom prst="rect">
            <a:avLst/>
          </a:prstGeom>
          <a:noFill/>
          <a:ln w="9525">
            <a:noFill/>
            <a:miter lim="800000"/>
            <a:headEnd/>
            <a:tailEnd/>
          </a:ln>
        </p:spPr>
        <p:txBody>
          <a:bodyPr>
            <a:spAutoFit/>
          </a:bodyPr>
          <a:lstStyle/>
          <a:p>
            <a:pPr algn="ctr">
              <a:spcBef>
                <a:spcPct val="50000"/>
              </a:spcBef>
            </a:pPr>
            <a:r>
              <a:rPr lang="en-US" sz="4800" dirty="0">
                <a:solidFill>
                  <a:srgbClr val="FF0000"/>
                </a:solidFill>
                <a:cs typeface="B Zar" pitchFamily="2" charset="-78"/>
              </a:rPr>
              <a:t>THANKS FOR YOUY ATTENTION</a:t>
            </a:r>
          </a:p>
        </p:txBody>
      </p:sp>
    </p:spTree>
  </p:cSld>
  <p:clrMapOvr>
    <a:masterClrMapping/>
  </p:clrMapOvr>
  <p:transition spd="slow">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sz="quarter"/>
          </p:nvPr>
        </p:nvSpPr>
        <p:spPr/>
        <p:txBody>
          <a:bodyPr>
            <a:normAutofit/>
          </a:bodyPr>
          <a:lstStyle/>
          <a:p>
            <a:r>
              <a:rPr lang="fa-IR" sz="3600" dirty="0" smtClean="0">
                <a:solidFill>
                  <a:srgbClr val="FF0000"/>
                </a:solidFill>
                <a:cs typeface="B Titr" pitchFamily="2" charset="-78"/>
              </a:rPr>
              <a:t>هودهای آزمایشگاهی مخصوص فیوم</a:t>
            </a:r>
            <a:endParaRPr lang="en-US" sz="3600" dirty="0" smtClean="0">
              <a:solidFill>
                <a:srgbClr val="FF0000"/>
              </a:solidFill>
              <a:cs typeface="B Titr" pitchFamily="2" charset="-78"/>
            </a:endParaRPr>
          </a:p>
        </p:txBody>
      </p:sp>
      <p:pic>
        <p:nvPicPr>
          <p:cNvPr id="27651" name="Picture 10" descr="ductlesshood"/>
          <p:cNvPicPr>
            <a:picLocks noGrp="1" noChangeAspect="1" noChangeArrowheads="1"/>
          </p:cNvPicPr>
          <p:nvPr>
            <p:ph sz="quarter" idx="1"/>
          </p:nvPr>
        </p:nvPicPr>
        <p:blipFill>
          <a:blip r:embed="rId2" cstate="print"/>
          <a:srcRect/>
          <a:stretch>
            <a:fillRect/>
          </a:stretch>
        </p:blipFill>
        <p:spPr>
          <a:xfrm>
            <a:off x="571472" y="2071678"/>
            <a:ext cx="2132013" cy="2130425"/>
          </a:xfrm>
        </p:spPr>
      </p:pic>
      <p:pic>
        <p:nvPicPr>
          <p:cNvPr id="27652" name="Picture 11" descr="Fume-Hood_DB-Hood"/>
          <p:cNvPicPr>
            <a:picLocks noGrp="1" noChangeAspect="1" noChangeArrowheads="1"/>
          </p:cNvPicPr>
          <p:nvPr>
            <p:ph sz="quarter" idx="2"/>
          </p:nvPr>
        </p:nvPicPr>
        <p:blipFill>
          <a:blip r:embed="rId3"/>
          <a:srcRect/>
          <a:stretch>
            <a:fillRect/>
          </a:stretch>
        </p:blipFill>
        <p:spPr>
          <a:xfrm>
            <a:off x="5943600" y="1446770"/>
            <a:ext cx="3048000" cy="2363230"/>
          </a:xfrm>
        </p:spPr>
      </p:pic>
      <p:pic>
        <p:nvPicPr>
          <p:cNvPr id="27653" name="Picture 12" descr="glove"/>
          <p:cNvPicPr>
            <a:picLocks noGrp="1" noChangeAspect="1" noChangeArrowheads="1"/>
          </p:cNvPicPr>
          <p:nvPr>
            <p:ph sz="quarter" idx="3"/>
          </p:nvPr>
        </p:nvPicPr>
        <p:blipFill>
          <a:blip r:embed="rId4"/>
          <a:srcRect/>
          <a:stretch>
            <a:fillRect/>
          </a:stretch>
        </p:blipFill>
        <p:spPr>
          <a:xfrm>
            <a:off x="609600" y="4446588"/>
            <a:ext cx="2209800" cy="2030412"/>
          </a:xfrm>
        </p:spPr>
      </p:pic>
      <p:pic>
        <p:nvPicPr>
          <p:cNvPr id="27654" name="Picture 13" descr="walk in"/>
          <p:cNvPicPr>
            <a:picLocks noGrp="1" noChangeAspect="1" noChangeArrowheads="1"/>
          </p:cNvPicPr>
          <p:nvPr>
            <p:ph sz="quarter" idx="4"/>
          </p:nvPr>
        </p:nvPicPr>
        <p:blipFill>
          <a:blip r:embed="rId5"/>
          <a:srcRect/>
          <a:stretch>
            <a:fillRect/>
          </a:stretch>
        </p:blipFill>
        <p:spPr>
          <a:xfrm>
            <a:off x="5943600" y="4365625"/>
            <a:ext cx="2928938" cy="2187575"/>
          </a:xfrm>
        </p:spPr>
      </p:pic>
      <p:pic>
        <p:nvPicPr>
          <p:cNvPr id="7" name="Picture 6" descr="800px-Fume_hood">
            <a:hlinkClick r:id="rId6"/>
          </p:cNvPr>
          <p:cNvPicPr>
            <a:picLocks noChangeAspect="1" noChangeArrowheads="1"/>
          </p:cNvPicPr>
          <p:nvPr/>
        </p:nvPicPr>
        <p:blipFill>
          <a:blip r:embed="rId7"/>
          <a:srcRect/>
          <a:stretch>
            <a:fillRect/>
          </a:stretch>
        </p:blipFill>
        <p:spPr bwMode="auto">
          <a:xfrm>
            <a:off x="3071802" y="4286256"/>
            <a:ext cx="2667000" cy="200025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4354" name="Rectangle 2"/>
          <p:cNvSpPr>
            <a:spLocks noGrp="1" noChangeArrowheads="1"/>
          </p:cNvSpPr>
          <p:nvPr>
            <p:ph type="title"/>
          </p:nvPr>
        </p:nvSpPr>
        <p:spPr>
          <a:xfrm>
            <a:off x="428596" y="1428736"/>
            <a:ext cx="8229600" cy="1143000"/>
          </a:xfrm>
        </p:spPr>
        <p:txBody>
          <a:bodyPr>
            <a:normAutofit/>
          </a:bodyPr>
          <a:lstStyle/>
          <a:p>
            <a:pPr rtl="1"/>
            <a:r>
              <a:rPr lang="fa-IR" sz="3600" dirty="0" smtClean="0">
                <a:solidFill>
                  <a:srgbClr val="FF0000"/>
                </a:solidFill>
                <a:cs typeface="B Titr" pitchFamily="2" charset="-78"/>
              </a:rPr>
              <a:t>انواع هودهای مخصوص فیوم </a:t>
            </a:r>
            <a:endParaRPr lang="en-US" sz="3600" dirty="0">
              <a:solidFill>
                <a:srgbClr val="FF0000"/>
              </a:solidFill>
              <a:cs typeface="B Titr" pitchFamily="2" charset="-78"/>
            </a:endParaRPr>
          </a:p>
        </p:txBody>
      </p:sp>
      <p:sp>
        <p:nvSpPr>
          <p:cNvPr id="484355" name="Rectangle 3"/>
          <p:cNvSpPr>
            <a:spLocks noGrp="1" noChangeArrowheads="1"/>
          </p:cNvSpPr>
          <p:nvPr>
            <p:ph type="body" idx="1"/>
          </p:nvPr>
        </p:nvSpPr>
        <p:spPr>
          <a:xfrm>
            <a:off x="457200" y="2428868"/>
            <a:ext cx="8229600" cy="4048132"/>
          </a:xfrm>
        </p:spPr>
        <p:txBody>
          <a:bodyPr>
            <a:normAutofit fontScale="70000" lnSpcReduction="20000"/>
          </a:bodyPr>
          <a:lstStyle/>
          <a:p>
            <a:pPr algn="r" rtl="1"/>
            <a:r>
              <a:rPr lang="fa-IR" sz="4000" dirty="0" smtClean="0">
                <a:cs typeface="B Koodak" pitchFamily="2" charset="-78"/>
              </a:rPr>
              <a:t>هودهای معمولی مخصوص فیوم ها</a:t>
            </a:r>
          </a:p>
          <a:p>
            <a:pPr algn="r" rtl="1"/>
            <a:r>
              <a:rPr lang="fa-IR" sz="4000" dirty="0" smtClean="0">
                <a:cs typeface="B Koodak" pitchFamily="2" charset="-78"/>
              </a:rPr>
              <a:t>هودهای مخصوص فیوم مجهز به راه فرعی</a:t>
            </a:r>
            <a:r>
              <a:rPr lang="en-US" sz="4000" dirty="0" smtClean="0">
                <a:cs typeface="B Koodak" pitchFamily="2" charset="-78"/>
              </a:rPr>
              <a:t> </a:t>
            </a:r>
            <a:r>
              <a:rPr lang="fa-IR" sz="4000" dirty="0" smtClean="0">
                <a:cs typeface="B Koodak" pitchFamily="2" charset="-78"/>
              </a:rPr>
              <a:t>(</a:t>
            </a:r>
            <a:r>
              <a:rPr lang="en-US" sz="4000" dirty="0" smtClean="0">
                <a:cs typeface="B Koodak" pitchFamily="2" charset="-78"/>
              </a:rPr>
              <a:t>by pass</a:t>
            </a:r>
            <a:r>
              <a:rPr lang="fa-IR" sz="4000" dirty="0" smtClean="0">
                <a:cs typeface="B Koodak" pitchFamily="2" charset="-78"/>
              </a:rPr>
              <a:t>)</a:t>
            </a:r>
          </a:p>
          <a:p>
            <a:pPr algn="r" rtl="1"/>
            <a:r>
              <a:rPr lang="fa-IR" sz="4000" dirty="0" smtClean="0">
                <a:cs typeface="B Koodak" pitchFamily="2" charset="-78"/>
              </a:rPr>
              <a:t>هودهای مخصوص فیوم مجهز به هوای کمکی</a:t>
            </a:r>
          </a:p>
          <a:p>
            <a:pPr algn="r" rtl="1"/>
            <a:r>
              <a:rPr lang="fa-IR" sz="4000" dirty="0" smtClean="0">
                <a:cs typeface="B Koodak" pitchFamily="2" charset="-78"/>
              </a:rPr>
              <a:t>هودهای بزرگ (</a:t>
            </a:r>
            <a:r>
              <a:rPr lang="en-US" sz="4000" dirty="0" smtClean="0">
                <a:cs typeface="B Koodak" pitchFamily="2" charset="-78"/>
              </a:rPr>
              <a:t>Walk-in</a:t>
            </a:r>
            <a:r>
              <a:rPr lang="fa-IR" sz="4000" dirty="0" smtClean="0">
                <a:cs typeface="B Koodak" pitchFamily="2" charset="-78"/>
              </a:rPr>
              <a:t>)</a:t>
            </a:r>
          </a:p>
          <a:p>
            <a:pPr algn="r" rtl="1"/>
            <a:r>
              <a:rPr lang="fa-IR" sz="4000" dirty="0" smtClean="0">
                <a:cs typeface="B Koodak" pitchFamily="2" charset="-78"/>
              </a:rPr>
              <a:t>هودهای مخصوص فیومهای رادیواکتیو</a:t>
            </a:r>
          </a:p>
          <a:p>
            <a:pPr algn="r" rtl="1"/>
            <a:r>
              <a:rPr lang="fa-IR" sz="4000" dirty="0" smtClean="0">
                <a:cs typeface="B Koodak" pitchFamily="2" charset="-78"/>
              </a:rPr>
              <a:t>هودهای مخصوص فیومهای پرکلریک اسید</a:t>
            </a:r>
          </a:p>
          <a:p>
            <a:pPr algn="r" rtl="1"/>
            <a:r>
              <a:rPr lang="fa-IR" sz="4000" dirty="0" smtClean="0">
                <a:cs typeface="B Koodak" pitchFamily="2" charset="-78"/>
              </a:rPr>
              <a:t>هودهای اسلات</a:t>
            </a:r>
          </a:p>
          <a:p>
            <a:pPr algn="r" rtl="1"/>
            <a:r>
              <a:rPr lang="fa-IR" sz="4000" dirty="0" smtClean="0">
                <a:cs typeface="B Koodak" pitchFamily="2" charset="-78"/>
              </a:rPr>
              <a:t>هودهای کنوپی</a:t>
            </a:r>
          </a:p>
          <a:p>
            <a:pPr algn="r" rtl="1"/>
            <a:r>
              <a:rPr lang="fa-IR" sz="4000" dirty="0" smtClean="0">
                <a:cs typeface="B Koodak" pitchFamily="2" charset="-78"/>
              </a:rPr>
              <a:t>هودهای بدون کانال </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84355">
                                            <p:txEl>
                                              <p:pRg st="0" end="0"/>
                                            </p:txEl>
                                          </p:spTgt>
                                        </p:tgtEl>
                                        <p:attrNameLst>
                                          <p:attrName>style.visibility</p:attrName>
                                        </p:attrNameLst>
                                      </p:cBhvr>
                                      <p:to>
                                        <p:strVal val="visible"/>
                                      </p:to>
                                    </p:set>
                                    <p:animEffect transition="in" filter="fade">
                                      <p:cBhvr>
                                        <p:cTn id="7" dur="500"/>
                                        <p:tgtEl>
                                          <p:spTgt spid="484355">
                                            <p:txEl>
                                              <p:pRg st="0" end="0"/>
                                            </p:txEl>
                                          </p:spTgt>
                                        </p:tgtEl>
                                      </p:cBhvr>
                                    </p:animEffect>
                                    <p:anim calcmode="lin" valueType="num">
                                      <p:cBhvr>
                                        <p:cTn id="8" dur="500" fill="hold"/>
                                        <p:tgtEl>
                                          <p:spTgt spid="484355">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48435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84355">
                                            <p:txEl>
                                              <p:pRg st="1" end="1"/>
                                            </p:txEl>
                                          </p:spTgt>
                                        </p:tgtEl>
                                        <p:attrNameLst>
                                          <p:attrName>style.visibility</p:attrName>
                                        </p:attrNameLst>
                                      </p:cBhvr>
                                      <p:to>
                                        <p:strVal val="visible"/>
                                      </p:to>
                                    </p:set>
                                    <p:animEffect transition="in" filter="fade">
                                      <p:cBhvr>
                                        <p:cTn id="14" dur="500"/>
                                        <p:tgtEl>
                                          <p:spTgt spid="484355">
                                            <p:txEl>
                                              <p:pRg st="1" end="1"/>
                                            </p:txEl>
                                          </p:spTgt>
                                        </p:tgtEl>
                                      </p:cBhvr>
                                    </p:animEffect>
                                    <p:anim calcmode="lin" valueType="num">
                                      <p:cBhvr>
                                        <p:cTn id="15" dur="500" fill="hold"/>
                                        <p:tgtEl>
                                          <p:spTgt spid="484355">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48435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84355">
                                            <p:txEl>
                                              <p:pRg st="2" end="2"/>
                                            </p:txEl>
                                          </p:spTgt>
                                        </p:tgtEl>
                                        <p:attrNameLst>
                                          <p:attrName>style.visibility</p:attrName>
                                        </p:attrNameLst>
                                      </p:cBhvr>
                                      <p:to>
                                        <p:strVal val="visible"/>
                                      </p:to>
                                    </p:set>
                                    <p:animEffect transition="in" filter="fade">
                                      <p:cBhvr>
                                        <p:cTn id="21" dur="500"/>
                                        <p:tgtEl>
                                          <p:spTgt spid="484355">
                                            <p:txEl>
                                              <p:pRg st="2" end="2"/>
                                            </p:txEl>
                                          </p:spTgt>
                                        </p:tgtEl>
                                      </p:cBhvr>
                                    </p:animEffect>
                                    <p:anim calcmode="lin" valueType="num">
                                      <p:cBhvr>
                                        <p:cTn id="22" dur="500" fill="hold"/>
                                        <p:tgtEl>
                                          <p:spTgt spid="484355">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48435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84355">
                                            <p:txEl>
                                              <p:pRg st="3" end="3"/>
                                            </p:txEl>
                                          </p:spTgt>
                                        </p:tgtEl>
                                        <p:attrNameLst>
                                          <p:attrName>style.visibility</p:attrName>
                                        </p:attrNameLst>
                                      </p:cBhvr>
                                      <p:to>
                                        <p:strVal val="visible"/>
                                      </p:to>
                                    </p:set>
                                    <p:animEffect transition="in" filter="fade">
                                      <p:cBhvr>
                                        <p:cTn id="28" dur="500"/>
                                        <p:tgtEl>
                                          <p:spTgt spid="484355">
                                            <p:txEl>
                                              <p:pRg st="3" end="3"/>
                                            </p:txEl>
                                          </p:spTgt>
                                        </p:tgtEl>
                                      </p:cBhvr>
                                    </p:animEffect>
                                    <p:anim calcmode="lin" valueType="num">
                                      <p:cBhvr>
                                        <p:cTn id="29" dur="500" fill="hold"/>
                                        <p:tgtEl>
                                          <p:spTgt spid="484355">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48435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84355">
                                            <p:txEl>
                                              <p:pRg st="4" end="4"/>
                                            </p:txEl>
                                          </p:spTgt>
                                        </p:tgtEl>
                                        <p:attrNameLst>
                                          <p:attrName>style.visibility</p:attrName>
                                        </p:attrNameLst>
                                      </p:cBhvr>
                                      <p:to>
                                        <p:strVal val="visible"/>
                                      </p:to>
                                    </p:set>
                                    <p:animEffect transition="in" filter="fade">
                                      <p:cBhvr>
                                        <p:cTn id="35" dur="500"/>
                                        <p:tgtEl>
                                          <p:spTgt spid="484355">
                                            <p:txEl>
                                              <p:pRg st="4" end="4"/>
                                            </p:txEl>
                                          </p:spTgt>
                                        </p:tgtEl>
                                      </p:cBhvr>
                                    </p:animEffect>
                                    <p:anim calcmode="lin" valueType="num">
                                      <p:cBhvr>
                                        <p:cTn id="36" dur="500" fill="hold"/>
                                        <p:tgtEl>
                                          <p:spTgt spid="484355">
                                            <p:txEl>
                                              <p:pRg st="4" end="4"/>
                                            </p:txEl>
                                          </p:spTgt>
                                        </p:tgtEl>
                                        <p:attrNameLst>
                                          <p:attrName>ppt_x</p:attrName>
                                        </p:attrNameLst>
                                      </p:cBhvr>
                                      <p:tavLst>
                                        <p:tav tm="0">
                                          <p:val>
                                            <p:strVal val="#ppt_x"/>
                                          </p:val>
                                        </p:tav>
                                        <p:tav tm="100000">
                                          <p:val>
                                            <p:strVal val="#ppt_x"/>
                                          </p:val>
                                        </p:tav>
                                      </p:tavLst>
                                    </p:anim>
                                    <p:anim calcmode="lin" valueType="num">
                                      <p:cBhvr>
                                        <p:cTn id="37" dur="500" fill="hold"/>
                                        <p:tgtEl>
                                          <p:spTgt spid="48435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84355">
                                            <p:txEl>
                                              <p:pRg st="5" end="5"/>
                                            </p:txEl>
                                          </p:spTgt>
                                        </p:tgtEl>
                                        <p:attrNameLst>
                                          <p:attrName>style.visibility</p:attrName>
                                        </p:attrNameLst>
                                      </p:cBhvr>
                                      <p:to>
                                        <p:strVal val="visible"/>
                                      </p:to>
                                    </p:set>
                                    <p:animEffect transition="in" filter="fade">
                                      <p:cBhvr>
                                        <p:cTn id="42" dur="500"/>
                                        <p:tgtEl>
                                          <p:spTgt spid="484355">
                                            <p:txEl>
                                              <p:pRg st="5" end="5"/>
                                            </p:txEl>
                                          </p:spTgt>
                                        </p:tgtEl>
                                      </p:cBhvr>
                                    </p:animEffect>
                                    <p:anim calcmode="lin" valueType="num">
                                      <p:cBhvr>
                                        <p:cTn id="43" dur="500" fill="hold"/>
                                        <p:tgtEl>
                                          <p:spTgt spid="484355">
                                            <p:txEl>
                                              <p:pRg st="5" end="5"/>
                                            </p:txEl>
                                          </p:spTgt>
                                        </p:tgtEl>
                                        <p:attrNameLst>
                                          <p:attrName>ppt_x</p:attrName>
                                        </p:attrNameLst>
                                      </p:cBhvr>
                                      <p:tavLst>
                                        <p:tav tm="0">
                                          <p:val>
                                            <p:strVal val="#ppt_x"/>
                                          </p:val>
                                        </p:tav>
                                        <p:tav tm="100000">
                                          <p:val>
                                            <p:strVal val="#ppt_x"/>
                                          </p:val>
                                        </p:tav>
                                      </p:tavLst>
                                    </p:anim>
                                    <p:anim calcmode="lin" valueType="num">
                                      <p:cBhvr>
                                        <p:cTn id="44" dur="500" fill="hold"/>
                                        <p:tgtEl>
                                          <p:spTgt spid="48435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484355">
                                            <p:txEl>
                                              <p:pRg st="6" end="6"/>
                                            </p:txEl>
                                          </p:spTgt>
                                        </p:tgtEl>
                                        <p:attrNameLst>
                                          <p:attrName>style.visibility</p:attrName>
                                        </p:attrNameLst>
                                      </p:cBhvr>
                                      <p:to>
                                        <p:strVal val="visible"/>
                                      </p:to>
                                    </p:set>
                                    <p:animEffect transition="in" filter="fade">
                                      <p:cBhvr>
                                        <p:cTn id="49" dur="500"/>
                                        <p:tgtEl>
                                          <p:spTgt spid="484355">
                                            <p:txEl>
                                              <p:pRg st="6" end="6"/>
                                            </p:txEl>
                                          </p:spTgt>
                                        </p:tgtEl>
                                      </p:cBhvr>
                                    </p:animEffect>
                                    <p:anim calcmode="lin" valueType="num">
                                      <p:cBhvr>
                                        <p:cTn id="50" dur="500" fill="hold"/>
                                        <p:tgtEl>
                                          <p:spTgt spid="484355">
                                            <p:txEl>
                                              <p:pRg st="6" end="6"/>
                                            </p:txEl>
                                          </p:spTgt>
                                        </p:tgtEl>
                                        <p:attrNameLst>
                                          <p:attrName>ppt_x</p:attrName>
                                        </p:attrNameLst>
                                      </p:cBhvr>
                                      <p:tavLst>
                                        <p:tav tm="0">
                                          <p:val>
                                            <p:strVal val="#ppt_x"/>
                                          </p:val>
                                        </p:tav>
                                        <p:tav tm="100000">
                                          <p:val>
                                            <p:strVal val="#ppt_x"/>
                                          </p:val>
                                        </p:tav>
                                      </p:tavLst>
                                    </p:anim>
                                    <p:anim calcmode="lin" valueType="num">
                                      <p:cBhvr>
                                        <p:cTn id="51" dur="500" fill="hold"/>
                                        <p:tgtEl>
                                          <p:spTgt spid="48435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484355">
                                            <p:txEl>
                                              <p:pRg st="7" end="7"/>
                                            </p:txEl>
                                          </p:spTgt>
                                        </p:tgtEl>
                                        <p:attrNameLst>
                                          <p:attrName>style.visibility</p:attrName>
                                        </p:attrNameLst>
                                      </p:cBhvr>
                                      <p:to>
                                        <p:strVal val="visible"/>
                                      </p:to>
                                    </p:set>
                                    <p:animEffect transition="in" filter="fade">
                                      <p:cBhvr>
                                        <p:cTn id="56" dur="500"/>
                                        <p:tgtEl>
                                          <p:spTgt spid="484355">
                                            <p:txEl>
                                              <p:pRg st="7" end="7"/>
                                            </p:txEl>
                                          </p:spTgt>
                                        </p:tgtEl>
                                      </p:cBhvr>
                                    </p:animEffect>
                                    <p:anim calcmode="lin" valueType="num">
                                      <p:cBhvr>
                                        <p:cTn id="57" dur="500" fill="hold"/>
                                        <p:tgtEl>
                                          <p:spTgt spid="484355">
                                            <p:txEl>
                                              <p:pRg st="7" end="7"/>
                                            </p:txEl>
                                          </p:spTgt>
                                        </p:tgtEl>
                                        <p:attrNameLst>
                                          <p:attrName>ppt_x</p:attrName>
                                        </p:attrNameLst>
                                      </p:cBhvr>
                                      <p:tavLst>
                                        <p:tav tm="0">
                                          <p:val>
                                            <p:strVal val="#ppt_x"/>
                                          </p:val>
                                        </p:tav>
                                        <p:tav tm="100000">
                                          <p:val>
                                            <p:strVal val="#ppt_x"/>
                                          </p:val>
                                        </p:tav>
                                      </p:tavLst>
                                    </p:anim>
                                    <p:anim calcmode="lin" valueType="num">
                                      <p:cBhvr>
                                        <p:cTn id="58" dur="500" fill="hold"/>
                                        <p:tgtEl>
                                          <p:spTgt spid="48435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484355">
                                            <p:txEl>
                                              <p:pRg st="8" end="8"/>
                                            </p:txEl>
                                          </p:spTgt>
                                        </p:tgtEl>
                                        <p:attrNameLst>
                                          <p:attrName>style.visibility</p:attrName>
                                        </p:attrNameLst>
                                      </p:cBhvr>
                                      <p:to>
                                        <p:strVal val="visible"/>
                                      </p:to>
                                    </p:set>
                                    <p:animEffect transition="in" filter="fade">
                                      <p:cBhvr>
                                        <p:cTn id="63" dur="500"/>
                                        <p:tgtEl>
                                          <p:spTgt spid="484355">
                                            <p:txEl>
                                              <p:pRg st="8" end="8"/>
                                            </p:txEl>
                                          </p:spTgt>
                                        </p:tgtEl>
                                      </p:cBhvr>
                                    </p:animEffect>
                                    <p:anim calcmode="lin" valueType="num">
                                      <p:cBhvr>
                                        <p:cTn id="64" dur="500" fill="hold"/>
                                        <p:tgtEl>
                                          <p:spTgt spid="484355">
                                            <p:txEl>
                                              <p:pRg st="8" end="8"/>
                                            </p:txEl>
                                          </p:spTgt>
                                        </p:tgtEl>
                                        <p:attrNameLst>
                                          <p:attrName>ppt_x</p:attrName>
                                        </p:attrNameLst>
                                      </p:cBhvr>
                                      <p:tavLst>
                                        <p:tav tm="0">
                                          <p:val>
                                            <p:strVal val="#ppt_x"/>
                                          </p:val>
                                        </p:tav>
                                        <p:tav tm="100000">
                                          <p:val>
                                            <p:strVal val="#ppt_x"/>
                                          </p:val>
                                        </p:tav>
                                      </p:tavLst>
                                    </p:anim>
                                    <p:anim calcmode="lin" valueType="num">
                                      <p:cBhvr>
                                        <p:cTn id="65" dur="500" fill="hold"/>
                                        <p:tgtEl>
                                          <p:spTgt spid="484355">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435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685800" y="236538"/>
            <a:ext cx="7772400" cy="906462"/>
          </a:xfrm>
        </p:spPr>
        <p:txBody>
          <a:bodyPr>
            <a:normAutofit fontScale="90000"/>
          </a:bodyPr>
          <a:lstStyle/>
          <a:p>
            <a:pPr rtl="1"/>
            <a:r>
              <a:rPr lang="fa-IR" sz="3600" dirty="0" smtClean="0">
                <a:solidFill>
                  <a:srgbClr val="FF0000"/>
                </a:solidFill>
                <a:latin typeface="Times New Roman" pitchFamily="18" charset="0"/>
                <a:cs typeface="B Titr" pitchFamily="2" charset="-78"/>
              </a:rPr>
              <a:t>هودهای معمولی مخصوص فیومهای شیمیایی</a:t>
            </a:r>
            <a:br>
              <a:rPr lang="fa-IR" sz="3600" dirty="0" smtClean="0">
                <a:solidFill>
                  <a:srgbClr val="FF0000"/>
                </a:solidFill>
                <a:latin typeface="Times New Roman" pitchFamily="18" charset="0"/>
                <a:cs typeface="B Titr" pitchFamily="2" charset="-78"/>
              </a:rPr>
            </a:br>
            <a:r>
              <a:rPr lang="en-US" sz="3600" dirty="0" smtClean="0">
                <a:solidFill>
                  <a:srgbClr val="FF0000"/>
                </a:solidFill>
                <a:latin typeface="Times New Roman" pitchFamily="18" charset="0"/>
                <a:cs typeface="B Titr" pitchFamily="2" charset="-78"/>
              </a:rPr>
              <a:t>(</a:t>
            </a:r>
            <a:r>
              <a:rPr lang="en-US" sz="3600" dirty="0" smtClean="0">
                <a:solidFill>
                  <a:srgbClr val="FF0000"/>
                </a:solidFill>
                <a:latin typeface="Times New Roman" pitchFamily="18" charset="0"/>
                <a:cs typeface="Times New Roman" pitchFamily="18" charset="0"/>
              </a:rPr>
              <a:t>CHEMICAL </a:t>
            </a:r>
            <a:r>
              <a:rPr lang="en-US" sz="3600" dirty="0">
                <a:solidFill>
                  <a:srgbClr val="FF0000"/>
                </a:solidFill>
                <a:latin typeface="Times New Roman" pitchFamily="18" charset="0"/>
                <a:cs typeface="Times New Roman" pitchFamily="18" charset="0"/>
              </a:rPr>
              <a:t>FUME </a:t>
            </a:r>
            <a:r>
              <a:rPr lang="en-US" sz="3600" dirty="0" smtClean="0">
                <a:solidFill>
                  <a:srgbClr val="FF0000"/>
                </a:solidFill>
                <a:latin typeface="Times New Roman" pitchFamily="18" charset="0"/>
                <a:cs typeface="Times New Roman" pitchFamily="18" charset="0"/>
              </a:rPr>
              <a:t>HOODS)</a:t>
            </a:r>
            <a:endParaRPr lang="en-US" sz="3600" dirty="0">
              <a:solidFill>
                <a:srgbClr val="FF0000"/>
              </a:solidFill>
              <a:latin typeface="Times New Roman" pitchFamily="18" charset="0"/>
              <a:cs typeface="Times New Roman" pitchFamily="18" charset="0"/>
            </a:endParaRPr>
          </a:p>
        </p:txBody>
      </p:sp>
      <p:sp>
        <p:nvSpPr>
          <p:cNvPr id="102403" name="Rectangle 3"/>
          <p:cNvSpPr>
            <a:spLocks noGrp="1" noChangeArrowheads="1"/>
          </p:cNvSpPr>
          <p:nvPr>
            <p:ph type="body" sz="half" idx="2"/>
          </p:nvPr>
        </p:nvSpPr>
        <p:spPr>
          <a:xfrm>
            <a:off x="4057650" y="1828800"/>
            <a:ext cx="4800600" cy="4117975"/>
          </a:xfrm>
        </p:spPr>
        <p:txBody>
          <a:bodyPr>
            <a:normAutofit/>
          </a:bodyPr>
          <a:lstStyle/>
          <a:p>
            <a:pPr algn="justLow" rtl="1">
              <a:lnSpc>
                <a:spcPct val="90000"/>
              </a:lnSpc>
            </a:pPr>
            <a:r>
              <a:rPr lang="fa-IR" sz="2800" b="1" dirty="0" smtClean="0">
                <a:cs typeface="B Koodak" pitchFamily="2" charset="-78"/>
              </a:rPr>
              <a:t>این هودها برای حفاظت کارگران در برابر مواد سمی یا مواد شیمیایی خطرناک استفاده می</a:t>
            </a:r>
            <a:r>
              <a:rPr lang="en-US" sz="2800" b="1" dirty="0" smtClean="0">
                <a:cs typeface="B Koodak" pitchFamily="2" charset="-78"/>
              </a:rPr>
              <a:t> </a:t>
            </a:r>
            <a:r>
              <a:rPr lang="fa-IR" sz="2800" b="1" dirty="0" smtClean="0">
                <a:cs typeface="B Koodak" pitchFamily="2" charset="-78"/>
              </a:rPr>
              <a:t>شوند.</a:t>
            </a:r>
          </a:p>
          <a:p>
            <a:pPr algn="justLow" rtl="1">
              <a:lnSpc>
                <a:spcPct val="90000"/>
              </a:lnSpc>
            </a:pPr>
            <a:r>
              <a:rPr lang="fa-IR" sz="2800" b="1" dirty="0" smtClean="0">
                <a:cs typeface="B Koodak" pitchFamily="2" charset="-78"/>
              </a:rPr>
              <a:t>100% هوا به بیرون تخلیه میشود.</a:t>
            </a:r>
          </a:p>
          <a:p>
            <a:pPr algn="justLow" rtl="1">
              <a:lnSpc>
                <a:spcPct val="90000"/>
              </a:lnSpc>
            </a:pPr>
            <a:r>
              <a:rPr lang="fa-IR" sz="2800" b="1" dirty="0" smtClean="0">
                <a:cs typeface="B Koodak" pitchFamily="2" charset="-78"/>
              </a:rPr>
              <a:t>هوا برگشت داده نمی</a:t>
            </a:r>
            <a:r>
              <a:rPr lang="en-US" sz="2800" b="1" dirty="0" smtClean="0">
                <a:cs typeface="B Koodak" pitchFamily="2" charset="-78"/>
              </a:rPr>
              <a:t> </a:t>
            </a:r>
            <a:r>
              <a:rPr lang="fa-IR" sz="2800" b="1" dirty="0" smtClean="0">
                <a:cs typeface="B Koodak" pitchFamily="2" charset="-78"/>
              </a:rPr>
              <a:t>شود (سیرکوله نمی</a:t>
            </a:r>
            <a:r>
              <a:rPr lang="en-US" sz="2800" b="1" dirty="0" smtClean="0">
                <a:cs typeface="B Koodak" pitchFamily="2" charset="-78"/>
              </a:rPr>
              <a:t> </a:t>
            </a:r>
            <a:r>
              <a:rPr lang="fa-IR" sz="2800" b="1" dirty="0" smtClean="0">
                <a:cs typeface="B Koodak" pitchFamily="2" charset="-78"/>
              </a:rPr>
              <a:t>شود).</a:t>
            </a:r>
          </a:p>
          <a:p>
            <a:pPr algn="justLow" rtl="1">
              <a:lnSpc>
                <a:spcPct val="90000"/>
              </a:lnSpc>
            </a:pPr>
            <a:r>
              <a:rPr lang="fa-IR" sz="2800" b="1" dirty="0" smtClean="0">
                <a:cs typeface="B Koodak" pitchFamily="2" charset="-78"/>
              </a:rPr>
              <a:t>بافلهای پشتی باید برای کار با مواد شیمیایی با درجه حلالیت و دانسیته بخار مختلف تنظیم شوند.</a:t>
            </a:r>
            <a:endParaRPr lang="en-US" sz="2800" b="1" dirty="0"/>
          </a:p>
        </p:txBody>
      </p:sp>
      <p:pic>
        <p:nvPicPr>
          <p:cNvPr id="7" name="Picture 5" descr="FumeHoodTrn2 009"/>
          <p:cNvPicPr>
            <a:picLocks noGrp="1" noChangeAspect="1" noChangeArrowheads="1"/>
          </p:cNvPicPr>
          <p:nvPr>
            <p:ph idx="1"/>
          </p:nvPr>
        </p:nvPicPr>
        <p:blipFill>
          <a:blip r:embed="rId3" cstate="print"/>
          <a:srcRect/>
          <a:stretch>
            <a:fillRect/>
          </a:stretch>
        </p:blipFill>
        <p:spPr>
          <a:xfrm>
            <a:off x="184150" y="2286000"/>
            <a:ext cx="3625850" cy="2719627"/>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2403">
                                            <p:txEl>
                                              <p:pRg st="0" end="0"/>
                                            </p:txEl>
                                          </p:spTgt>
                                        </p:tgtEl>
                                        <p:attrNameLst>
                                          <p:attrName>style.visibility</p:attrName>
                                        </p:attrNameLst>
                                      </p:cBhvr>
                                      <p:to>
                                        <p:strVal val="visible"/>
                                      </p:to>
                                    </p:set>
                                    <p:animEffect transition="in" filter="slide(fromBottom)">
                                      <p:cBhvr>
                                        <p:cTn id="7" dur="500"/>
                                        <p:tgtEl>
                                          <p:spTgt spid="10240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02403">
                                            <p:txEl>
                                              <p:pRg st="1" end="1"/>
                                            </p:txEl>
                                          </p:spTgt>
                                        </p:tgtEl>
                                        <p:attrNameLst>
                                          <p:attrName>style.visibility</p:attrName>
                                        </p:attrNameLst>
                                      </p:cBhvr>
                                      <p:to>
                                        <p:strVal val="visible"/>
                                      </p:to>
                                    </p:set>
                                    <p:animEffect transition="in" filter="slide(fromBottom)">
                                      <p:cBhvr>
                                        <p:cTn id="12" dur="500"/>
                                        <p:tgtEl>
                                          <p:spTgt spid="10240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02403">
                                            <p:txEl>
                                              <p:pRg st="2" end="2"/>
                                            </p:txEl>
                                          </p:spTgt>
                                        </p:tgtEl>
                                        <p:attrNameLst>
                                          <p:attrName>style.visibility</p:attrName>
                                        </p:attrNameLst>
                                      </p:cBhvr>
                                      <p:to>
                                        <p:strVal val="visible"/>
                                      </p:to>
                                    </p:set>
                                    <p:animEffect transition="in" filter="slide(fromBottom)">
                                      <p:cBhvr>
                                        <p:cTn id="17" dur="500"/>
                                        <p:tgtEl>
                                          <p:spTgt spid="10240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02403">
                                            <p:txEl>
                                              <p:pRg st="3" end="3"/>
                                            </p:txEl>
                                          </p:spTgt>
                                        </p:tgtEl>
                                        <p:attrNameLst>
                                          <p:attrName>style.visibility</p:attrName>
                                        </p:attrNameLst>
                                      </p:cBhvr>
                                      <p:to>
                                        <p:strVal val="visible"/>
                                      </p:to>
                                    </p:set>
                                    <p:animEffect transition="in" filter="slide(fromBottom)">
                                      <p:cBhvr>
                                        <p:cTn id="22" dur="500"/>
                                        <p:tgtEl>
                                          <p:spTgt spid="10240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685800" y="304800"/>
            <a:ext cx="7772400" cy="1143000"/>
          </a:xfrm>
        </p:spPr>
        <p:txBody>
          <a:bodyPr>
            <a:normAutofit/>
          </a:bodyPr>
          <a:lstStyle/>
          <a:p>
            <a:r>
              <a:rPr lang="en-US" sz="3600" dirty="0">
                <a:solidFill>
                  <a:srgbClr val="FF0000"/>
                </a:solidFill>
                <a:latin typeface="Times New Roman" pitchFamily="18" charset="0"/>
                <a:cs typeface="Times New Roman" pitchFamily="18" charset="0"/>
              </a:rPr>
              <a:t>CHEMICAL FUME HOODS</a:t>
            </a:r>
          </a:p>
        </p:txBody>
      </p:sp>
      <p:sp>
        <p:nvSpPr>
          <p:cNvPr id="151555" name="Rectangle 3"/>
          <p:cNvSpPr>
            <a:spLocks noGrp="1" noChangeArrowheads="1"/>
          </p:cNvSpPr>
          <p:nvPr>
            <p:ph type="body" sz="half" idx="2"/>
          </p:nvPr>
        </p:nvSpPr>
        <p:spPr>
          <a:xfrm>
            <a:off x="533401" y="1554162"/>
            <a:ext cx="8077200" cy="4541838"/>
          </a:xfrm>
        </p:spPr>
        <p:txBody>
          <a:bodyPr>
            <a:normAutofit/>
          </a:bodyPr>
          <a:lstStyle/>
          <a:p>
            <a:pPr algn="justLow" rtl="1"/>
            <a:r>
              <a:rPr lang="fa-IR" sz="2800" b="1" dirty="0" smtClean="0">
                <a:cs typeface="B Koodak" pitchFamily="2" charset="-78"/>
              </a:rPr>
              <a:t>بهتر است که تمام هودهای مخصوص فیومها مجهز به آلارم یا نشانگر جریان هوا باشند تا نشان دهد که درست کار می</a:t>
            </a:r>
            <a:r>
              <a:rPr lang="en-US" sz="2800" b="1" dirty="0" smtClean="0">
                <a:cs typeface="B Koodak" pitchFamily="2" charset="-78"/>
              </a:rPr>
              <a:t> </a:t>
            </a:r>
            <a:r>
              <a:rPr lang="fa-IR" sz="2800" b="1" dirty="0" smtClean="0">
                <a:cs typeface="B Koodak" pitchFamily="2" charset="-78"/>
              </a:rPr>
              <a:t>کند یا خیر.</a:t>
            </a:r>
          </a:p>
          <a:p>
            <a:pPr algn="justLow" rtl="1"/>
            <a:r>
              <a:rPr lang="fa-IR" sz="2800" b="1" dirty="0" smtClean="0">
                <a:cs typeface="B Koodak" pitchFamily="2" charset="-78"/>
              </a:rPr>
              <a:t>سرعت در دهانه هودهای مخصوص فیومها باید در حد</a:t>
            </a:r>
            <a:br>
              <a:rPr lang="fa-IR" sz="2800" b="1" dirty="0" smtClean="0">
                <a:cs typeface="B Koodak" pitchFamily="2" charset="-78"/>
              </a:rPr>
            </a:br>
            <a:r>
              <a:rPr lang="en-US" sz="2800" b="1" dirty="0" smtClean="0">
                <a:cs typeface="B Koodak" pitchFamily="2" charset="-78"/>
              </a:rPr>
              <a:t>fpm</a:t>
            </a:r>
            <a:r>
              <a:rPr lang="fa-IR" sz="2800" b="1" dirty="0" smtClean="0">
                <a:cs typeface="B Koodak" pitchFamily="2" charset="-78"/>
              </a:rPr>
              <a:t> 100-80 باشد.</a:t>
            </a:r>
          </a:p>
          <a:p>
            <a:pPr algn="justLow" rtl="1"/>
            <a:r>
              <a:rPr lang="fa-IR" sz="2800" b="1" dirty="0" smtClean="0">
                <a:cs typeface="B Koodak" pitchFamily="2" charset="-78"/>
              </a:rPr>
              <a:t>هیچگاه فکر نکنید که هود شما همیشه درست کار می</a:t>
            </a:r>
            <a:r>
              <a:rPr lang="en-US" sz="2800" b="1" dirty="0" smtClean="0">
                <a:cs typeface="B Koodak" pitchFamily="2" charset="-78"/>
              </a:rPr>
              <a:t> </a:t>
            </a:r>
            <a:r>
              <a:rPr lang="fa-IR" sz="2800" b="1" dirty="0" smtClean="0">
                <a:cs typeface="B Koodak" pitchFamily="2" charset="-78"/>
              </a:rPr>
              <a:t>کند. علائم نشانگر را چک کنید. با استفاده از یک تکه کوچک کاغذ میتوانید امتحان کنید ببینید آیا به سمت هود کشیده می</a:t>
            </a:r>
            <a:r>
              <a:rPr lang="en-US" sz="2800" b="1" dirty="0" smtClean="0">
                <a:cs typeface="B Koodak" pitchFamily="2" charset="-78"/>
              </a:rPr>
              <a:t> </a:t>
            </a:r>
            <a:r>
              <a:rPr lang="fa-IR" sz="2800" b="1" dirty="0" smtClean="0">
                <a:cs typeface="B Koodak" pitchFamily="2" charset="-78"/>
              </a:rPr>
              <a:t>شود. اگر درست کار نکرد با مواد شیمیایی سمی و خطرناک زیر آن کار نکنید.</a:t>
            </a:r>
          </a:p>
          <a:p>
            <a:pPr algn="justLow" rtl="1"/>
            <a:endParaRPr lang="en-US"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51555">
                                            <p:txEl>
                                              <p:pRg st="0" end="0"/>
                                            </p:txEl>
                                          </p:spTgt>
                                        </p:tgtEl>
                                        <p:attrNameLst>
                                          <p:attrName>style.visibility</p:attrName>
                                        </p:attrNameLst>
                                      </p:cBhvr>
                                      <p:to>
                                        <p:strVal val="visible"/>
                                      </p:to>
                                    </p:set>
                                    <p:animEffect transition="in" filter="slide(fromBottom)">
                                      <p:cBhvr>
                                        <p:cTn id="7" dur="500"/>
                                        <p:tgtEl>
                                          <p:spTgt spid="1515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51555">
                                            <p:txEl>
                                              <p:pRg st="1" end="1"/>
                                            </p:txEl>
                                          </p:spTgt>
                                        </p:tgtEl>
                                        <p:attrNameLst>
                                          <p:attrName>style.visibility</p:attrName>
                                        </p:attrNameLst>
                                      </p:cBhvr>
                                      <p:to>
                                        <p:strVal val="visible"/>
                                      </p:to>
                                    </p:set>
                                    <p:animEffect transition="in" filter="slide(fromBottom)">
                                      <p:cBhvr>
                                        <p:cTn id="12" dur="500"/>
                                        <p:tgtEl>
                                          <p:spTgt spid="1515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51555">
                                            <p:txEl>
                                              <p:pRg st="2" end="2"/>
                                            </p:txEl>
                                          </p:spTgt>
                                        </p:tgtEl>
                                        <p:attrNameLst>
                                          <p:attrName>style.visibility</p:attrName>
                                        </p:attrNameLst>
                                      </p:cBhvr>
                                      <p:to>
                                        <p:strVal val="visible"/>
                                      </p:to>
                                    </p:set>
                                    <p:animEffect transition="in" filter="slide(fromBottom)">
                                      <p:cBhvr>
                                        <p:cTn id="17" dur="500"/>
                                        <p:tgtEl>
                                          <p:spTgt spid="15155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252</TotalTime>
  <Words>3518</Words>
  <Application>Microsoft Office PowerPoint</Application>
  <PresentationFormat>On-screen Show (4:3)</PresentationFormat>
  <Paragraphs>366</Paragraphs>
  <Slides>59</Slides>
  <Notes>28</Notes>
  <HiddenSlides>0</HiddenSlides>
  <MMClips>2</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59</vt:i4>
      </vt:variant>
    </vt:vector>
  </HeadingPairs>
  <TitlesOfParts>
    <vt:vector size="62" baseType="lpstr">
      <vt:lpstr>Office Theme</vt:lpstr>
      <vt:lpstr>Document</vt:lpstr>
      <vt:lpstr>Clip</vt:lpstr>
      <vt:lpstr>Slide 1</vt:lpstr>
      <vt:lpstr>هودهای آزمایشگاهی Laboratory Hoods</vt:lpstr>
      <vt:lpstr>Slide 3</vt:lpstr>
      <vt:lpstr>هود آزمایشگاهی:</vt:lpstr>
      <vt:lpstr>انواع مختلف هودهای آزمایشگاهی</vt:lpstr>
      <vt:lpstr>هودهای آزمایشگاهی مخصوص فیوم</vt:lpstr>
      <vt:lpstr>انواع هودهای مخصوص فیوم </vt:lpstr>
      <vt:lpstr>هودهای معمولی مخصوص فیومهای شیمیایی (CHEMICAL FUME HOODS)</vt:lpstr>
      <vt:lpstr>CHEMICAL FUME HOODS</vt:lpstr>
      <vt:lpstr>اجزاء هود مخصوص فیوم</vt:lpstr>
      <vt:lpstr>Sash Weight Release</vt:lpstr>
      <vt:lpstr>عملکرد مکانیکی هودها How Hoods Function Mechanically</vt:lpstr>
      <vt:lpstr>طرز کار هودهای مخصوص فیوم</vt:lpstr>
      <vt:lpstr>هود استاندارد مخصوص فیومها Standard Fume Hood</vt:lpstr>
      <vt:lpstr>مسیر عبور جریان هوا در هود</vt:lpstr>
      <vt:lpstr>عملکرد دربهای هود</vt:lpstr>
      <vt:lpstr>نکات مهم در خصوص درب هود (1)</vt:lpstr>
      <vt:lpstr>Slide 18</vt:lpstr>
      <vt:lpstr>نکات مهم در خصوص درب هود (2)</vt:lpstr>
      <vt:lpstr>عملکرد بافلها</vt:lpstr>
      <vt:lpstr>دو نوع آلارم در هودهای مخصوص فیوم</vt:lpstr>
      <vt:lpstr>آلارم سرعت جریان هوا</vt:lpstr>
      <vt:lpstr>آلارم وضعیت درب هود</vt:lpstr>
      <vt:lpstr>راهنمای ایمنی در کار با هود</vt:lpstr>
      <vt:lpstr>محل مناسب استقرار وسایل و تجهیزات</vt:lpstr>
      <vt:lpstr>محل مناسب استقرار وسایل و تجهیزات</vt:lpstr>
      <vt:lpstr>Slide 27</vt:lpstr>
      <vt:lpstr>Slide 28</vt:lpstr>
      <vt:lpstr>راهنمای ایمنی در کار با هود</vt:lpstr>
      <vt:lpstr>محل استقرار اپراتور و حرکات او</vt:lpstr>
      <vt:lpstr>راهنمای ایمنی در کار با هود</vt:lpstr>
      <vt:lpstr>موقعیت قرار گیری دربهای افقی و عمودی هود</vt:lpstr>
      <vt:lpstr>چه مواردی را قبل از کار کردن با هود باید چک کرد؟</vt:lpstr>
      <vt:lpstr>چه مواردی را قبل از کار کردن با هود باید چک کرد؟</vt:lpstr>
      <vt:lpstr>چه مواردی را قبل از کار کردن با هود باید چک کرد؟</vt:lpstr>
      <vt:lpstr>کارآیی بهینه Optimal Performance</vt:lpstr>
      <vt:lpstr>رنگها و علائم تجهیزات داخل هود</vt:lpstr>
      <vt:lpstr>صحیح بودن عملکرد هود را چک کنید</vt:lpstr>
      <vt:lpstr>استفاده صحیح از هود</vt:lpstr>
      <vt:lpstr>Slide 40</vt:lpstr>
      <vt:lpstr>Slide 41</vt:lpstr>
      <vt:lpstr>Slide 42</vt:lpstr>
      <vt:lpstr>بازرسی هود و آزمونهای عملکرد هود</vt:lpstr>
      <vt:lpstr>آزمون گاز ردیاب</vt:lpstr>
      <vt:lpstr>آزمون گاز ردیاب</vt:lpstr>
      <vt:lpstr>آزمون گاز ردیاب</vt:lpstr>
      <vt:lpstr>یک سری نکات ایمنی کار با هودها</vt:lpstr>
      <vt:lpstr>لوازم حفاظتی</vt:lpstr>
      <vt:lpstr>هودهای مخصوص فیومهای رادیواکتیو</vt:lpstr>
      <vt:lpstr>هودهای مخصوص فیومهای رادیواکتیو</vt:lpstr>
      <vt:lpstr>هود اسلات (SLOT VENTILATION)</vt:lpstr>
      <vt:lpstr>هود کنوپی</vt:lpstr>
      <vt:lpstr>بدون کانال</vt:lpstr>
      <vt:lpstr>فیلترهایHEPA </vt:lpstr>
      <vt:lpstr>انواع هودهای ایمنی بیولوژیکی </vt:lpstr>
      <vt:lpstr>موارد ایمنی کار با هودهای بیولوژیکی</vt:lpstr>
      <vt:lpstr>References:</vt:lpstr>
      <vt:lpstr>References:</vt:lpstr>
      <vt:lpstr>Slide 59</vt:lpstr>
    </vt:vector>
  </TitlesOfParts>
  <Company>MRT www.Win2Farsi.com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MRT</dc:creator>
  <cp:lastModifiedBy>modares</cp:lastModifiedBy>
  <cp:revision>41</cp:revision>
  <dcterms:created xsi:type="dcterms:W3CDTF">2010-10-05T18:20:37Z</dcterms:created>
  <dcterms:modified xsi:type="dcterms:W3CDTF">2010-10-17T04:42:00Z</dcterms:modified>
</cp:coreProperties>
</file>